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embeddings/oleObject1.bin" ContentType="application/vnd.openxmlformats-officedocument.oleObject"/>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embeddings/oleObject2.bin" ContentType="application/vnd.openxmlformats-officedocument.oleObject"/>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embeddings/oleObject3.bin" ContentType="application/vnd.openxmlformats-officedocument.oleObject"/>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embeddings/oleObject4.bin" ContentType="application/vnd.openxmlformats-officedocument.oleObject"/>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embeddings/oleObject5.bin" ContentType="application/vnd.openxmlformats-officedocument.oleObject"/>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embeddings/oleObject6.bin" ContentType="application/vnd.openxmlformats-officedocument.oleObject"/>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embeddings/oleObject7.bin" ContentType="application/vnd.openxmlformats-officedocument.oleObject"/>
  <Override PartName="/ppt/embeddings/oleObject8.bin" ContentType="application/vnd.openxmlformats-officedocument.oleObject"/>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embeddings/oleObject9.bin" ContentType="application/vnd.openxmlformats-officedocument.oleObject"/>
  <Override PartName="/ppt/embeddings/oleObject10.bin" ContentType="application/vnd.openxmlformats-officedocument.oleObject"/>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embeddings/oleObject11.bin" ContentType="application/vnd.openxmlformats-officedocument.oleObject"/>
  <Override PartName="/ppt/embeddings/oleObject12.bin" ContentType="application/vnd.openxmlformats-officedocument.oleObject"/>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embeddings/oleObject13.bin" ContentType="application/vnd.openxmlformats-officedocument.oleObject"/>
  <Override PartName="/ppt/embeddings/oleObject14.bin" ContentType="application/vnd.openxmlformats-officedocument.oleObject"/>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embeddings/oleObject15.bin" ContentType="application/vnd.openxmlformats-officedocument.oleObject"/>
  <Override PartName="/ppt/embeddings/oleObject16.bin" ContentType="application/vnd.openxmlformats-officedocument.oleObject"/>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embeddings/oleObject17.bin" ContentType="application/vnd.openxmlformats-officedocument.oleObject"/>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embeddings/oleObject18.bin" ContentType="application/vnd.openxmlformats-officedocument.oleObject"/>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embeddings/oleObject19.bin" ContentType="application/vnd.openxmlformats-officedocument.oleObject"/>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embeddings/oleObject20.bin" ContentType="application/vnd.openxmlformats-officedocument.oleObject"/>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embeddings/oleObject21.bin" ContentType="application/vnd.openxmlformats-officedocument.oleObject"/>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embeddings/oleObject22.bin" ContentType="application/vnd.openxmlformats-officedocument.oleObject"/>
  <Override PartName="/ppt/embeddings/oleObject23.bin" ContentType="application/vnd.openxmlformats-officedocument.oleObject"/>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embeddings/oleObject24.bin" ContentType="application/vnd.openxmlformats-officedocument.oleObject"/>
  <Override PartName="/ppt/embeddings/oleObject25.bin" ContentType="application/vnd.openxmlformats-officedocument.oleObject"/>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embeddings/oleObject26.bin" ContentType="application/vnd.openxmlformats-officedocument.oleObject"/>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embeddings/oleObject27.bin" ContentType="application/vnd.openxmlformats-officedocument.oleObject"/>
  <Override PartName="/ppt/embeddings/oleObject28.bin" ContentType="application/vnd.openxmlformats-officedocument.oleObject"/>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embeddings/oleObject29.bin" ContentType="application/vnd.openxmlformats-officedocument.oleObject"/>
  <Override PartName="/ppt/embeddings/oleObject30.bin" ContentType="application/vnd.openxmlformats-officedocument.oleObject"/>
  <Override PartName="/ppt/theme/theme3.xml" ContentType="application/vnd.openxmlformats-officedocument.theme+xml"/>
  <Override PartName="/ppt/theme/theme4.xml" ContentType="application/vnd.openxmlformats-officedocument.theme+xml"/>
  <Override PartName="/ppt/tags/tag110.xml" ContentType="application/vnd.openxmlformats-officedocument.presentationml.tags+xml"/>
  <Override PartName="/ppt/embeddings/oleObject31.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4"/>
    <p:sldMasterId id="2147483939" r:id="rId5"/>
  </p:sldMasterIdLst>
  <p:notesMasterIdLst>
    <p:notesMasterId r:id="rId23"/>
  </p:notesMasterIdLst>
  <p:handoutMasterIdLst>
    <p:handoutMasterId r:id="rId24"/>
  </p:handoutMasterIdLst>
  <p:sldIdLst>
    <p:sldId id="524" r:id="rId6"/>
    <p:sldId id="458" r:id="rId7"/>
    <p:sldId id="538" r:id="rId8"/>
    <p:sldId id="549" r:id="rId9"/>
    <p:sldId id="540" r:id="rId10"/>
    <p:sldId id="508" r:id="rId11"/>
    <p:sldId id="509" r:id="rId12"/>
    <p:sldId id="437" r:id="rId13"/>
    <p:sldId id="559" r:id="rId14"/>
    <p:sldId id="528" r:id="rId15"/>
    <p:sldId id="529" r:id="rId16"/>
    <p:sldId id="530" r:id="rId17"/>
    <p:sldId id="531" r:id="rId18"/>
    <p:sldId id="532" r:id="rId19"/>
    <p:sldId id="533" r:id="rId20"/>
    <p:sldId id="485" r:id="rId21"/>
    <p:sldId id="497" r:id="rId22"/>
  </p:sldIdLst>
  <p:sldSz cx="9144000" cy="5143500" type="screen16x9"/>
  <p:notesSz cx="6797675" cy="9874250"/>
  <p:custDataLst>
    <p:tags r:id="rId26"/>
  </p:custDataLst>
  <p:defaultTextStyle>
    <a:defPPr>
      <a:defRPr lang="de-DE"/>
    </a:defPPr>
    <a:lvl1pPr algn="l" defTabSz="814211" rtl="0" fontAlgn="base">
      <a:spcBef>
        <a:spcPct val="0"/>
      </a:spcBef>
      <a:spcAft>
        <a:spcPct val="0"/>
      </a:spcAft>
      <a:defRPr sz="1600" kern="1200">
        <a:solidFill>
          <a:schemeClr val="tx1"/>
        </a:solidFill>
        <a:latin typeface="Arial" charset="0"/>
        <a:ea typeface="+mn-ea"/>
        <a:cs typeface="Arial" charset="0"/>
      </a:defRPr>
    </a:lvl1pPr>
    <a:lvl2pPr marL="406430" indent="-17554" algn="l" defTabSz="814211" rtl="0" fontAlgn="base">
      <a:spcBef>
        <a:spcPct val="0"/>
      </a:spcBef>
      <a:spcAft>
        <a:spcPct val="0"/>
      </a:spcAft>
      <a:defRPr sz="1600" kern="1200">
        <a:solidFill>
          <a:schemeClr val="tx1"/>
        </a:solidFill>
        <a:latin typeface="Arial" charset="0"/>
        <a:ea typeface="+mn-ea"/>
        <a:cs typeface="Arial" charset="0"/>
      </a:defRPr>
    </a:lvl2pPr>
    <a:lvl3pPr marL="814211" indent="-36458" algn="l" defTabSz="814211" rtl="0" fontAlgn="base">
      <a:spcBef>
        <a:spcPct val="0"/>
      </a:spcBef>
      <a:spcAft>
        <a:spcPct val="0"/>
      </a:spcAft>
      <a:defRPr sz="1600" kern="1200">
        <a:solidFill>
          <a:schemeClr val="tx1"/>
        </a:solidFill>
        <a:latin typeface="Arial" charset="0"/>
        <a:ea typeface="+mn-ea"/>
        <a:cs typeface="Arial" charset="0"/>
      </a:defRPr>
    </a:lvl3pPr>
    <a:lvl4pPr marL="1220629" indent="-54012" algn="l" defTabSz="814211" rtl="0" fontAlgn="base">
      <a:spcBef>
        <a:spcPct val="0"/>
      </a:spcBef>
      <a:spcAft>
        <a:spcPct val="0"/>
      </a:spcAft>
      <a:defRPr sz="1600" kern="1200">
        <a:solidFill>
          <a:schemeClr val="tx1"/>
        </a:solidFill>
        <a:latin typeface="Arial" charset="0"/>
        <a:ea typeface="+mn-ea"/>
        <a:cs typeface="Arial" charset="0"/>
      </a:defRPr>
    </a:lvl4pPr>
    <a:lvl5pPr marL="1628410" indent="-72913" algn="l" defTabSz="814211" rtl="0" fontAlgn="base">
      <a:spcBef>
        <a:spcPct val="0"/>
      </a:spcBef>
      <a:spcAft>
        <a:spcPct val="0"/>
      </a:spcAft>
      <a:defRPr sz="1600" kern="1200">
        <a:solidFill>
          <a:schemeClr val="tx1"/>
        </a:solidFill>
        <a:latin typeface="Arial" charset="0"/>
        <a:ea typeface="+mn-ea"/>
        <a:cs typeface="Arial" charset="0"/>
      </a:defRPr>
    </a:lvl5pPr>
    <a:lvl6pPr marL="1944366" algn="l" defTabSz="777748" rtl="0" eaLnBrk="1" latinLnBrk="0" hangingPunct="1">
      <a:defRPr sz="1600" kern="1200">
        <a:solidFill>
          <a:schemeClr val="tx1"/>
        </a:solidFill>
        <a:latin typeface="Arial" charset="0"/>
        <a:ea typeface="+mn-ea"/>
        <a:cs typeface="Arial" charset="0"/>
      </a:defRPr>
    </a:lvl6pPr>
    <a:lvl7pPr marL="2333243" algn="l" defTabSz="777748" rtl="0" eaLnBrk="1" latinLnBrk="0" hangingPunct="1">
      <a:defRPr sz="1600" kern="1200">
        <a:solidFill>
          <a:schemeClr val="tx1"/>
        </a:solidFill>
        <a:latin typeface="Arial" charset="0"/>
        <a:ea typeface="+mn-ea"/>
        <a:cs typeface="Arial" charset="0"/>
      </a:defRPr>
    </a:lvl7pPr>
    <a:lvl8pPr marL="2722112" algn="l" defTabSz="777748" rtl="0" eaLnBrk="1" latinLnBrk="0" hangingPunct="1">
      <a:defRPr sz="1600" kern="1200">
        <a:solidFill>
          <a:schemeClr val="tx1"/>
        </a:solidFill>
        <a:latin typeface="Arial" charset="0"/>
        <a:ea typeface="+mn-ea"/>
        <a:cs typeface="Arial" charset="0"/>
      </a:defRPr>
    </a:lvl8pPr>
    <a:lvl9pPr marL="3110984" algn="l" defTabSz="777748" rtl="0" eaLnBrk="1" latinLnBrk="0" hangingPunct="1">
      <a:defRPr sz="1600"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4F4F4"/>
    <a:srgbClr val="85AC64"/>
    <a:srgbClr val="3C7C5E"/>
    <a:srgbClr val="095328"/>
    <a:srgbClr val="689953"/>
    <a:srgbClr val="BDD521"/>
    <a:srgbClr val="84AC62"/>
    <a:srgbClr val="4C8367"/>
    <a:srgbClr val="5C933B"/>
    <a:srgbClr val="0E72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13" autoAdjust="0"/>
    <p:restoredTop sz="94621" autoAdjust="0"/>
  </p:normalViewPr>
  <p:slideViewPr>
    <p:cSldViewPr snapToGrid="0">
      <p:cViewPr varScale="1">
        <p:scale>
          <a:sx n="147" d="100"/>
          <a:sy n="147" d="100"/>
        </p:scale>
        <p:origin x="-208" y="-104"/>
      </p:cViewPr>
      <p:guideLst>
        <p:guide orient="horz"/>
        <p:guide pos="5759"/>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49" d="100"/>
          <a:sy n="49" d="100"/>
        </p:scale>
        <p:origin x="-2970" y="-114"/>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tags" Target="tags/tag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797675" cy="493713"/>
          </a:xfrm>
          <a:prstGeom prst="rect">
            <a:avLst/>
          </a:prstGeom>
        </p:spPr>
        <p:txBody>
          <a:bodyPr vert="horz" lIns="34625" tIns="34625" rIns="242374" bIns="34625" rtlCol="0" anchor="ctr"/>
          <a:lstStyle>
            <a:lvl1pPr algn="r" defTabSz="957756" fontAlgn="auto">
              <a:spcBef>
                <a:spcPts val="0"/>
              </a:spcBef>
              <a:spcAft>
                <a:spcPts val="0"/>
              </a:spcAft>
              <a:defRPr sz="1500">
                <a:latin typeface="Arial" pitchFamily="34" charset="0"/>
                <a:cs typeface="Arial" pitchFamily="34" charset="0"/>
              </a:defRPr>
            </a:lvl1pPr>
          </a:lstStyle>
          <a:p>
            <a:pPr>
              <a:defRPr/>
            </a:pPr>
            <a:endParaRPr lang="de-DE"/>
          </a:p>
        </p:txBody>
      </p:sp>
      <p:sp>
        <p:nvSpPr>
          <p:cNvPr id="4" name="Footer Placeholder 3"/>
          <p:cNvSpPr>
            <a:spLocks noGrp="1"/>
          </p:cNvSpPr>
          <p:nvPr>
            <p:ph type="ftr" sz="quarter" idx="2"/>
          </p:nvPr>
        </p:nvSpPr>
        <p:spPr>
          <a:xfrm>
            <a:off x="0" y="9378950"/>
            <a:ext cx="2946400" cy="493713"/>
          </a:xfrm>
          <a:prstGeom prst="rect">
            <a:avLst/>
          </a:prstGeom>
        </p:spPr>
        <p:txBody>
          <a:bodyPr vert="horz" lIns="87947" tIns="43973" rIns="87947" bIns="43973" rtlCol="0" anchor="b"/>
          <a:lstStyle>
            <a:lvl1pPr algn="l" defTabSz="957756" fontAlgn="auto">
              <a:spcBef>
                <a:spcPts val="0"/>
              </a:spcBef>
              <a:spcAft>
                <a:spcPts val="0"/>
              </a:spcAft>
              <a:defRPr sz="800">
                <a:latin typeface="Arial" pitchFamily="34" charset="0"/>
                <a:cs typeface="Arial" pitchFamily="34" charset="0"/>
              </a:defRPr>
            </a:lvl1pPr>
          </a:lstStyle>
          <a:p>
            <a:pPr>
              <a:defRPr/>
            </a:pPr>
            <a:r>
              <a:rPr lang="de-DE"/>
              <a:t>© 2012 Capgemini. All </a:t>
            </a:r>
            <a:r>
              <a:rPr lang="de-DE" err="1"/>
              <a:t>rights</a:t>
            </a:r>
            <a:r>
              <a:rPr lang="de-DE"/>
              <a:t> </a:t>
            </a:r>
            <a:r>
              <a:rPr lang="de-DE" err="1"/>
              <a:t>reserved</a:t>
            </a:r>
            <a:r>
              <a:rPr lang="de-DE"/>
              <a:t>.</a:t>
            </a:r>
          </a:p>
        </p:txBody>
      </p:sp>
      <p:sp>
        <p:nvSpPr>
          <p:cNvPr id="5" name="Slide Number Placeholder 4"/>
          <p:cNvSpPr>
            <a:spLocks noGrp="1"/>
          </p:cNvSpPr>
          <p:nvPr>
            <p:ph type="sldNum" sz="quarter" idx="3"/>
          </p:nvPr>
        </p:nvSpPr>
        <p:spPr>
          <a:xfrm>
            <a:off x="3849688" y="9378950"/>
            <a:ext cx="2946400" cy="493713"/>
          </a:xfrm>
          <a:prstGeom prst="rect">
            <a:avLst/>
          </a:prstGeom>
        </p:spPr>
        <p:txBody>
          <a:bodyPr vert="horz" lIns="87947" tIns="43973" rIns="87947" bIns="43973" rtlCol="0" anchor="b"/>
          <a:lstStyle>
            <a:lvl1pPr algn="r" defTabSz="957756" fontAlgn="auto">
              <a:spcBef>
                <a:spcPts val="0"/>
              </a:spcBef>
              <a:spcAft>
                <a:spcPts val="0"/>
              </a:spcAft>
              <a:defRPr sz="800">
                <a:latin typeface="Arial" pitchFamily="34" charset="0"/>
                <a:cs typeface="Arial" pitchFamily="34" charset="0"/>
              </a:defRPr>
            </a:lvl1pPr>
          </a:lstStyle>
          <a:p>
            <a:pPr>
              <a:defRPr/>
            </a:pPr>
            <a:fld id="{3F425B0B-5F25-424F-A13B-2BEF6CD9C9C6}" type="slidenum">
              <a:rPr lang="de-DE"/>
              <a:pPr>
                <a:defRPr/>
              </a:pPr>
              <a:t>‹#›</a:t>
            </a:fld>
            <a:endParaRPr lang="de-DE" dirty="0"/>
          </a:p>
        </p:txBody>
      </p:sp>
    </p:spTree>
    <p:extLst>
      <p:ext uri="{BB962C8B-B14F-4D97-AF65-F5344CB8AC3E}">
        <p14:creationId xmlns:p14="http://schemas.microsoft.com/office/powerpoint/2010/main" val="36938407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3713"/>
          </a:xfrm>
          <a:prstGeom prst="rect">
            <a:avLst/>
          </a:prstGeom>
        </p:spPr>
        <p:txBody>
          <a:bodyPr vert="horz" lIns="95264" tIns="47632" rIns="95264" bIns="47632" rtlCol="0"/>
          <a:lstStyle>
            <a:lvl1pPr algn="l" defTabSz="957756" fontAlgn="auto">
              <a:spcBef>
                <a:spcPts val="0"/>
              </a:spcBef>
              <a:spcAft>
                <a:spcPts val="0"/>
              </a:spcAft>
              <a:defRPr sz="1300">
                <a:latin typeface="+mn-lt"/>
                <a:cs typeface="+mn-cs"/>
              </a:defRPr>
            </a:lvl1pPr>
          </a:lstStyle>
          <a:p>
            <a:pPr>
              <a:defRPr/>
            </a:pPr>
            <a:endParaRPr lang="en-US"/>
          </a:p>
        </p:txBody>
      </p:sp>
      <p:sp>
        <p:nvSpPr>
          <p:cNvPr id="3" name="Date Placeholder 2"/>
          <p:cNvSpPr>
            <a:spLocks noGrp="1"/>
          </p:cNvSpPr>
          <p:nvPr>
            <p:ph type="dt" idx="1"/>
          </p:nvPr>
        </p:nvSpPr>
        <p:spPr>
          <a:xfrm>
            <a:off x="3849688" y="0"/>
            <a:ext cx="2946400" cy="493713"/>
          </a:xfrm>
          <a:prstGeom prst="rect">
            <a:avLst/>
          </a:prstGeom>
        </p:spPr>
        <p:txBody>
          <a:bodyPr vert="horz" lIns="95264" tIns="47632" rIns="95264" bIns="47632" rtlCol="0"/>
          <a:lstStyle>
            <a:lvl1pPr algn="r" defTabSz="957756" fontAlgn="auto">
              <a:spcBef>
                <a:spcPts val="0"/>
              </a:spcBef>
              <a:spcAft>
                <a:spcPts val="0"/>
              </a:spcAft>
              <a:defRPr sz="1300">
                <a:latin typeface="+mn-lt"/>
                <a:cs typeface="+mn-cs"/>
              </a:defRPr>
            </a:lvl1pPr>
          </a:lstStyle>
          <a:p>
            <a:pPr>
              <a:defRPr/>
            </a:pPr>
            <a:fld id="{90F10147-7E4B-4416-914B-9668FC7CC568}" type="datetimeFigureOut">
              <a:rPr lang="en-US"/>
              <a:pPr>
                <a:defRPr/>
              </a:pPr>
              <a:t>22/05/15</a:t>
            </a:fld>
            <a:endParaRPr lang="en-US"/>
          </a:p>
        </p:txBody>
      </p:sp>
      <p:sp>
        <p:nvSpPr>
          <p:cNvPr id="4" name="Slide Image Placeholder 3"/>
          <p:cNvSpPr>
            <a:spLocks noGrp="1" noRot="1" noChangeAspect="1"/>
          </p:cNvSpPr>
          <p:nvPr>
            <p:ph type="sldImg" idx="2"/>
          </p:nvPr>
        </p:nvSpPr>
        <p:spPr>
          <a:xfrm>
            <a:off x="109538" y="741363"/>
            <a:ext cx="6578600" cy="3702050"/>
          </a:xfrm>
          <a:prstGeom prst="rect">
            <a:avLst/>
          </a:prstGeom>
          <a:noFill/>
          <a:ln w="12700">
            <a:solidFill>
              <a:prstClr val="black"/>
            </a:solidFill>
          </a:ln>
        </p:spPr>
        <p:txBody>
          <a:bodyPr vert="horz" lIns="95264" tIns="47632" rIns="95264" bIns="47632" rtlCol="0" anchor="ctr"/>
          <a:lstStyle/>
          <a:p>
            <a:pPr lvl="0"/>
            <a:endParaRPr lang="de-DE" noProof="0"/>
          </a:p>
        </p:txBody>
      </p:sp>
      <p:sp>
        <p:nvSpPr>
          <p:cNvPr id="5" name="Notes Placeholder 4"/>
          <p:cNvSpPr>
            <a:spLocks noGrp="1"/>
          </p:cNvSpPr>
          <p:nvPr>
            <p:ph type="body" sz="quarter" idx="3"/>
          </p:nvPr>
        </p:nvSpPr>
        <p:spPr>
          <a:xfrm>
            <a:off x="679450" y="4689475"/>
            <a:ext cx="5438775" cy="4443413"/>
          </a:xfrm>
          <a:prstGeom prst="rect">
            <a:avLst/>
          </a:prstGeom>
        </p:spPr>
        <p:txBody>
          <a:bodyPr vert="horz" lIns="95264" tIns="47632" rIns="95264" bIns="47632"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378950"/>
            <a:ext cx="2946400" cy="493713"/>
          </a:xfrm>
          <a:prstGeom prst="rect">
            <a:avLst/>
          </a:prstGeom>
        </p:spPr>
        <p:txBody>
          <a:bodyPr vert="horz" lIns="95264" tIns="47632" rIns="95264" bIns="47632" rtlCol="0" anchor="b"/>
          <a:lstStyle>
            <a:lvl1pPr algn="l" defTabSz="957756" fontAlgn="auto">
              <a:spcBef>
                <a:spcPts val="0"/>
              </a:spcBef>
              <a:spcAft>
                <a:spcPts val="0"/>
              </a:spcAft>
              <a:defRPr sz="13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49688" y="9378950"/>
            <a:ext cx="2946400" cy="493713"/>
          </a:xfrm>
          <a:prstGeom prst="rect">
            <a:avLst/>
          </a:prstGeom>
        </p:spPr>
        <p:txBody>
          <a:bodyPr vert="horz" lIns="95264" tIns="47632" rIns="95264" bIns="47632" rtlCol="0" anchor="b"/>
          <a:lstStyle>
            <a:lvl1pPr algn="r" defTabSz="957756" fontAlgn="auto">
              <a:spcBef>
                <a:spcPts val="0"/>
              </a:spcBef>
              <a:spcAft>
                <a:spcPts val="0"/>
              </a:spcAft>
              <a:defRPr sz="1300">
                <a:latin typeface="+mn-lt"/>
                <a:cs typeface="+mn-cs"/>
              </a:defRPr>
            </a:lvl1pPr>
          </a:lstStyle>
          <a:p>
            <a:pPr>
              <a:defRPr/>
            </a:pPr>
            <a:fld id="{6933BE96-965B-4A05-BFB8-7C6FF45C7B6D}" type="slidenum">
              <a:rPr lang="en-US"/>
              <a:pPr>
                <a:defRPr/>
              </a:pPr>
              <a:t>‹#›</a:t>
            </a:fld>
            <a:endParaRPr lang="en-US"/>
          </a:p>
        </p:txBody>
      </p:sp>
    </p:spTree>
    <p:extLst>
      <p:ext uri="{BB962C8B-B14F-4D97-AF65-F5344CB8AC3E}">
        <p14:creationId xmlns:p14="http://schemas.microsoft.com/office/powerpoint/2010/main" val="2894187727"/>
      </p:ext>
    </p:extLst>
  </p:cSld>
  <p:clrMap bg1="lt1" tx1="dk1" bg2="lt2" tx2="dk2" accent1="accent1" accent2="accent2" accent3="accent3" accent4="accent4" accent5="accent5" accent6="accent6" hlink="hlink" folHlink="folHlink"/>
  <p:notesStyle>
    <a:lvl1pPr algn="l" defTabSz="776398" rtl="0" eaLnBrk="0" fontAlgn="base" hangingPunct="0">
      <a:spcBef>
        <a:spcPct val="30000"/>
      </a:spcBef>
      <a:spcAft>
        <a:spcPct val="0"/>
      </a:spcAft>
      <a:defRPr sz="1000" kern="1200">
        <a:solidFill>
          <a:schemeClr val="tx1"/>
        </a:solidFill>
        <a:latin typeface="+mn-lt"/>
        <a:ea typeface="+mn-ea"/>
        <a:cs typeface="+mn-cs"/>
      </a:defRPr>
    </a:lvl1pPr>
    <a:lvl2pPr marL="387524" algn="l" defTabSz="776398" rtl="0" eaLnBrk="0" fontAlgn="base" hangingPunct="0">
      <a:spcBef>
        <a:spcPct val="30000"/>
      </a:spcBef>
      <a:spcAft>
        <a:spcPct val="0"/>
      </a:spcAft>
      <a:defRPr sz="1000" kern="1200">
        <a:solidFill>
          <a:schemeClr val="tx1"/>
        </a:solidFill>
        <a:latin typeface="+mn-lt"/>
        <a:ea typeface="+mn-ea"/>
        <a:cs typeface="+mn-cs"/>
      </a:defRPr>
    </a:lvl2pPr>
    <a:lvl3pPr marL="776398" algn="l" defTabSz="776398" rtl="0" eaLnBrk="0" fontAlgn="base" hangingPunct="0">
      <a:spcBef>
        <a:spcPct val="30000"/>
      </a:spcBef>
      <a:spcAft>
        <a:spcPct val="0"/>
      </a:spcAft>
      <a:defRPr sz="1000" kern="1200">
        <a:solidFill>
          <a:schemeClr val="tx1"/>
        </a:solidFill>
        <a:latin typeface="+mn-lt"/>
        <a:ea typeface="+mn-ea"/>
        <a:cs typeface="+mn-cs"/>
      </a:defRPr>
    </a:lvl3pPr>
    <a:lvl4pPr marL="1165268" algn="l" defTabSz="776398" rtl="0" eaLnBrk="0" fontAlgn="base" hangingPunct="0">
      <a:spcBef>
        <a:spcPct val="30000"/>
      </a:spcBef>
      <a:spcAft>
        <a:spcPct val="0"/>
      </a:spcAft>
      <a:defRPr sz="1000" kern="1200">
        <a:solidFill>
          <a:schemeClr val="tx1"/>
        </a:solidFill>
        <a:latin typeface="+mn-lt"/>
        <a:ea typeface="+mn-ea"/>
        <a:cs typeface="+mn-cs"/>
      </a:defRPr>
    </a:lvl4pPr>
    <a:lvl5pPr marL="1554144" algn="l" defTabSz="776398" rtl="0" eaLnBrk="0" fontAlgn="base" hangingPunct="0">
      <a:spcBef>
        <a:spcPct val="30000"/>
      </a:spcBef>
      <a:spcAft>
        <a:spcPct val="0"/>
      </a:spcAft>
      <a:defRPr sz="1000" kern="1200">
        <a:solidFill>
          <a:schemeClr val="tx1"/>
        </a:solidFill>
        <a:latin typeface="+mn-lt"/>
        <a:ea typeface="+mn-ea"/>
        <a:cs typeface="+mn-cs"/>
      </a:defRPr>
    </a:lvl5pPr>
    <a:lvl6pPr marL="1944241" algn="l" defTabSz="777698" rtl="0" eaLnBrk="1" latinLnBrk="0" hangingPunct="1">
      <a:defRPr sz="1000" kern="1200">
        <a:solidFill>
          <a:schemeClr val="tx1"/>
        </a:solidFill>
        <a:latin typeface="+mn-lt"/>
        <a:ea typeface="+mn-ea"/>
        <a:cs typeface="+mn-cs"/>
      </a:defRPr>
    </a:lvl6pPr>
    <a:lvl7pPr marL="2333094" algn="l" defTabSz="777698" rtl="0" eaLnBrk="1" latinLnBrk="0" hangingPunct="1">
      <a:defRPr sz="1000" kern="1200">
        <a:solidFill>
          <a:schemeClr val="tx1"/>
        </a:solidFill>
        <a:latin typeface="+mn-lt"/>
        <a:ea typeface="+mn-ea"/>
        <a:cs typeface="+mn-cs"/>
      </a:defRPr>
    </a:lvl7pPr>
    <a:lvl8pPr marL="2721941" algn="l" defTabSz="777698" rtl="0" eaLnBrk="1" latinLnBrk="0" hangingPunct="1">
      <a:defRPr sz="1000" kern="1200">
        <a:solidFill>
          <a:schemeClr val="tx1"/>
        </a:solidFill>
        <a:latin typeface="+mn-lt"/>
        <a:ea typeface="+mn-ea"/>
        <a:cs typeface="+mn-cs"/>
      </a:defRPr>
    </a:lvl8pPr>
    <a:lvl9pPr marL="3110789" algn="l" defTabSz="777698" rtl="0" eaLnBrk="1" latinLnBrk="0" hangingPunct="1">
      <a:defRPr sz="1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tags" Target="../tags/tag10.xml"/><Relationship Id="rId5" Type="http://schemas.openxmlformats.org/officeDocument/2006/relationships/slideMaster" Target="../slideMasters/slideMaster1.xml"/><Relationship Id="rId6" Type="http://schemas.openxmlformats.org/officeDocument/2006/relationships/image" Target="../media/image4.jpeg"/><Relationship Id="rId7" Type="http://schemas.openxmlformats.org/officeDocument/2006/relationships/oleObject" Target="../embeddings/oleObject2.bin"/><Relationship Id="rId8" Type="http://schemas.openxmlformats.org/officeDocument/2006/relationships/image" Target="../media/image1.emf"/><Relationship Id="rId9" Type="http://schemas.openxmlformats.org/officeDocument/2006/relationships/image" Target="../media/image5.png"/><Relationship Id="rId10" Type="http://schemas.openxmlformats.org/officeDocument/2006/relationships/image" Target="../media/image6.png"/><Relationship Id="rId11" Type="http://schemas.openxmlformats.org/officeDocument/2006/relationships/image" Target="../media/image7.png"/><Relationship Id="rId1" Type="http://schemas.openxmlformats.org/officeDocument/2006/relationships/vmlDrawing" Target="../drawings/vmlDrawing2.vml"/><Relationship Id="rId2" Type="http://schemas.openxmlformats.org/officeDocument/2006/relationships/tags" Target="../tags/tag8.xml"/></Relationships>
</file>

<file path=ppt/slideLayouts/_rels/slideLayout10.xml.rels><?xml version="1.0" encoding="UTF-8" standalone="yes"?>
<Relationships xmlns="http://schemas.openxmlformats.org/package/2006/relationships"><Relationship Id="rId11" Type="http://schemas.openxmlformats.org/officeDocument/2006/relationships/image" Target="../media/image16.jpeg"/><Relationship Id="rId12" Type="http://schemas.openxmlformats.org/officeDocument/2006/relationships/oleObject" Target="../embeddings/oleObject16.bin"/><Relationship Id="rId1" Type="http://schemas.openxmlformats.org/officeDocument/2006/relationships/vmlDrawing" Target="../drawings/vmlDrawing11.vml"/><Relationship Id="rId2" Type="http://schemas.openxmlformats.org/officeDocument/2006/relationships/tags" Target="../tags/tag43.xml"/><Relationship Id="rId3" Type="http://schemas.openxmlformats.org/officeDocument/2006/relationships/tags" Target="../tags/tag44.xml"/><Relationship Id="rId4" Type="http://schemas.openxmlformats.org/officeDocument/2006/relationships/tags" Target="../tags/tag45.xml"/><Relationship Id="rId5" Type="http://schemas.openxmlformats.org/officeDocument/2006/relationships/tags" Target="../tags/tag46.xml"/><Relationship Id="rId6" Type="http://schemas.openxmlformats.org/officeDocument/2006/relationships/slideMaster" Target="../slideMasters/slideMaster1.xml"/><Relationship Id="rId7" Type="http://schemas.openxmlformats.org/officeDocument/2006/relationships/oleObject" Target="../embeddings/oleObject15.bin"/><Relationship Id="rId8" Type="http://schemas.openxmlformats.org/officeDocument/2006/relationships/image" Target="../media/image1.emf"/><Relationship Id="rId9" Type="http://schemas.openxmlformats.org/officeDocument/2006/relationships/image" Target="../media/image2.png"/><Relationship Id="rId10"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8.xml"/><Relationship Id="rId4" Type="http://schemas.openxmlformats.org/officeDocument/2006/relationships/tags" Target="../tags/tag49.xml"/><Relationship Id="rId5" Type="http://schemas.openxmlformats.org/officeDocument/2006/relationships/slideMaster" Target="../slideMasters/slideMaster1.xml"/><Relationship Id="rId6" Type="http://schemas.openxmlformats.org/officeDocument/2006/relationships/image" Target="../media/image12.jpeg"/><Relationship Id="rId7" Type="http://schemas.openxmlformats.org/officeDocument/2006/relationships/oleObject" Target="../embeddings/oleObject17.bin"/><Relationship Id="rId8" Type="http://schemas.openxmlformats.org/officeDocument/2006/relationships/image" Target="../media/image1.emf"/><Relationship Id="rId9" Type="http://schemas.openxmlformats.org/officeDocument/2006/relationships/image" Target="../media/image2.png"/><Relationship Id="rId10" Type="http://schemas.openxmlformats.org/officeDocument/2006/relationships/image" Target="../media/image3.png"/><Relationship Id="rId1" Type="http://schemas.openxmlformats.org/officeDocument/2006/relationships/vmlDrawing" Target="../drawings/vmlDrawing12.vml"/><Relationship Id="rId2" Type="http://schemas.openxmlformats.org/officeDocument/2006/relationships/tags" Target="../tags/tag47.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1.xml"/><Relationship Id="rId4" Type="http://schemas.openxmlformats.org/officeDocument/2006/relationships/tags" Target="../tags/tag52.xml"/><Relationship Id="rId5" Type="http://schemas.openxmlformats.org/officeDocument/2006/relationships/slideMaster" Target="../slideMasters/slideMaster1.xml"/><Relationship Id="rId6" Type="http://schemas.openxmlformats.org/officeDocument/2006/relationships/image" Target="../media/image17.jpeg"/><Relationship Id="rId7" Type="http://schemas.openxmlformats.org/officeDocument/2006/relationships/oleObject" Target="../embeddings/oleObject18.bin"/><Relationship Id="rId8" Type="http://schemas.openxmlformats.org/officeDocument/2006/relationships/image" Target="../media/image1.emf"/><Relationship Id="rId9" Type="http://schemas.openxmlformats.org/officeDocument/2006/relationships/image" Target="../media/image2.png"/><Relationship Id="rId10" Type="http://schemas.openxmlformats.org/officeDocument/2006/relationships/image" Target="../media/image3.png"/><Relationship Id="rId1" Type="http://schemas.openxmlformats.org/officeDocument/2006/relationships/vmlDrawing" Target="../drawings/vmlDrawing13.vml"/><Relationship Id="rId2" Type="http://schemas.openxmlformats.org/officeDocument/2006/relationships/tags" Target="../tags/tag50.xml"/></Relationships>
</file>

<file path=ppt/slideLayouts/_rels/slideLayout14.xml.rels><?xml version="1.0" encoding="UTF-8" standalone="yes"?>
<Relationships xmlns="http://schemas.openxmlformats.org/package/2006/relationships"><Relationship Id="rId11" Type="http://schemas.openxmlformats.org/officeDocument/2006/relationships/image" Target="../media/image2.png"/><Relationship Id="rId12" Type="http://schemas.openxmlformats.org/officeDocument/2006/relationships/image" Target="../media/image3.png"/><Relationship Id="rId1" Type="http://schemas.openxmlformats.org/officeDocument/2006/relationships/vmlDrawing" Target="../drawings/vmlDrawing14.vml"/><Relationship Id="rId2" Type="http://schemas.openxmlformats.org/officeDocument/2006/relationships/tags" Target="../tags/tag53.xml"/><Relationship Id="rId3" Type="http://schemas.openxmlformats.org/officeDocument/2006/relationships/tags" Target="../tags/tag54.xml"/><Relationship Id="rId4" Type="http://schemas.openxmlformats.org/officeDocument/2006/relationships/tags" Target="../tags/tag55.xml"/><Relationship Id="rId5" Type="http://schemas.openxmlformats.org/officeDocument/2006/relationships/tags" Target="../tags/tag56.xml"/><Relationship Id="rId6" Type="http://schemas.openxmlformats.org/officeDocument/2006/relationships/tags" Target="../tags/tag57.xml"/><Relationship Id="rId7" Type="http://schemas.openxmlformats.org/officeDocument/2006/relationships/slideMaster" Target="../slideMasters/slideMaster1.xml"/><Relationship Id="rId8" Type="http://schemas.openxmlformats.org/officeDocument/2006/relationships/image" Target="../media/image18.jpeg"/><Relationship Id="rId9" Type="http://schemas.openxmlformats.org/officeDocument/2006/relationships/oleObject" Target="../embeddings/oleObject19.bin"/><Relationship Id="rId10"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9.xml"/><Relationship Id="rId4" Type="http://schemas.openxmlformats.org/officeDocument/2006/relationships/tags" Target="../tags/tag60.xml"/><Relationship Id="rId5" Type="http://schemas.openxmlformats.org/officeDocument/2006/relationships/slideMaster" Target="../slideMasters/slideMaster1.xml"/><Relationship Id="rId6" Type="http://schemas.openxmlformats.org/officeDocument/2006/relationships/image" Target="../media/image15.jpeg"/><Relationship Id="rId7" Type="http://schemas.openxmlformats.org/officeDocument/2006/relationships/oleObject" Target="../embeddings/oleObject20.bin"/><Relationship Id="rId8" Type="http://schemas.openxmlformats.org/officeDocument/2006/relationships/image" Target="../media/image1.emf"/><Relationship Id="rId9" Type="http://schemas.openxmlformats.org/officeDocument/2006/relationships/image" Target="../media/image2.png"/><Relationship Id="rId10" Type="http://schemas.openxmlformats.org/officeDocument/2006/relationships/image" Target="../media/image3.png"/><Relationship Id="rId1" Type="http://schemas.openxmlformats.org/officeDocument/2006/relationships/vmlDrawing" Target="../drawings/vmlDrawing15.vml"/><Relationship Id="rId2" Type="http://schemas.openxmlformats.org/officeDocument/2006/relationships/tags" Target="../tags/tag58.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2.xml"/><Relationship Id="rId4" Type="http://schemas.openxmlformats.org/officeDocument/2006/relationships/tags" Target="../tags/tag63.xml"/><Relationship Id="rId5" Type="http://schemas.openxmlformats.org/officeDocument/2006/relationships/slideMaster" Target="../slideMasters/slideMaster1.xml"/><Relationship Id="rId6" Type="http://schemas.openxmlformats.org/officeDocument/2006/relationships/image" Target="../media/image16.jpeg"/><Relationship Id="rId7" Type="http://schemas.openxmlformats.org/officeDocument/2006/relationships/oleObject" Target="../embeddings/oleObject21.bin"/><Relationship Id="rId8" Type="http://schemas.openxmlformats.org/officeDocument/2006/relationships/image" Target="../media/image1.emf"/><Relationship Id="rId9" Type="http://schemas.openxmlformats.org/officeDocument/2006/relationships/image" Target="../media/image2.png"/><Relationship Id="rId10" Type="http://schemas.openxmlformats.org/officeDocument/2006/relationships/image" Target="../media/image3.png"/><Relationship Id="rId1" Type="http://schemas.openxmlformats.org/officeDocument/2006/relationships/vmlDrawing" Target="../drawings/vmlDrawing16.vml"/><Relationship Id="rId2" Type="http://schemas.openxmlformats.org/officeDocument/2006/relationships/tags" Target="../tags/tag6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71.xml"/><Relationship Id="rId20" Type="http://schemas.openxmlformats.org/officeDocument/2006/relationships/hyperlink" Target="http://www.twitter.com/capgemini" TargetMode="External"/><Relationship Id="rId21" Type="http://schemas.openxmlformats.org/officeDocument/2006/relationships/image" Target="../media/image21.png"/><Relationship Id="rId22" Type="http://schemas.openxmlformats.org/officeDocument/2006/relationships/hyperlink" Target="http://www.youtube.com/capgemini" TargetMode="External"/><Relationship Id="rId23" Type="http://schemas.openxmlformats.org/officeDocument/2006/relationships/image" Target="../media/image22.png"/><Relationship Id="rId24" Type="http://schemas.openxmlformats.org/officeDocument/2006/relationships/hyperlink" Target="http://www.slideshare.net/capgemini" TargetMode="External"/><Relationship Id="rId25" Type="http://schemas.openxmlformats.org/officeDocument/2006/relationships/image" Target="../media/image23.gif"/><Relationship Id="rId26" Type="http://schemas.openxmlformats.org/officeDocument/2006/relationships/image" Target="../media/image5.png"/><Relationship Id="rId27" Type="http://schemas.openxmlformats.org/officeDocument/2006/relationships/image" Target="../media/image24.png"/><Relationship Id="rId28" Type="http://schemas.openxmlformats.org/officeDocument/2006/relationships/oleObject" Target="../embeddings/oleObject23.bin"/><Relationship Id="rId29" Type="http://schemas.openxmlformats.org/officeDocument/2006/relationships/image" Target="../media/image25.png"/><Relationship Id="rId10" Type="http://schemas.openxmlformats.org/officeDocument/2006/relationships/tags" Target="../tags/tag72.xml"/><Relationship Id="rId11" Type="http://schemas.openxmlformats.org/officeDocument/2006/relationships/tags" Target="../tags/tag73.xml"/><Relationship Id="rId12" Type="http://schemas.openxmlformats.org/officeDocument/2006/relationships/tags" Target="../tags/tag74.xml"/><Relationship Id="rId13" Type="http://schemas.openxmlformats.org/officeDocument/2006/relationships/slideMaster" Target="../slideMasters/slideMaster1.xml"/><Relationship Id="rId14" Type="http://schemas.openxmlformats.org/officeDocument/2006/relationships/oleObject" Target="../embeddings/oleObject22.bin"/><Relationship Id="rId15" Type="http://schemas.openxmlformats.org/officeDocument/2006/relationships/image" Target="../media/image1.emf"/><Relationship Id="rId16" Type="http://schemas.openxmlformats.org/officeDocument/2006/relationships/hyperlink" Target="http://www.facebook.com/Capgemini" TargetMode="External"/><Relationship Id="rId17" Type="http://schemas.openxmlformats.org/officeDocument/2006/relationships/image" Target="../media/image19.png"/><Relationship Id="rId18" Type="http://schemas.openxmlformats.org/officeDocument/2006/relationships/hyperlink" Target="http://www.linkedin.com/company/capgemini" TargetMode="External"/><Relationship Id="rId19" Type="http://schemas.openxmlformats.org/officeDocument/2006/relationships/image" Target="../media/image20.png"/><Relationship Id="rId1" Type="http://schemas.openxmlformats.org/officeDocument/2006/relationships/vmlDrawing" Target="../drawings/vmlDrawing17.vml"/><Relationship Id="rId2" Type="http://schemas.openxmlformats.org/officeDocument/2006/relationships/tags" Target="../tags/tag64.xml"/><Relationship Id="rId3" Type="http://schemas.openxmlformats.org/officeDocument/2006/relationships/tags" Target="../tags/tag65.xml"/><Relationship Id="rId4" Type="http://schemas.openxmlformats.org/officeDocument/2006/relationships/tags" Target="../tags/tag66.xml"/><Relationship Id="rId5" Type="http://schemas.openxmlformats.org/officeDocument/2006/relationships/tags" Target="../tags/tag67.xml"/><Relationship Id="rId6" Type="http://schemas.openxmlformats.org/officeDocument/2006/relationships/tags" Target="../tags/tag68.xml"/><Relationship Id="rId7" Type="http://schemas.openxmlformats.org/officeDocument/2006/relationships/tags" Target="../tags/tag69.xml"/><Relationship Id="rId8" Type="http://schemas.openxmlformats.org/officeDocument/2006/relationships/tags" Target="../tags/tag70.xml"/></Relationships>
</file>

<file path=ppt/slideLayouts/_rels/slideLayout18.xml.rels><?xml version="1.0" encoding="UTF-8" standalone="yes"?>
<Relationships xmlns="http://schemas.openxmlformats.org/package/2006/relationships"><Relationship Id="rId11" Type="http://schemas.openxmlformats.org/officeDocument/2006/relationships/oleObject" Target="../embeddings/oleObject25.bin"/><Relationship Id="rId12" Type="http://schemas.openxmlformats.org/officeDocument/2006/relationships/image" Target="../media/image6.png"/><Relationship Id="rId13" Type="http://schemas.openxmlformats.org/officeDocument/2006/relationships/image" Target="../media/image27.emf"/><Relationship Id="rId14" Type="http://schemas.openxmlformats.org/officeDocument/2006/relationships/image" Target="../media/image28.emf"/><Relationship Id="rId15" Type="http://schemas.openxmlformats.org/officeDocument/2006/relationships/image" Target="../media/image29.emf"/><Relationship Id="rId16" Type="http://schemas.openxmlformats.org/officeDocument/2006/relationships/image" Target="../media/image30.emf"/><Relationship Id="rId17" Type="http://schemas.openxmlformats.org/officeDocument/2006/relationships/image" Target="../media/image31.emf"/><Relationship Id="rId1" Type="http://schemas.openxmlformats.org/officeDocument/2006/relationships/vmlDrawing" Target="../drawings/vmlDrawing18.vml"/><Relationship Id="rId2" Type="http://schemas.openxmlformats.org/officeDocument/2006/relationships/tags" Target="../tags/tag75.xml"/><Relationship Id="rId3" Type="http://schemas.openxmlformats.org/officeDocument/2006/relationships/tags" Target="../tags/tag76.xml"/><Relationship Id="rId4" Type="http://schemas.openxmlformats.org/officeDocument/2006/relationships/tags" Target="../tags/tag77.xml"/><Relationship Id="rId5" Type="http://schemas.openxmlformats.org/officeDocument/2006/relationships/tags" Target="../tags/tag78.xml"/><Relationship Id="rId6" Type="http://schemas.openxmlformats.org/officeDocument/2006/relationships/tags" Target="../tags/tag79.xml"/><Relationship Id="rId7" Type="http://schemas.openxmlformats.org/officeDocument/2006/relationships/slideMaster" Target="../slideMasters/slideMaster1.xml"/><Relationship Id="rId8" Type="http://schemas.openxmlformats.org/officeDocument/2006/relationships/image" Target="../media/image26.png"/><Relationship Id="rId9" Type="http://schemas.openxmlformats.org/officeDocument/2006/relationships/oleObject" Target="../embeddings/oleObject24.bin"/><Relationship Id="rId10"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6.png"/><Relationship Id="rId13" Type="http://schemas.openxmlformats.org/officeDocument/2006/relationships/image" Target="../media/image7.png"/><Relationship Id="rId1" Type="http://schemas.openxmlformats.org/officeDocument/2006/relationships/vmlDrawing" Target="../drawings/vmlDrawing3.vml"/><Relationship Id="rId2" Type="http://schemas.openxmlformats.org/officeDocument/2006/relationships/tags" Target="../tags/tag11.xml"/><Relationship Id="rId3" Type="http://schemas.openxmlformats.org/officeDocument/2006/relationships/tags" Target="../tags/tag12.xml"/><Relationship Id="rId4" Type="http://schemas.openxmlformats.org/officeDocument/2006/relationships/tags" Target="../tags/tag13.xml"/><Relationship Id="rId5" Type="http://schemas.openxmlformats.org/officeDocument/2006/relationships/tags" Target="../tags/tag14.xml"/><Relationship Id="rId6" Type="http://schemas.openxmlformats.org/officeDocument/2006/relationships/tags" Target="../tags/tag15.xml"/><Relationship Id="rId7" Type="http://schemas.openxmlformats.org/officeDocument/2006/relationships/slideMaster" Target="../slideMasters/slideMaster1.xml"/><Relationship Id="rId8" Type="http://schemas.openxmlformats.org/officeDocument/2006/relationships/image" Target="../media/image8.jpeg"/><Relationship Id="rId9" Type="http://schemas.openxmlformats.org/officeDocument/2006/relationships/oleObject" Target="../embeddings/oleObject3.bin"/><Relationship Id="rId10"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96.xml"/><Relationship Id="rId20" Type="http://schemas.openxmlformats.org/officeDocument/2006/relationships/hyperlink" Target="http://www.twitter.com/capgemini" TargetMode="External"/><Relationship Id="rId21" Type="http://schemas.openxmlformats.org/officeDocument/2006/relationships/image" Target="../media/image21.png"/><Relationship Id="rId22" Type="http://schemas.openxmlformats.org/officeDocument/2006/relationships/hyperlink" Target="http://www.youtube.com/capgemini" TargetMode="External"/><Relationship Id="rId23" Type="http://schemas.openxmlformats.org/officeDocument/2006/relationships/image" Target="../media/image22.png"/><Relationship Id="rId24" Type="http://schemas.openxmlformats.org/officeDocument/2006/relationships/hyperlink" Target="http://www.slideshare.net/capgemini" TargetMode="External"/><Relationship Id="rId25" Type="http://schemas.openxmlformats.org/officeDocument/2006/relationships/image" Target="../media/image23.gif"/><Relationship Id="rId26" Type="http://schemas.openxmlformats.org/officeDocument/2006/relationships/image" Target="../media/image5.png"/><Relationship Id="rId27" Type="http://schemas.openxmlformats.org/officeDocument/2006/relationships/image" Target="../media/image24.png"/><Relationship Id="rId28" Type="http://schemas.openxmlformats.org/officeDocument/2006/relationships/oleObject" Target="../embeddings/oleObject28.bin"/><Relationship Id="rId29" Type="http://schemas.openxmlformats.org/officeDocument/2006/relationships/image" Target="../media/image25.png"/><Relationship Id="rId10" Type="http://schemas.openxmlformats.org/officeDocument/2006/relationships/tags" Target="../tags/tag97.xml"/><Relationship Id="rId11" Type="http://schemas.openxmlformats.org/officeDocument/2006/relationships/tags" Target="../tags/tag98.xml"/><Relationship Id="rId12" Type="http://schemas.openxmlformats.org/officeDocument/2006/relationships/tags" Target="../tags/tag99.xml"/><Relationship Id="rId13" Type="http://schemas.openxmlformats.org/officeDocument/2006/relationships/slideMaster" Target="../slideMasters/slideMaster2.xml"/><Relationship Id="rId14" Type="http://schemas.openxmlformats.org/officeDocument/2006/relationships/oleObject" Target="../embeddings/oleObject27.bin"/><Relationship Id="rId15" Type="http://schemas.openxmlformats.org/officeDocument/2006/relationships/image" Target="../media/image1.emf"/><Relationship Id="rId16" Type="http://schemas.openxmlformats.org/officeDocument/2006/relationships/hyperlink" Target="http://www.facebook.com/Capgemini" TargetMode="External"/><Relationship Id="rId17" Type="http://schemas.openxmlformats.org/officeDocument/2006/relationships/image" Target="../media/image19.png"/><Relationship Id="rId18" Type="http://schemas.openxmlformats.org/officeDocument/2006/relationships/hyperlink" Target="http://www.linkedin.com/company/capgemini" TargetMode="External"/><Relationship Id="rId19" Type="http://schemas.openxmlformats.org/officeDocument/2006/relationships/image" Target="../media/image20.png"/><Relationship Id="rId1" Type="http://schemas.openxmlformats.org/officeDocument/2006/relationships/vmlDrawing" Target="../drawings/vmlDrawing20.vml"/><Relationship Id="rId2" Type="http://schemas.openxmlformats.org/officeDocument/2006/relationships/tags" Target="../tags/tag89.xml"/><Relationship Id="rId3" Type="http://schemas.openxmlformats.org/officeDocument/2006/relationships/tags" Target="../tags/tag90.xml"/><Relationship Id="rId4" Type="http://schemas.openxmlformats.org/officeDocument/2006/relationships/tags" Target="../tags/tag91.xml"/><Relationship Id="rId5" Type="http://schemas.openxmlformats.org/officeDocument/2006/relationships/tags" Target="../tags/tag92.xml"/><Relationship Id="rId6" Type="http://schemas.openxmlformats.org/officeDocument/2006/relationships/tags" Target="../tags/tag93.xml"/><Relationship Id="rId7" Type="http://schemas.openxmlformats.org/officeDocument/2006/relationships/tags" Target="../tags/tag94.xml"/><Relationship Id="rId8" Type="http://schemas.openxmlformats.org/officeDocument/2006/relationships/tags" Target="../tags/tag95.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07.xml"/><Relationship Id="rId20" Type="http://schemas.openxmlformats.org/officeDocument/2006/relationships/image" Target="../media/image21.png"/><Relationship Id="rId21" Type="http://schemas.openxmlformats.org/officeDocument/2006/relationships/hyperlink" Target="http://www.youtube.com/capgemini" TargetMode="External"/><Relationship Id="rId22" Type="http://schemas.openxmlformats.org/officeDocument/2006/relationships/image" Target="../media/image22.png"/><Relationship Id="rId23" Type="http://schemas.openxmlformats.org/officeDocument/2006/relationships/hyperlink" Target="http://www.slideshare.net/capgemini" TargetMode="External"/><Relationship Id="rId24" Type="http://schemas.openxmlformats.org/officeDocument/2006/relationships/image" Target="../media/image23.gif"/><Relationship Id="rId25" Type="http://schemas.openxmlformats.org/officeDocument/2006/relationships/image" Target="../media/image5.png"/><Relationship Id="rId26" Type="http://schemas.openxmlformats.org/officeDocument/2006/relationships/image" Target="../media/image24.png"/><Relationship Id="rId27" Type="http://schemas.openxmlformats.org/officeDocument/2006/relationships/oleObject" Target="../embeddings/oleObject30.bin"/><Relationship Id="rId10" Type="http://schemas.openxmlformats.org/officeDocument/2006/relationships/tags" Target="../tags/tag108.xml"/><Relationship Id="rId11" Type="http://schemas.openxmlformats.org/officeDocument/2006/relationships/tags" Target="../tags/tag109.xml"/><Relationship Id="rId12" Type="http://schemas.openxmlformats.org/officeDocument/2006/relationships/slideMaster" Target="../slideMasters/slideMaster2.xml"/><Relationship Id="rId13" Type="http://schemas.openxmlformats.org/officeDocument/2006/relationships/oleObject" Target="../embeddings/oleObject29.bin"/><Relationship Id="rId14" Type="http://schemas.openxmlformats.org/officeDocument/2006/relationships/image" Target="../media/image1.emf"/><Relationship Id="rId15" Type="http://schemas.openxmlformats.org/officeDocument/2006/relationships/hyperlink" Target="http://www.facebook.com/Capgemini" TargetMode="External"/><Relationship Id="rId16" Type="http://schemas.openxmlformats.org/officeDocument/2006/relationships/image" Target="../media/image19.png"/><Relationship Id="rId17" Type="http://schemas.openxmlformats.org/officeDocument/2006/relationships/hyperlink" Target="http://www.linkedin.com/company/capgemini" TargetMode="External"/><Relationship Id="rId18" Type="http://schemas.openxmlformats.org/officeDocument/2006/relationships/image" Target="../media/image20.png"/><Relationship Id="rId19" Type="http://schemas.openxmlformats.org/officeDocument/2006/relationships/hyperlink" Target="http://www.twitter.com/capgemini" TargetMode="External"/><Relationship Id="rId1" Type="http://schemas.openxmlformats.org/officeDocument/2006/relationships/vmlDrawing" Target="../drawings/vmlDrawing21.vml"/><Relationship Id="rId2" Type="http://schemas.openxmlformats.org/officeDocument/2006/relationships/tags" Target="../tags/tag100.xml"/><Relationship Id="rId3" Type="http://schemas.openxmlformats.org/officeDocument/2006/relationships/tags" Target="../tags/tag101.xml"/><Relationship Id="rId4" Type="http://schemas.openxmlformats.org/officeDocument/2006/relationships/tags" Target="../tags/tag102.xml"/><Relationship Id="rId5" Type="http://schemas.openxmlformats.org/officeDocument/2006/relationships/tags" Target="../tags/tag103.xml"/><Relationship Id="rId6" Type="http://schemas.openxmlformats.org/officeDocument/2006/relationships/tags" Target="../tags/tag104.xml"/><Relationship Id="rId7" Type="http://schemas.openxmlformats.org/officeDocument/2006/relationships/tags" Target="../tags/tag105.xml"/><Relationship Id="rId8" Type="http://schemas.openxmlformats.org/officeDocument/2006/relationships/tags" Target="../tags/tag10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7.xml"/><Relationship Id="rId4" Type="http://schemas.openxmlformats.org/officeDocument/2006/relationships/tags" Target="../tags/tag18.xml"/><Relationship Id="rId5" Type="http://schemas.openxmlformats.org/officeDocument/2006/relationships/slideMaster" Target="../slideMasters/slideMaster1.xml"/><Relationship Id="rId6" Type="http://schemas.openxmlformats.org/officeDocument/2006/relationships/image" Target="../media/image9.jpeg"/><Relationship Id="rId7" Type="http://schemas.openxmlformats.org/officeDocument/2006/relationships/oleObject" Target="../embeddings/oleObject4.bin"/><Relationship Id="rId8" Type="http://schemas.openxmlformats.org/officeDocument/2006/relationships/image" Target="../media/image1.emf"/><Relationship Id="rId9" Type="http://schemas.openxmlformats.org/officeDocument/2006/relationships/image" Target="../media/image5.png"/><Relationship Id="rId10" Type="http://schemas.openxmlformats.org/officeDocument/2006/relationships/image" Target="../media/image6.png"/><Relationship Id="rId11" Type="http://schemas.openxmlformats.org/officeDocument/2006/relationships/image" Target="../media/image7.png"/><Relationship Id="rId1" Type="http://schemas.openxmlformats.org/officeDocument/2006/relationships/vmlDrawing" Target="../drawings/vmlDrawing4.vml"/><Relationship Id="rId2" Type="http://schemas.openxmlformats.org/officeDocument/2006/relationships/tags" Target="../tags/tag16.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0.xml"/><Relationship Id="rId4" Type="http://schemas.openxmlformats.org/officeDocument/2006/relationships/tags" Target="../tags/tag21.xml"/><Relationship Id="rId5" Type="http://schemas.openxmlformats.org/officeDocument/2006/relationships/slideMaster" Target="../slideMasters/slideMaster1.xml"/><Relationship Id="rId6" Type="http://schemas.openxmlformats.org/officeDocument/2006/relationships/image" Target="../media/image10.jpeg"/><Relationship Id="rId7" Type="http://schemas.openxmlformats.org/officeDocument/2006/relationships/oleObject" Target="../embeddings/oleObject5.bin"/><Relationship Id="rId8" Type="http://schemas.openxmlformats.org/officeDocument/2006/relationships/image" Target="../media/image1.emf"/><Relationship Id="rId9" Type="http://schemas.openxmlformats.org/officeDocument/2006/relationships/image" Target="../media/image5.png"/><Relationship Id="rId10" Type="http://schemas.openxmlformats.org/officeDocument/2006/relationships/image" Target="../media/image6.png"/><Relationship Id="rId11" Type="http://schemas.openxmlformats.org/officeDocument/2006/relationships/image" Target="../media/image7.png"/><Relationship Id="rId1" Type="http://schemas.openxmlformats.org/officeDocument/2006/relationships/vmlDrawing" Target="../drawings/vmlDrawing5.vml"/><Relationship Id="rId2" Type="http://schemas.openxmlformats.org/officeDocument/2006/relationships/tags" Target="../tags/tag19.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slideMaster" Target="../slideMasters/slideMaster1.xml"/><Relationship Id="rId6" Type="http://schemas.openxmlformats.org/officeDocument/2006/relationships/image" Target="../media/image11.jpeg"/><Relationship Id="rId7" Type="http://schemas.openxmlformats.org/officeDocument/2006/relationships/oleObject" Target="../embeddings/oleObject6.bin"/><Relationship Id="rId8" Type="http://schemas.openxmlformats.org/officeDocument/2006/relationships/image" Target="../media/image1.emf"/><Relationship Id="rId9" Type="http://schemas.openxmlformats.org/officeDocument/2006/relationships/image" Target="../media/image5.png"/><Relationship Id="rId10" Type="http://schemas.openxmlformats.org/officeDocument/2006/relationships/image" Target="../media/image6.png"/><Relationship Id="rId11" Type="http://schemas.openxmlformats.org/officeDocument/2006/relationships/image" Target="../media/image7.png"/><Relationship Id="rId1" Type="http://schemas.openxmlformats.org/officeDocument/2006/relationships/vmlDrawing" Target="../drawings/vmlDrawing6.vml"/><Relationship Id="rId2" Type="http://schemas.openxmlformats.org/officeDocument/2006/relationships/tags" Target="../tags/tag22.xml"/></Relationships>
</file>

<file path=ppt/slideLayouts/_rels/slideLayout6.xml.rels><?xml version="1.0" encoding="UTF-8" standalone="yes"?>
<Relationships xmlns="http://schemas.openxmlformats.org/package/2006/relationships"><Relationship Id="rId11" Type="http://schemas.openxmlformats.org/officeDocument/2006/relationships/image" Target="../media/image12.jpeg"/><Relationship Id="rId12" Type="http://schemas.openxmlformats.org/officeDocument/2006/relationships/oleObject" Target="../embeddings/oleObject8.bin"/><Relationship Id="rId1" Type="http://schemas.openxmlformats.org/officeDocument/2006/relationships/vmlDrawing" Target="../drawings/vmlDrawing7.vml"/><Relationship Id="rId2" Type="http://schemas.openxmlformats.org/officeDocument/2006/relationships/tags" Target="../tags/tag25.xml"/><Relationship Id="rId3" Type="http://schemas.openxmlformats.org/officeDocument/2006/relationships/tags" Target="../tags/tag26.xml"/><Relationship Id="rId4" Type="http://schemas.openxmlformats.org/officeDocument/2006/relationships/tags" Target="../tags/tag27.xml"/><Relationship Id="rId5" Type="http://schemas.openxmlformats.org/officeDocument/2006/relationships/tags" Target="../tags/tag28.xml"/><Relationship Id="rId6" Type="http://schemas.openxmlformats.org/officeDocument/2006/relationships/slideMaster" Target="../slideMasters/slideMaster1.xml"/><Relationship Id="rId7" Type="http://schemas.openxmlformats.org/officeDocument/2006/relationships/oleObject" Target="../embeddings/oleObject7.bin"/><Relationship Id="rId8" Type="http://schemas.openxmlformats.org/officeDocument/2006/relationships/image" Target="../media/image1.emf"/><Relationship Id="rId9" Type="http://schemas.openxmlformats.org/officeDocument/2006/relationships/image" Target="../media/image2.png"/><Relationship Id="rId10"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1" Type="http://schemas.openxmlformats.org/officeDocument/2006/relationships/image" Target="../media/image2.png"/><Relationship Id="rId12" Type="http://schemas.openxmlformats.org/officeDocument/2006/relationships/image" Target="../media/image3.png"/><Relationship Id="rId13" Type="http://schemas.openxmlformats.org/officeDocument/2006/relationships/image" Target="../media/image13.jpeg"/><Relationship Id="rId14" Type="http://schemas.openxmlformats.org/officeDocument/2006/relationships/oleObject" Target="../embeddings/oleObject10.bin"/><Relationship Id="rId1" Type="http://schemas.openxmlformats.org/officeDocument/2006/relationships/vmlDrawing" Target="../drawings/vmlDrawing8.vml"/><Relationship Id="rId2" Type="http://schemas.openxmlformats.org/officeDocument/2006/relationships/tags" Target="../tags/tag29.xml"/><Relationship Id="rId3" Type="http://schemas.openxmlformats.org/officeDocument/2006/relationships/tags" Target="../tags/tag30.xml"/><Relationship Id="rId4" Type="http://schemas.openxmlformats.org/officeDocument/2006/relationships/tags" Target="../tags/tag31.xml"/><Relationship Id="rId5" Type="http://schemas.openxmlformats.org/officeDocument/2006/relationships/tags" Target="../tags/tag32.xml"/><Relationship Id="rId6" Type="http://schemas.openxmlformats.org/officeDocument/2006/relationships/tags" Target="../tags/tag33.xml"/><Relationship Id="rId7" Type="http://schemas.openxmlformats.org/officeDocument/2006/relationships/tags" Target="../tags/tag34.xml"/><Relationship Id="rId8" Type="http://schemas.openxmlformats.org/officeDocument/2006/relationships/slideMaster" Target="../slideMasters/slideMaster1.xml"/><Relationship Id="rId9" Type="http://schemas.openxmlformats.org/officeDocument/2006/relationships/oleObject" Target="../embeddings/oleObject9.bin"/><Relationship Id="rId10"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11" Type="http://schemas.openxmlformats.org/officeDocument/2006/relationships/image" Target="../media/image14.jpeg"/><Relationship Id="rId12" Type="http://schemas.openxmlformats.org/officeDocument/2006/relationships/oleObject" Target="../embeddings/oleObject12.bin"/><Relationship Id="rId1" Type="http://schemas.openxmlformats.org/officeDocument/2006/relationships/vmlDrawing" Target="../drawings/vmlDrawing9.vml"/><Relationship Id="rId2" Type="http://schemas.openxmlformats.org/officeDocument/2006/relationships/tags" Target="../tags/tag35.xml"/><Relationship Id="rId3" Type="http://schemas.openxmlformats.org/officeDocument/2006/relationships/tags" Target="../tags/tag36.xml"/><Relationship Id="rId4" Type="http://schemas.openxmlformats.org/officeDocument/2006/relationships/tags" Target="../tags/tag37.xml"/><Relationship Id="rId5" Type="http://schemas.openxmlformats.org/officeDocument/2006/relationships/tags" Target="../tags/tag38.xml"/><Relationship Id="rId6" Type="http://schemas.openxmlformats.org/officeDocument/2006/relationships/slideMaster" Target="../slideMasters/slideMaster1.xml"/><Relationship Id="rId7" Type="http://schemas.openxmlformats.org/officeDocument/2006/relationships/oleObject" Target="../embeddings/oleObject11.bin"/><Relationship Id="rId8" Type="http://schemas.openxmlformats.org/officeDocument/2006/relationships/image" Target="../media/image1.emf"/><Relationship Id="rId9" Type="http://schemas.openxmlformats.org/officeDocument/2006/relationships/image" Target="../media/image2.png"/><Relationship Id="rId10"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1" Type="http://schemas.openxmlformats.org/officeDocument/2006/relationships/image" Target="../media/image15.jpeg"/><Relationship Id="rId12" Type="http://schemas.openxmlformats.org/officeDocument/2006/relationships/oleObject" Target="../embeddings/oleObject14.bin"/><Relationship Id="rId1" Type="http://schemas.openxmlformats.org/officeDocument/2006/relationships/vmlDrawing" Target="../drawings/vmlDrawing10.vml"/><Relationship Id="rId2" Type="http://schemas.openxmlformats.org/officeDocument/2006/relationships/tags" Target="../tags/tag39.xml"/><Relationship Id="rId3" Type="http://schemas.openxmlformats.org/officeDocument/2006/relationships/tags" Target="../tags/tag40.xml"/><Relationship Id="rId4" Type="http://schemas.openxmlformats.org/officeDocument/2006/relationships/tags" Target="../tags/tag41.xml"/><Relationship Id="rId5" Type="http://schemas.openxmlformats.org/officeDocument/2006/relationships/tags" Target="../tags/tag42.xml"/><Relationship Id="rId6" Type="http://schemas.openxmlformats.org/officeDocument/2006/relationships/slideMaster" Target="../slideMasters/slideMaster1.xml"/><Relationship Id="rId7" Type="http://schemas.openxmlformats.org/officeDocument/2006/relationships/oleObject" Target="../embeddings/oleObject13.bin"/><Relationship Id="rId8" Type="http://schemas.openxmlformats.org/officeDocument/2006/relationships/image" Target="../media/image1.emf"/><Relationship Id="rId9" Type="http://schemas.openxmlformats.org/officeDocument/2006/relationships/image" Target="../media/image2.png"/><Relationship Id="rId10"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4" name="Picture 13" descr="01-Digital VI Concept 17 Sept - Mobile with Hand.jpg"/>
          <p:cNvPicPr>
            <a:picLocks noChangeAspect="1"/>
          </p:cNvPicPr>
          <p:nvPr userDrawn="1"/>
        </p:nvPicPr>
        <p:blipFill>
          <a:blip r:embed="rId6" cstate="print">
            <a:extLst>
              <a:ext uri="{28A0092B-C50C-407E-A947-70E740481C1C}">
                <a14:useLocalDpi xmlns:a14="http://schemas.microsoft.com/office/drawing/2010/main" val="0"/>
              </a:ext>
            </a:extLst>
          </a:blip>
          <a:srcRect l="-31"/>
          <a:stretch>
            <a:fillRect/>
          </a:stretch>
        </p:blipFill>
        <p:spPr bwMode="auto">
          <a:xfrm>
            <a:off x="18" y="0"/>
            <a:ext cx="9141069"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custDataLst>
              <p:tags r:id="rId2"/>
            </p:custDataLst>
          </p:nvPr>
        </p:nvSpPr>
        <p:spPr>
          <a:xfrm>
            <a:off x="0" y="4733927"/>
            <a:ext cx="9144000" cy="409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1421" tIns="35712" rIns="71421" bIns="35712" anchor="ctr"/>
          <a:lstStyle/>
          <a:p>
            <a:pPr algn="ctr" defTabSz="814627" fontAlgn="auto">
              <a:spcBef>
                <a:spcPts val="0"/>
              </a:spcBef>
              <a:spcAft>
                <a:spcPts val="0"/>
              </a:spcAft>
              <a:defRPr/>
            </a:pPr>
            <a:endParaRPr lang="en-US" sz="1100" dirty="0"/>
          </a:p>
        </p:txBody>
      </p:sp>
      <p:sp>
        <p:nvSpPr>
          <p:cNvPr id="6" name="Rectangle 7"/>
          <p:cNvSpPr>
            <a:spLocks/>
          </p:cNvSpPr>
          <p:nvPr userDrawn="1">
            <p:custDataLst>
              <p:tags r:id="rId3"/>
            </p:custDataLst>
          </p:nvPr>
        </p:nvSpPr>
        <p:spPr bwMode="auto">
          <a:xfrm>
            <a:off x="-1466" y="1"/>
            <a:ext cx="9145466" cy="2012156"/>
          </a:xfrm>
          <a:custGeom>
            <a:avLst/>
            <a:gdLst>
              <a:gd name="T0" fmla="*/ 1031 w 10562072"/>
              <a:gd name="T1" fmla="*/ 1887 h 2958168"/>
              <a:gd name="T2" fmla="*/ 8177250 w 10562072"/>
              <a:gd name="T3" fmla="*/ 0 h 2958168"/>
              <a:gd name="T4" fmla="*/ 8176865 w 10562072"/>
              <a:gd name="T5" fmla="*/ 998841 h 2958168"/>
              <a:gd name="T6" fmla="*/ 7191595 w 10562072"/>
              <a:gd name="T7" fmla="*/ 1456717 h 2958168"/>
              <a:gd name="T8" fmla="*/ 1794345 w 10562072"/>
              <a:gd name="T9" fmla="*/ 1461054 h 2958168"/>
              <a:gd name="T10" fmla="*/ 914291 w 10562072"/>
              <a:gd name="T11" fmla="*/ 2001396 h 2958168"/>
              <a:gd name="T12" fmla="*/ 0 w 10562072"/>
              <a:gd name="T13" fmla="*/ 1470899 h 2958168"/>
              <a:gd name="T14" fmla="*/ 1031 w 10562072"/>
              <a:gd name="T15" fmla="*/ 1887 h 29581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p:spPr>
        <p:txBody>
          <a:bodyPr lIns="28120" tIns="36554" rIns="28120" bIns="36554" anchor="ctr"/>
          <a:lstStyle/>
          <a:p>
            <a:pPr>
              <a:defRPr/>
            </a:pPr>
            <a:endParaRPr lang="en-GB"/>
          </a:p>
        </p:txBody>
      </p:sp>
      <p:graphicFrame>
        <p:nvGraphicFramePr>
          <p:cNvPr id="7" name="Object 13"/>
          <p:cNvGraphicFramePr>
            <a:graphicFrameLocks noChangeAspect="1"/>
          </p:cNvGraphicFramePr>
          <p:nvPr>
            <p:custDataLst>
              <p:tags r:id="rId4"/>
            </p:custDataLst>
          </p:nvPr>
        </p:nvGraphicFramePr>
        <p:xfrm>
          <a:off x="0" y="17"/>
          <a:ext cx="146538" cy="119063"/>
        </p:xfrm>
        <a:graphic>
          <a:graphicData uri="http://schemas.openxmlformats.org/presentationml/2006/ole">
            <mc:AlternateContent xmlns:mc="http://schemas.openxmlformats.org/markup-compatibility/2006">
              <mc:Choice xmlns:v="urn:schemas-microsoft-com:vml" Requires="v">
                <p:oleObj spid="_x0000_s51598" name="think-cell Slide" r:id="rId7" imgW="360" imgH="360" progId="">
                  <p:embed/>
                </p:oleObj>
              </mc:Choice>
              <mc:Fallback>
                <p:oleObj name="think-cell Slide" r:id="rId7" imgW="360" imgH="360" progId="">
                  <p:embed/>
                  <p:pic>
                    <p:nvPicPr>
                      <p:cNvPr id="0" name="Picture 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7"/>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21" descr="Capgemini logo black.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660906" y="491746"/>
            <a:ext cx="2744665" cy="51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2" descr="Digital Logo Master.pn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650631" y="4845844"/>
            <a:ext cx="89242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3" descr="PMRC black.pn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433056" y="4895851"/>
            <a:ext cx="2055935" cy="101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45068" y="1868463"/>
            <a:ext cx="6494115" cy="251927"/>
          </a:xfrm>
        </p:spPr>
        <p:txBody>
          <a:bodyPr lIns="196822" rIns="28120"/>
          <a:lstStyle>
            <a:lvl1pPr algn="l">
              <a:defRPr sz="1700" b="0" baseline="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1645050" y="2140220"/>
            <a:ext cx="4191905" cy="218095"/>
          </a:xfrm>
        </p:spPr>
        <p:txBody>
          <a:bodyPr lIns="196822"/>
          <a:lstStyle>
            <a:lvl1pPr marL="0" indent="0" algn="l">
              <a:buNone/>
              <a:defRPr sz="1200" b="0">
                <a:solidFill>
                  <a:schemeClr val="tx1"/>
                </a:solidFill>
                <a:latin typeface="+mn-lt"/>
              </a:defRPr>
            </a:lvl1pPr>
            <a:lvl2pPr marL="388848" indent="0" algn="ctr">
              <a:buNone/>
              <a:defRPr>
                <a:solidFill>
                  <a:schemeClr val="tx1">
                    <a:tint val="75000"/>
                  </a:schemeClr>
                </a:solidFill>
              </a:defRPr>
            </a:lvl2pPr>
            <a:lvl3pPr marL="777698" indent="0" algn="ctr">
              <a:buNone/>
              <a:defRPr>
                <a:solidFill>
                  <a:schemeClr val="tx1">
                    <a:tint val="75000"/>
                  </a:schemeClr>
                </a:solidFill>
              </a:defRPr>
            </a:lvl3pPr>
            <a:lvl4pPr marL="1166542" indent="0" algn="ctr">
              <a:buNone/>
              <a:defRPr>
                <a:solidFill>
                  <a:schemeClr val="tx1">
                    <a:tint val="75000"/>
                  </a:schemeClr>
                </a:solidFill>
              </a:defRPr>
            </a:lvl4pPr>
            <a:lvl5pPr marL="1555396" indent="0" algn="ctr">
              <a:buNone/>
              <a:defRPr>
                <a:solidFill>
                  <a:schemeClr val="tx1">
                    <a:tint val="75000"/>
                  </a:schemeClr>
                </a:solidFill>
              </a:defRPr>
            </a:lvl5pPr>
            <a:lvl6pPr marL="1944241" indent="0" algn="ctr">
              <a:buNone/>
              <a:defRPr>
                <a:solidFill>
                  <a:schemeClr val="tx1">
                    <a:tint val="75000"/>
                  </a:schemeClr>
                </a:solidFill>
              </a:defRPr>
            </a:lvl6pPr>
            <a:lvl7pPr marL="2333094" indent="0" algn="ctr">
              <a:buNone/>
              <a:defRPr>
                <a:solidFill>
                  <a:schemeClr val="tx1">
                    <a:tint val="75000"/>
                  </a:schemeClr>
                </a:solidFill>
              </a:defRPr>
            </a:lvl7pPr>
            <a:lvl8pPr marL="2721941" indent="0" algn="ctr">
              <a:buNone/>
              <a:defRPr>
                <a:solidFill>
                  <a:schemeClr val="tx1">
                    <a:tint val="75000"/>
                  </a:schemeClr>
                </a:solidFill>
              </a:defRPr>
            </a:lvl8pPr>
            <a:lvl9pPr marL="3110789" indent="0" algn="ctr">
              <a:buNone/>
              <a:defRPr>
                <a:solidFill>
                  <a:schemeClr val="tx1">
                    <a:tint val="75000"/>
                  </a:schemeClr>
                </a:solidFill>
              </a:defRPr>
            </a:lvl9pPr>
          </a:lstStyle>
          <a:p>
            <a:r>
              <a:rPr lang="en-US" smtClean="0"/>
              <a:t>Click to edit Master subtitle style</a:t>
            </a:r>
            <a:endParaRPr lang="fr-FR" dirty="0" smtClean="0"/>
          </a:p>
        </p:txBody>
      </p:sp>
    </p:spTree>
    <p:extLst>
      <p:ext uri="{BB962C8B-B14F-4D97-AF65-F5344CB8AC3E}">
        <p14:creationId xmlns:p14="http://schemas.microsoft.com/office/powerpoint/2010/main" val="2672946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4_Table of Content-Agenda">
    <p:spTree>
      <p:nvGrpSpPr>
        <p:cNvPr id="1" name=""/>
        <p:cNvGrpSpPr/>
        <p:nvPr/>
      </p:nvGrpSpPr>
      <p:grpSpPr>
        <a:xfrm>
          <a:off x="0" y="0"/>
          <a:ext cx="0" cy="0"/>
          <a:chOff x="0" y="0"/>
          <a:chExt cx="0" cy="0"/>
        </a:xfrm>
      </p:grpSpPr>
      <p:sp>
        <p:nvSpPr>
          <p:cNvPr id="4" name="Rectangle 3"/>
          <p:cNvSpPr/>
          <p:nvPr/>
        </p:nvSpPr>
        <p:spPr>
          <a:xfrm>
            <a:off x="0" y="0"/>
            <a:ext cx="9144000" cy="540544"/>
          </a:xfrm>
          <a:prstGeom prst="rect">
            <a:avLst/>
          </a:prstGeom>
          <a:solidFill>
            <a:srgbClr val="C5C5C5"/>
          </a:solidFill>
          <a:ln>
            <a:noFill/>
          </a:ln>
        </p:spPr>
        <p:style>
          <a:lnRef idx="2">
            <a:schemeClr val="accent1">
              <a:shade val="50000"/>
            </a:schemeClr>
          </a:lnRef>
          <a:fillRef idx="1">
            <a:schemeClr val="accent1"/>
          </a:fillRef>
          <a:effectRef idx="0">
            <a:schemeClr val="accent1"/>
          </a:effectRef>
          <a:fontRef idx="minor">
            <a:schemeClr val="lt1"/>
          </a:fontRef>
        </p:style>
        <p:txBody>
          <a:bodyPr lIns="77773" tIns="38884" rIns="77773" bIns="38884" anchor="ctr"/>
          <a:lstStyle/>
          <a:p>
            <a:pPr algn="ctr" defTabSz="814627" fontAlgn="auto">
              <a:spcBef>
                <a:spcPts val="0"/>
              </a:spcBef>
              <a:spcAft>
                <a:spcPts val="0"/>
              </a:spcAft>
              <a:defRPr/>
            </a:pPr>
            <a:endParaRPr lang="en-US" sz="2000" dirty="0" err="1">
              <a:solidFill>
                <a:schemeClr val="tx2">
                  <a:lumMod val="50000"/>
                </a:schemeClr>
              </a:solidFill>
            </a:endParaRPr>
          </a:p>
        </p:txBody>
      </p:sp>
      <p:graphicFrame>
        <p:nvGraphicFramePr>
          <p:cNvPr id="5" name="Object 12"/>
          <p:cNvGraphicFramePr>
            <a:graphicFrameLocks noChangeAspect="1"/>
          </p:cNvGraphicFramePr>
          <p:nvPr>
            <p:custDataLst>
              <p:tags r:id="rId2"/>
            </p:custDataLst>
          </p:nvPr>
        </p:nvGraphicFramePr>
        <p:xfrm>
          <a:off x="0" y="17"/>
          <a:ext cx="146538" cy="119063"/>
        </p:xfrm>
        <a:graphic>
          <a:graphicData uri="http://schemas.openxmlformats.org/presentationml/2006/ole">
            <mc:AlternateContent xmlns:mc="http://schemas.openxmlformats.org/markup-compatibility/2006">
              <mc:Choice xmlns:v="urn:schemas-microsoft-com:vml" Requires="v">
                <p:oleObj spid="_x0000_s61171" name="think-cell Slide" r:id="rId7" imgW="360" imgH="360" progId="">
                  <p:embed/>
                </p:oleObj>
              </mc:Choice>
              <mc:Fallback>
                <p:oleObj name="think-cell Slide" r:id="rId7" imgW="360" imgH="360" progId="">
                  <p:embed/>
                  <p:pic>
                    <p:nvPicPr>
                      <p:cNvPr id="0" name="Picture 1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7"/>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16"/>
          <p:cNvSpPr txBox="1">
            <a:spLocks noChangeArrowheads="1"/>
          </p:cNvSpPr>
          <p:nvPr>
            <p:custDataLst>
              <p:tags r:id="rId3"/>
            </p:custDataLst>
          </p:nvPr>
        </p:nvSpPr>
        <p:spPr bwMode="auto">
          <a:xfrm>
            <a:off x="5804320" y="4952094"/>
            <a:ext cx="96856" cy="92333"/>
          </a:xfrm>
          <a:prstGeom prst="rect">
            <a:avLst/>
          </a:prstGeom>
          <a:noFill/>
          <a:ln>
            <a:noFill/>
          </a:ln>
          <a:extLst/>
        </p:spPr>
        <p:txBody>
          <a:bodyPr wrap="none" lIns="0" tIns="0" rIns="0" bIns="0" anchor="ctr">
            <a:spAutoFit/>
          </a:bodyPr>
          <a:lstStyle>
            <a:lvl1pPr eaLnBrk="0" hangingPunct="0">
              <a:defRPr sz="1900">
                <a:solidFill>
                  <a:schemeClr val="tx1"/>
                </a:solidFill>
                <a:latin typeface="Arial" charset="0"/>
                <a:cs typeface="Arial" charset="0"/>
              </a:defRPr>
            </a:lvl1pPr>
            <a:lvl2pPr marL="742950" indent="-285750" eaLnBrk="0" hangingPunct="0">
              <a:defRPr sz="1900">
                <a:solidFill>
                  <a:schemeClr val="tx1"/>
                </a:solidFill>
                <a:latin typeface="Arial" charset="0"/>
                <a:cs typeface="Arial" charset="0"/>
              </a:defRPr>
            </a:lvl2pPr>
            <a:lvl3pPr marL="1143000" indent="-228600" eaLnBrk="0" hangingPunct="0">
              <a:defRPr sz="1900">
                <a:solidFill>
                  <a:schemeClr val="tx1"/>
                </a:solidFill>
                <a:latin typeface="Arial" charset="0"/>
                <a:cs typeface="Arial" charset="0"/>
              </a:defRPr>
            </a:lvl3pPr>
            <a:lvl4pPr marL="1600200" indent="-228600" eaLnBrk="0" hangingPunct="0">
              <a:defRPr sz="1900">
                <a:solidFill>
                  <a:schemeClr val="tx1"/>
                </a:solidFill>
                <a:latin typeface="Arial" charset="0"/>
                <a:cs typeface="Arial" charset="0"/>
              </a:defRPr>
            </a:lvl4pPr>
            <a:lvl5pPr marL="2057400" indent="-228600" eaLnBrk="0" hangingPunct="0">
              <a:defRPr sz="1900">
                <a:solidFill>
                  <a:schemeClr val="tx1"/>
                </a:solidFill>
                <a:latin typeface="Arial" charset="0"/>
                <a:cs typeface="Arial" charset="0"/>
              </a:defRPr>
            </a:lvl5pPr>
            <a:lvl6pPr marL="2514600" indent="-228600" defTabSz="957263" eaLnBrk="0" fontAlgn="base" hangingPunct="0">
              <a:spcBef>
                <a:spcPct val="0"/>
              </a:spcBef>
              <a:spcAft>
                <a:spcPct val="0"/>
              </a:spcAft>
              <a:defRPr sz="1900">
                <a:solidFill>
                  <a:schemeClr val="tx1"/>
                </a:solidFill>
                <a:latin typeface="Arial" charset="0"/>
                <a:cs typeface="Arial" charset="0"/>
              </a:defRPr>
            </a:lvl6pPr>
            <a:lvl7pPr marL="2971800" indent="-228600" defTabSz="957263" eaLnBrk="0" fontAlgn="base" hangingPunct="0">
              <a:spcBef>
                <a:spcPct val="0"/>
              </a:spcBef>
              <a:spcAft>
                <a:spcPct val="0"/>
              </a:spcAft>
              <a:defRPr sz="1900">
                <a:solidFill>
                  <a:schemeClr val="tx1"/>
                </a:solidFill>
                <a:latin typeface="Arial" charset="0"/>
                <a:cs typeface="Arial" charset="0"/>
              </a:defRPr>
            </a:lvl7pPr>
            <a:lvl8pPr marL="3429000" indent="-228600" defTabSz="957263" eaLnBrk="0" fontAlgn="base" hangingPunct="0">
              <a:spcBef>
                <a:spcPct val="0"/>
              </a:spcBef>
              <a:spcAft>
                <a:spcPct val="0"/>
              </a:spcAft>
              <a:defRPr sz="1900">
                <a:solidFill>
                  <a:schemeClr val="tx1"/>
                </a:solidFill>
                <a:latin typeface="Arial" charset="0"/>
                <a:cs typeface="Arial" charset="0"/>
              </a:defRPr>
            </a:lvl8pPr>
            <a:lvl9pPr marL="3886200" indent="-228600" defTabSz="957263" eaLnBrk="0" fontAlgn="base" hangingPunct="0">
              <a:spcBef>
                <a:spcPct val="0"/>
              </a:spcBef>
              <a:spcAft>
                <a:spcPct val="0"/>
              </a:spcAft>
              <a:defRPr sz="1900">
                <a:solidFill>
                  <a:schemeClr val="tx1"/>
                </a:solidFill>
                <a:latin typeface="Arial" charset="0"/>
                <a:cs typeface="Arial" charset="0"/>
              </a:defRPr>
            </a:lvl9pPr>
          </a:lstStyle>
          <a:p>
            <a:pPr algn="ctr" eaLnBrk="1" hangingPunct="1">
              <a:defRPr/>
            </a:pPr>
            <a:fld id="{98586B2F-50D8-456E-957F-112F4E1E6D62}" type="slidenum">
              <a:rPr lang="en-US" sz="600" smtClean="0">
                <a:solidFill>
                  <a:schemeClr val="tx2"/>
                </a:solidFill>
                <a:latin typeface="Trebuchet MS" pitchFamily="34" charset="0"/>
              </a:rPr>
              <a:pPr algn="ctr" eaLnBrk="1" hangingPunct="1">
                <a:defRPr/>
              </a:pPr>
              <a:t>‹#›</a:t>
            </a:fld>
            <a:endParaRPr lang="en-US" sz="600" dirty="0" smtClean="0">
              <a:solidFill>
                <a:schemeClr val="tx2"/>
              </a:solidFill>
              <a:latin typeface="Trebuchet MS" pitchFamily="34" charset="0"/>
            </a:endParaRPr>
          </a:p>
        </p:txBody>
      </p:sp>
      <p:cxnSp>
        <p:nvCxnSpPr>
          <p:cNvPr id="8" name="Straight Connector 5"/>
          <p:cNvCxnSpPr/>
          <p:nvPr>
            <p:custDataLst>
              <p:tags r:id="rId4"/>
            </p:custDataLst>
          </p:nvPr>
        </p:nvCxnSpPr>
        <p:spPr>
          <a:xfrm flipH="1">
            <a:off x="0" y="4772025"/>
            <a:ext cx="9144000" cy="0"/>
          </a:xfrm>
          <a:prstGeom prst="line">
            <a:avLst/>
          </a:prstGeom>
          <a:ln w="9525" cmpd="sng">
            <a:solidFill>
              <a:srgbClr val="C5C5C5"/>
            </a:solidFill>
          </a:ln>
          <a:effectLst/>
        </p:spPr>
        <p:style>
          <a:lnRef idx="2">
            <a:schemeClr val="accent1"/>
          </a:lnRef>
          <a:fillRef idx="0">
            <a:schemeClr val="accent1"/>
          </a:fillRef>
          <a:effectRef idx="1">
            <a:schemeClr val="accent1"/>
          </a:effectRef>
          <a:fontRef idx="minor">
            <a:schemeClr val="tx1"/>
          </a:fontRef>
        </p:style>
      </p:cxnSp>
      <p:pic>
        <p:nvPicPr>
          <p:cNvPr id="9" name="Picture 16" descr="Capgemini logo black.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941" y="4869657"/>
            <a:ext cx="1006719" cy="1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7" descr="Digital Logo Master.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36574" y="4895851"/>
            <a:ext cx="660888" cy="13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descr="05 all-channels-presentation-generic PPT Cover.jp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2931" y="2"/>
            <a:ext cx="9138138"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9"/>
          <p:cNvGraphicFramePr>
            <a:graphicFrameLocks noChangeAspect="1"/>
          </p:cNvGraphicFramePr>
          <p:nvPr>
            <p:custDataLst>
              <p:tags r:id="rId5"/>
            </p:custDataLst>
          </p:nvPr>
        </p:nvGraphicFramePr>
        <p:xfrm>
          <a:off x="0" y="17"/>
          <a:ext cx="146538" cy="119063"/>
        </p:xfrm>
        <a:graphic>
          <a:graphicData uri="http://schemas.openxmlformats.org/presentationml/2006/ole">
            <mc:AlternateContent xmlns:mc="http://schemas.openxmlformats.org/markup-compatibility/2006">
              <mc:Choice xmlns:v="urn:schemas-microsoft-com:vml" Requires="v">
                <p:oleObj spid="_x0000_s61172" name="think-cell Slide" r:id="rId12" imgW="360" imgH="360" progId="">
                  <p:embed/>
                </p:oleObj>
              </mc:Choice>
              <mc:Fallback>
                <p:oleObj name="think-cell Slide" r:id="rId12" imgW="360" imgH="360" progId="">
                  <p:embed/>
                  <p:pic>
                    <p:nvPicPr>
                      <p:cNvPr id="0" name="Picture 1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7"/>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r>
              <a:rPr lang="en-US" smtClean="0"/>
              <a:t>Click to edit Master title style</a:t>
            </a:r>
            <a:endParaRPr lang="en-US" dirty="0"/>
          </a:p>
        </p:txBody>
      </p:sp>
      <p:sp>
        <p:nvSpPr>
          <p:cNvPr id="6" name="Espace réservé du contenu 5"/>
          <p:cNvSpPr>
            <a:spLocks noGrp="1"/>
          </p:cNvSpPr>
          <p:nvPr>
            <p:ph sz="quarter" idx="10"/>
          </p:nvPr>
        </p:nvSpPr>
        <p:spPr>
          <a:xfrm>
            <a:off x="298604" y="1126483"/>
            <a:ext cx="6283986" cy="2212688"/>
          </a:xfrm>
        </p:spPr>
        <p:txBody>
          <a:bodyPr/>
          <a:lstStyle>
            <a:lvl1pPr>
              <a:buClr>
                <a:schemeClr val="accent2"/>
              </a:buClr>
              <a:defRPr sz="1500">
                <a:latin typeface="+mn-lt"/>
              </a:defRPr>
            </a:lvl1pPr>
          </a:lstStyle>
          <a:p>
            <a:pPr lvl="0"/>
            <a:r>
              <a:rPr lang="en-US" noProof="0" smtClean="0"/>
              <a:t>Click to edit Master text styles</a:t>
            </a:r>
          </a:p>
        </p:txBody>
      </p:sp>
    </p:spTree>
    <p:extLst>
      <p:ext uri="{BB962C8B-B14F-4D97-AF65-F5344CB8AC3E}">
        <p14:creationId xmlns:p14="http://schemas.microsoft.com/office/powerpoint/2010/main" val="331270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marR="0" indent="0" defTabSz="777698" rtl="0" eaLnBrk="1" fontAlgn="auto" latinLnBrk="0" hangingPunct="1">
              <a:lnSpc>
                <a:spcPct val="85000"/>
              </a:lnSpc>
              <a:spcBef>
                <a:spcPct val="0"/>
              </a:spcBef>
              <a:spcAft>
                <a:spcPts val="0"/>
              </a:spcAft>
              <a:tabLst/>
              <a:defRPr baseline="0"/>
            </a:lvl1pPr>
          </a:lstStyle>
          <a:p>
            <a:pPr lvl="0"/>
            <a:r>
              <a:rPr lang="en-US" noProof="0" smtClean="0"/>
              <a:t>Click to edit Master title style</a:t>
            </a:r>
            <a:endParaRPr lang="en-US" noProof="0" dirty="0"/>
          </a:p>
        </p:txBody>
      </p:sp>
    </p:spTree>
    <p:extLst>
      <p:ext uri="{BB962C8B-B14F-4D97-AF65-F5344CB8AC3E}">
        <p14:creationId xmlns:p14="http://schemas.microsoft.com/office/powerpoint/2010/main" val="4226458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3" name="Picture 13" descr="01-Digital VI Concept 17 Sept - Mobile with Hand.jpg"/>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931" y="0"/>
            <a:ext cx="9138138" cy="476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Object 12"/>
          <p:cNvGraphicFramePr>
            <a:graphicFrameLocks noChangeAspect="1"/>
          </p:cNvGraphicFramePr>
          <p:nvPr>
            <p:custDataLst>
              <p:tags r:id="rId2"/>
            </p:custDataLst>
          </p:nvPr>
        </p:nvGraphicFramePr>
        <p:xfrm>
          <a:off x="0" y="17"/>
          <a:ext cx="136281" cy="108347"/>
        </p:xfrm>
        <a:graphic>
          <a:graphicData uri="http://schemas.openxmlformats.org/presentationml/2006/ole">
            <mc:AlternateContent xmlns:mc="http://schemas.openxmlformats.org/markup-compatibility/2006">
              <mc:Choice xmlns:v="urn:schemas-microsoft-com:vml" Requires="v">
                <p:oleObj spid="_x0000_s61838" name="think-cell Slide" r:id="rId7" imgW="360" imgH="360" progId="">
                  <p:embed/>
                </p:oleObj>
              </mc:Choice>
              <mc:Fallback>
                <p:oleObj name="think-cell Slide" r:id="rId7" imgW="360" imgH="360" progId="">
                  <p:embed/>
                  <p:pic>
                    <p:nvPicPr>
                      <p:cNvPr id="0" name="Picture 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7"/>
                        <a:ext cx="136281" cy="108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7"/>
          <p:cNvSpPr>
            <a:spLocks/>
          </p:cNvSpPr>
          <p:nvPr userDrawn="1"/>
        </p:nvSpPr>
        <p:spPr bwMode="auto">
          <a:xfrm>
            <a:off x="-1466" y="2"/>
            <a:ext cx="9145466" cy="2496741"/>
          </a:xfrm>
          <a:custGeom>
            <a:avLst/>
            <a:gdLst>
              <a:gd name="T0" fmla="*/ 1694 w 10562585"/>
              <a:gd name="T1" fmla="*/ 0 h 3670551"/>
              <a:gd name="T2" fmla="*/ 8175983 w 10562585"/>
              <a:gd name="T3" fmla="*/ 1 h 3670551"/>
              <a:gd name="T4" fmla="*/ 8175275 w 10562585"/>
              <a:gd name="T5" fmla="*/ 1480861 h 3670551"/>
              <a:gd name="T6" fmla="*/ 7190199 w 10562585"/>
              <a:gd name="T7" fmla="*/ 1938751 h 3670551"/>
              <a:gd name="T8" fmla="*/ 1793997 w 10562585"/>
              <a:gd name="T9" fmla="*/ 1943088 h 3670551"/>
              <a:gd name="T10" fmla="*/ 914113 w 10562585"/>
              <a:gd name="T11" fmla="*/ 2483449 h 3670551"/>
              <a:gd name="T12" fmla="*/ 0 w 10562585"/>
              <a:gd name="T13" fmla="*/ 1952935 h 3670551"/>
              <a:gd name="T14" fmla="*/ 1694 w 10562585"/>
              <a:gd name="T15" fmla="*/ 0 h 36705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p:spPr>
        <p:txBody>
          <a:bodyPr lIns="28120" tIns="36554" rIns="28120" bIns="36554" anchor="ctr"/>
          <a:lstStyle/>
          <a:p>
            <a:pPr>
              <a:defRPr/>
            </a:pPr>
            <a:endParaRPr lang="en-GB"/>
          </a:p>
        </p:txBody>
      </p:sp>
      <p:sp>
        <p:nvSpPr>
          <p:cNvPr id="7" name="TextBox 17"/>
          <p:cNvSpPr txBox="1">
            <a:spLocks noChangeArrowheads="1"/>
          </p:cNvSpPr>
          <p:nvPr userDrawn="1">
            <p:custDataLst>
              <p:tags r:id="rId3"/>
            </p:custDataLst>
          </p:nvPr>
        </p:nvSpPr>
        <p:spPr bwMode="auto">
          <a:xfrm>
            <a:off x="5804320" y="4952094"/>
            <a:ext cx="96856" cy="92333"/>
          </a:xfrm>
          <a:prstGeom prst="rect">
            <a:avLst/>
          </a:prstGeom>
          <a:noFill/>
          <a:ln>
            <a:noFill/>
          </a:ln>
          <a:extLst/>
        </p:spPr>
        <p:txBody>
          <a:bodyPr wrap="none" lIns="0" tIns="0" rIns="0" bIns="0" anchor="ctr">
            <a:spAutoFit/>
          </a:bodyPr>
          <a:lstStyle>
            <a:lvl1pPr eaLnBrk="0" hangingPunct="0">
              <a:defRPr sz="1900">
                <a:solidFill>
                  <a:schemeClr val="tx1"/>
                </a:solidFill>
                <a:latin typeface="Arial" charset="0"/>
                <a:cs typeface="Arial" charset="0"/>
              </a:defRPr>
            </a:lvl1pPr>
            <a:lvl2pPr marL="742950" indent="-285750" eaLnBrk="0" hangingPunct="0">
              <a:defRPr sz="1900">
                <a:solidFill>
                  <a:schemeClr val="tx1"/>
                </a:solidFill>
                <a:latin typeface="Arial" charset="0"/>
                <a:cs typeface="Arial" charset="0"/>
              </a:defRPr>
            </a:lvl2pPr>
            <a:lvl3pPr marL="1143000" indent="-228600" eaLnBrk="0" hangingPunct="0">
              <a:defRPr sz="1900">
                <a:solidFill>
                  <a:schemeClr val="tx1"/>
                </a:solidFill>
                <a:latin typeface="Arial" charset="0"/>
                <a:cs typeface="Arial" charset="0"/>
              </a:defRPr>
            </a:lvl3pPr>
            <a:lvl4pPr marL="1600200" indent="-228600" eaLnBrk="0" hangingPunct="0">
              <a:defRPr sz="1900">
                <a:solidFill>
                  <a:schemeClr val="tx1"/>
                </a:solidFill>
                <a:latin typeface="Arial" charset="0"/>
                <a:cs typeface="Arial" charset="0"/>
              </a:defRPr>
            </a:lvl4pPr>
            <a:lvl5pPr marL="2057400" indent="-228600" eaLnBrk="0" hangingPunct="0">
              <a:defRPr sz="1900">
                <a:solidFill>
                  <a:schemeClr val="tx1"/>
                </a:solidFill>
                <a:latin typeface="Arial" charset="0"/>
                <a:cs typeface="Arial" charset="0"/>
              </a:defRPr>
            </a:lvl5pPr>
            <a:lvl6pPr marL="2514600" indent="-228600" defTabSz="957263" eaLnBrk="0" fontAlgn="base" hangingPunct="0">
              <a:spcBef>
                <a:spcPct val="0"/>
              </a:spcBef>
              <a:spcAft>
                <a:spcPct val="0"/>
              </a:spcAft>
              <a:defRPr sz="1900">
                <a:solidFill>
                  <a:schemeClr val="tx1"/>
                </a:solidFill>
                <a:latin typeface="Arial" charset="0"/>
                <a:cs typeface="Arial" charset="0"/>
              </a:defRPr>
            </a:lvl6pPr>
            <a:lvl7pPr marL="2971800" indent="-228600" defTabSz="957263" eaLnBrk="0" fontAlgn="base" hangingPunct="0">
              <a:spcBef>
                <a:spcPct val="0"/>
              </a:spcBef>
              <a:spcAft>
                <a:spcPct val="0"/>
              </a:spcAft>
              <a:defRPr sz="1900">
                <a:solidFill>
                  <a:schemeClr val="tx1"/>
                </a:solidFill>
                <a:latin typeface="Arial" charset="0"/>
                <a:cs typeface="Arial" charset="0"/>
              </a:defRPr>
            </a:lvl7pPr>
            <a:lvl8pPr marL="3429000" indent="-228600" defTabSz="957263" eaLnBrk="0" fontAlgn="base" hangingPunct="0">
              <a:spcBef>
                <a:spcPct val="0"/>
              </a:spcBef>
              <a:spcAft>
                <a:spcPct val="0"/>
              </a:spcAft>
              <a:defRPr sz="1900">
                <a:solidFill>
                  <a:schemeClr val="tx1"/>
                </a:solidFill>
                <a:latin typeface="Arial" charset="0"/>
                <a:cs typeface="Arial" charset="0"/>
              </a:defRPr>
            </a:lvl8pPr>
            <a:lvl9pPr marL="3886200" indent="-228600" defTabSz="957263" eaLnBrk="0" fontAlgn="base" hangingPunct="0">
              <a:spcBef>
                <a:spcPct val="0"/>
              </a:spcBef>
              <a:spcAft>
                <a:spcPct val="0"/>
              </a:spcAft>
              <a:defRPr sz="1900">
                <a:solidFill>
                  <a:schemeClr val="tx1"/>
                </a:solidFill>
                <a:latin typeface="Arial" charset="0"/>
                <a:cs typeface="Arial" charset="0"/>
              </a:defRPr>
            </a:lvl9pPr>
          </a:lstStyle>
          <a:p>
            <a:pPr algn="ctr" eaLnBrk="1" hangingPunct="1">
              <a:defRPr/>
            </a:pPr>
            <a:fld id="{2A5925A1-C326-43BC-AF35-DA0DEF922BE0}" type="slidenum">
              <a:rPr lang="en-US" sz="600" smtClean="0">
                <a:solidFill>
                  <a:schemeClr val="tx2"/>
                </a:solidFill>
                <a:latin typeface="Trebuchet MS" pitchFamily="34" charset="0"/>
              </a:rPr>
              <a:pPr algn="ctr" eaLnBrk="1" hangingPunct="1">
                <a:defRPr/>
              </a:pPr>
              <a:t>‹#›</a:t>
            </a:fld>
            <a:endParaRPr lang="en-US" sz="600" dirty="0" smtClean="0">
              <a:solidFill>
                <a:schemeClr val="tx2"/>
              </a:solidFill>
              <a:latin typeface="Trebuchet MS" pitchFamily="34" charset="0"/>
            </a:endParaRPr>
          </a:p>
        </p:txBody>
      </p:sp>
      <p:pic>
        <p:nvPicPr>
          <p:cNvPr id="8" name="Picture 23" descr="Capgemini logo black.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50941" y="4869657"/>
            <a:ext cx="1006719" cy="1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4" descr="Digital Logo Master.pn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8336574" y="4895851"/>
            <a:ext cx="660888" cy="13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5"/>
          <p:cNvCxnSpPr/>
          <p:nvPr userDrawn="1">
            <p:custDataLst>
              <p:tags r:id="rId4"/>
            </p:custDataLst>
          </p:nvPr>
        </p:nvCxnSpPr>
        <p:spPr>
          <a:xfrm flipH="1">
            <a:off x="0" y="4772025"/>
            <a:ext cx="9144000" cy="0"/>
          </a:xfrm>
          <a:prstGeom prst="line">
            <a:avLst/>
          </a:prstGeom>
          <a:ln w="9525" cmpd="sng">
            <a:solidFill>
              <a:srgbClr val="C5C5C5"/>
            </a:solidFill>
          </a:ln>
          <a:effectLst/>
        </p:spPr>
        <p:style>
          <a:lnRef idx="2">
            <a:schemeClr val="accent1"/>
          </a:lnRef>
          <a:fillRef idx="0">
            <a:schemeClr val="accent1"/>
          </a:fillRef>
          <a:effectRef idx="1">
            <a:schemeClr val="accent1"/>
          </a:effectRef>
          <a:fontRef idx="minor">
            <a:schemeClr val="tx1"/>
          </a:fontRef>
        </p:style>
      </p:cxnSp>
      <p:sp>
        <p:nvSpPr>
          <p:cNvPr id="5" name="Titre 1"/>
          <p:cNvSpPr>
            <a:spLocks noGrp="1"/>
          </p:cNvSpPr>
          <p:nvPr>
            <p:ph type="title"/>
          </p:nvPr>
        </p:nvSpPr>
        <p:spPr>
          <a:xfrm>
            <a:off x="0" y="624143"/>
            <a:ext cx="9144000" cy="857430"/>
          </a:xfrm>
          <a:prstGeom prst="rect">
            <a:avLst/>
          </a:prstGeom>
        </p:spPr>
        <p:txBody>
          <a:bodyPr lIns="281183" rIns="28120"/>
          <a:lstStyle>
            <a:lvl1pPr algn="l">
              <a:defRPr>
                <a:solidFill>
                  <a:schemeClr val="tx1"/>
                </a:solidFill>
                <a:latin typeface="+mn-lt"/>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val="2765914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pic>
        <p:nvPicPr>
          <p:cNvPr id="3" name="Picture 13" descr="02 Cloud presentations PPT Cover.jpg"/>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931" y="17"/>
            <a:ext cx="9138138" cy="4770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Object 9"/>
          <p:cNvGraphicFramePr>
            <a:graphicFrameLocks noChangeAspect="1"/>
          </p:cNvGraphicFramePr>
          <p:nvPr>
            <p:custDataLst>
              <p:tags r:id="rId2"/>
            </p:custDataLst>
          </p:nvPr>
        </p:nvGraphicFramePr>
        <p:xfrm>
          <a:off x="0" y="17"/>
          <a:ext cx="136281" cy="108347"/>
        </p:xfrm>
        <a:graphic>
          <a:graphicData uri="http://schemas.openxmlformats.org/presentationml/2006/ole">
            <mc:AlternateContent xmlns:mc="http://schemas.openxmlformats.org/markup-compatibility/2006">
              <mc:Choice xmlns:v="urn:schemas-microsoft-com:vml" Requires="v">
                <p:oleObj spid="_x0000_s62862" name="think-cell Slide" r:id="rId7" imgW="360" imgH="360" progId="">
                  <p:embed/>
                </p:oleObj>
              </mc:Choice>
              <mc:Fallback>
                <p:oleObj name="think-cell Slide" r:id="rId7" imgW="360" imgH="360" progId="">
                  <p:embed/>
                  <p:pic>
                    <p:nvPicPr>
                      <p:cNvPr id="0" name="Picture 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7"/>
                        <a:ext cx="136281" cy="108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7"/>
          <p:cNvSpPr>
            <a:spLocks/>
          </p:cNvSpPr>
          <p:nvPr userDrawn="1"/>
        </p:nvSpPr>
        <p:spPr bwMode="auto">
          <a:xfrm>
            <a:off x="-1466" y="2"/>
            <a:ext cx="9145466" cy="2496741"/>
          </a:xfrm>
          <a:custGeom>
            <a:avLst/>
            <a:gdLst>
              <a:gd name="T0" fmla="*/ 1694 w 10562585"/>
              <a:gd name="T1" fmla="*/ 0 h 3670551"/>
              <a:gd name="T2" fmla="*/ 8175983 w 10562585"/>
              <a:gd name="T3" fmla="*/ 1 h 3670551"/>
              <a:gd name="T4" fmla="*/ 8175275 w 10562585"/>
              <a:gd name="T5" fmla="*/ 1480861 h 3670551"/>
              <a:gd name="T6" fmla="*/ 7190199 w 10562585"/>
              <a:gd name="T7" fmla="*/ 1938751 h 3670551"/>
              <a:gd name="T8" fmla="*/ 1793997 w 10562585"/>
              <a:gd name="T9" fmla="*/ 1943088 h 3670551"/>
              <a:gd name="T10" fmla="*/ 914113 w 10562585"/>
              <a:gd name="T11" fmla="*/ 2483449 h 3670551"/>
              <a:gd name="T12" fmla="*/ 0 w 10562585"/>
              <a:gd name="T13" fmla="*/ 1952935 h 3670551"/>
              <a:gd name="T14" fmla="*/ 1694 w 10562585"/>
              <a:gd name="T15" fmla="*/ 0 h 36705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p:spPr>
        <p:txBody>
          <a:bodyPr lIns="28120" tIns="36554" rIns="28120" bIns="36554" anchor="ctr"/>
          <a:lstStyle/>
          <a:p>
            <a:pPr>
              <a:defRPr/>
            </a:pPr>
            <a:endParaRPr lang="en-GB"/>
          </a:p>
        </p:txBody>
      </p:sp>
      <p:sp>
        <p:nvSpPr>
          <p:cNvPr id="7" name="TextBox 17"/>
          <p:cNvSpPr txBox="1">
            <a:spLocks noChangeArrowheads="1"/>
          </p:cNvSpPr>
          <p:nvPr userDrawn="1">
            <p:custDataLst>
              <p:tags r:id="rId3"/>
            </p:custDataLst>
          </p:nvPr>
        </p:nvSpPr>
        <p:spPr bwMode="auto">
          <a:xfrm>
            <a:off x="5804320" y="4952094"/>
            <a:ext cx="96856" cy="92333"/>
          </a:xfrm>
          <a:prstGeom prst="rect">
            <a:avLst/>
          </a:prstGeom>
          <a:noFill/>
          <a:ln>
            <a:noFill/>
          </a:ln>
          <a:extLst/>
        </p:spPr>
        <p:txBody>
          <a:bodyPr wrap="none" lIns="0" tIns="0" rIns="0" bIns="0" anchor="ctr">
            <a:spAutoFit/>
          </a:bodyPr>
          <a:lstStyle>
            <a:lvl1pPr eaLnBrk="0" hangingPunct="0">
              <a:defRPr sz="1900">
                <a:solidFill>
                  <a:schemeClr val="tx1"/>
                </a:solidFill>
                <a:latin typeface="Arial" charset="0"/>
                <a:cs typeface="Arial" charset="0"/>
              </a:defRPr>
            </a:lvl1pPr>
            <a:lvl2pPr marL="742950" indent="-285750" eaLnBrk="0" hangingPunct="0">
              <a:defRPr sz="1900">
                <a:solidFill>
                  <a:schemeClr val="tx1"/>
                </a:solidFill>
                <a:latin typeface="Arial" charset="0"/>
                <a:cs typeface="Arial" charset="0"/>
              </a:defRPr>
            </a:lvl2pPr>
            <a:lvl3pPr marL="1143000" indent="-228600" eaLnBrk="0" hangingPunct="0">
              <a:defRPr sz="1900">
                <a:solidFill>
                  <a:schemeClr val="tx1"/>
                </a:solidFill>
                <a:latin typeface="Arial" charset="0"/>
                <a:cs typeface="Arial" charset="0"/>
              </a:defRPr>
            </a:lvl3pPr>
            <a:lvl4pPr marL="1600200" indent="-228600" eaLnBrk="0" hangingPunct="0">
              <a:defRPr sz="1900">
                <a:solidFill>
                  <a:schemeClr val="tx1"/>
                </a:solidFill>
                <a:latin typeface="Arial" charset="0"/>
                <a:cs typeface="Arial" charset="0"/>
              </a:defRPr>
            </a:lvl4pPr>
            <a:lvl5pPr marL="2057400" indent="-228600" eaLnBrk="0" hangingPunct="0">
              <a:defRPr sz="1900">
                <a:solidFill>
                  <a:schemeClr val="tx1"/>
                </a:solidFill>
                <a:latin typeface="Arial" charset="0"/>
                <a:cs typeface="Arial" charset="0"/>
              </a:defRPr>
            </a:lvl5pPr>
            <a:lvl6pPr marL="2514600" indent="-228600" defTabSz="957263" eaLnBrk="0" fontAlgn="base" hangingPunct="0">
              <a:spcBef>
                <a:spcPct val="0"/>
              </a:spcBef>
              <a:spcAft>
                <a:spcPct val="0"/>
              </a:spcAft>
              <a:defRPr sz="1900">
                <a:solidFill>
                  <a:schemeClr val="tx1"/>
                </a:solidFill>
                <a:latin typeface="Arial" charset="0"/>
                <a:cs typeface="Arial" charset="0"/>
              </a:defRPr>
            </a:lvl6pPr>
            <a:lvl7pPr marL="2971800" indent="-228600" defTabSz="957263" eaLnBrk="0" fontAlgn="base" hangingPunct="0">
              <a:spcBef>
                <a:spcPct val="0"/>
              </a:spcBef>
              <a:spcAft>
                <a:spcPct val="0"/>
              </a:spcAft>
              <a:defRPr sz="1900">
                <a:solidFill>
                  <a:schemeClr val="tx1"/>
                </a:solidFill>
                <a:latin typeface="Arial" charset="0"/>
                <a:cs typeface="Arial" charset="0"/>
              </a:defRPr>
            </a:lvl7pPr>
            <a:lvl8pPr marL="3429000" indent="-228600" defTabSz="957263" eaLnBrk="0" fontAlgn="base" hangingPunct="0">
              <a:spcBef>
                <a:spcPct val="0"/>
              </a:spcBef>
              <a:spcAft>
                <a:spcPct val="0"/>
              </a:spcAft>
              <a:defRPr sz="1900">
                <a:solidFill>
                  <a:schemeClr val="tx1"/>
                </a:solidFill>
                <a:latin typeface="Arial" charset="0"/>
                <a:cs typeface="Arial" charset="0"/>
              </a:defRPr>
            </a:lvl8pPr>
            <a:lvl9pPr marL="3886200" indent="-228600" defTabSz="957263" eaLnBrk="0" fontAlgn="base" hangingPunct="0">
              <a:spcBef>
                <a:spcPct val="0"/>
              </a:spcBef>
              <a:spcAft>
                <a:spcPct val="0"/>
              </a:spcAft>
              <a:defRPr sz="1900">
                <a:solidFill>
                  <a:schemeClr val="tx1"/>
                </a:solidFill>
                <a:latin typeface="Arial" charset="0"/>
                <a:cs typeface="Arial" charset="0"/>
              </a:defRPr>
            </a:lvl9pPr>
          </a:lstStyle>
          <a:p>
            <a:pPr algn="ctr" eaLnBrk="1" hangingPunct="1">
              <a:defRPr/>
            </a:pPr>
            <a:fld id="{34212CB0-2564-4340-BC5F-8FFEF4E589F0}" type="slidenum">
              <a:rPr lang="en-US" sz="600" smtClean="0">
                <a:solidFill>
                  <a:schemeClr val="tx2"/>
                </a:solidFill>
                <a:latin typeface="Trebuchet MS" pitchFamily="34" charset="0"/>
              </a:rPr>
              <a:pPr algn="ctr" eaLnBrk="1" hangingPunct="1">
                <a:defRPr/>
              </a:pPr>
              <a:t>‹#›</a:t>
            </a:fld>
            <a:endParaRPr lang="en-US" sz="600" dirty="0" smtClean="0">
              <a:solidFill>
                <a:schemeClr val="tx2"/>
              </a:solidFill>
              <a:latin typeface="Trebuchet MS" pitchFamily="34" charset="0"/>
            </a:endParaRPr>
          </a:p>
        </p:txBody>
      </p:sp>
      <p:pic>
        <p:nvPicPr>
          <p:cNvPr id="8" name="Picture 23" descr="Capgemini logo black.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50941" y="4869657"/>
            <a:ext cx="1006719" cy="1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4" descr="Digital Logo Master.pn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8336574" y="4895851"/>
            <a:ext cx="660888" cy="13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5"/>
          <p:cNvCxnSpPr/>
          <p:nvPr userDrawn="1">
            <p:custDataLst>
              <p:tags r:id="rId4"/>
            </p:custDataLst>
          </p:nvPr>
        </p:nvCxnSpPr>
        <p:spPr>
          <a:xfrm flipH="1">
            <a:off x="0" y="4772025"/>
            <a:ext cx="9144000" cy="0"/>
          </a:xfrm>
          <a:prstGeom prst="line">
            <a:avLst/>
          </a:prstGeom>
          <a:ln w="9525" cmpd="sng">
            <a:solidFill>
              <a:srgbClr val="C5C5C5"/>
            </a:solidFill>
          </a:ln>
          <a:effectLst/>
        </p:spPr>
        <p:style>
          <a:lnRef idx="2">
            <a:schemeClr val="accent1"/>
          </a:lnRef>
          <a:fillRef idx="0">
            <a:schemeClr val="accent1"/>
          </a:fillRef>
          <a:effectRef idx="1">
            <a:schemeClr val="accent1"/>
          </a:effectRef>
          <a:fontRef idx="minor">
            <a:schemeClr val="tx1"/>
          </a:fontRef>
        </p:style>
      </p:cxnSp>
      <p:sp>
        <p:nvSpPr>
          <p:cNvPr id="5" name="Titre 1"/>
          <p:cNvSpPr>
            <a:spLocks noGrp="1"/>
          </p:cNvSpPr>
          <p:nvPr>
            <p:ph type="title"/>
          </p:nvPr>
        </p:nvSpPr>
        <p:spPr>
          <a:xfrm>
            <a:off x="0" y="624143"/>
            <a:ext cx="9144000" cy="857430"/>
          </a:xfrm>
          <a:prstGeom prst="rect">
            <a:avLst/>
          </a:prstGeom>
        </p:spPr>
        <p:txBody>
          <a:bodyPr lIns="281183" rIns="28120"/>
          <a:lstStyle>
            <a:lvl1pPr algn="l">
              <a:defRPr>
                <a:solidFill>
                  <a:schemeClr val="tx1"/>
                </a:solidFill>
                <a:latin typeface="+mn-lt"/>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val="2563776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pic>
        <p:nvPicPr>
          <p:cNvPr id="3" name="Picture 13" descr="03 e-commerce-presentations PPT Cover.jpg"/>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2931" y="17"/>
            <a:ext cx="9138138" cy="4770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Object 9"/>
          <p:cNvGraphicFramePr>
            <a:graphicFrameLocks noChangeAspect="1"/>
          </p:cNvGraphicFramePr>
          <p:nvPr>
            <p:custDataLst>
              <p:tags r:id="rId2"/>
            </p:custDataLst>
          </p:nvPr>
        </p:nvGraphicFramePr>
        <p:xfrm>
          <a:off x="0" y="17"/>
          <a:ext cx="136281" cy="108347"/>
        </p:xfrm>
        <a:graphic>
          <a:graphicData uri="http://schemas.openxmlformats.org/presentationml/2006/ole">
            <mc:AlternateContent xmlns:mc="http://schemas.openxmlformats.org/markup-compatibility/2006">
              <mc:Choice xmlns:v="urn:schemas-microsoft-com:vml" Requires="v">
                <p:oleObj spid="_x0000_s63886" name="think-cell Slide" r:id="rId9" imgW="360" imgH="360" progId="">
                  <p:embed/>
                </p:oleObj>
              </mc:Choice>
              <mc:Fallback>
                <p:oleObj name="think-cell Slide" r:id="rId9" imgW="360" imgH="360" progId="">
                  <p:embed/>
                  <p:pic>
                    <p:nvPicPr>
                      <p:cNvPr id="0" name="Picture 8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17"/>
                        <a:ext cx="136281" cy="108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7"/>
          <p:cNvSpPr>
            <a:spLocks/>
          </p:cNvSpPr>
          <p:nvPr userDrawn="1"/>
        </p:nvSpPr>
        <p:spPr bwMode="auto">
          <a:xfrm>
            <a:off x="-1466" y="2"/>
            <a:ext cx="9145466" cy="2496741"/>
          </a:xfrm>
          <a:custGeom>
            <a:avLst/>
            <a:gdLst>
              <a:gd name="T0" fmla="*/ 1694 w 10562585"/>
              <a:gd name="T1" fmla="*/ 0 h 3670551"/>
              <a:gd name="T2" fmla="*/ 8175983 w 10562585"/>
              <a:gd name="T3" fmla="*/ 1 h 3670551"/>
              <a:gd name="T4" fmla="*/ 8175275 w 10562585"/>
              <a:gd name="T5" fmla="*/ 1480861 h 3670551"/>
              <a:gd name="T6" fmla="*/ 7190199 w 10562585"/>
              <a:gd name="T7" fmla="*/ 1938751 h 3670551"/>
              <a:gd name="T8" fmla="*/ 1793997 w 10562585"/>
              <a:gd name="T9" fmla="*/ 1943088 h 3670551"/>
              <a:gd name="T10" fmla="*/ 914113 w 10562585"/>
              <a:gd name="T11" fmla="*/ 2483449 h 3670551"/>
              <a:gd name="T12" fmla="*/ 0 w 10562585"/>
              <a:gd name="T13" fmla="*/ 1952935 h 3670551"/>
              <a:gd name="T14" fmla="*/ 1694 w 10562585"/>
              <a:gd name="T15" fmla="*/ 0 h 36705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p:spPr>
        <p:txBody>
          <a:bodyPr lIns="28120" tIns="36554" rIns="28120" bIns="36554" anchor="ctr"/>
          <a:lstStyle/>
          <a:p>
            <a:pPr>
              <a:defRPr/>
            </a:pPr>
            <a:endParaRPr lang="en-GB"/>
          </a:p>
        </p:txBody>
      </p:sp>
      <p:sp>
        <p:nvSpPr>
          <p:cNvPr id="7" name="TextBox 17"/>
          <p:cNvSpPr txBox="1">
            <a:spLocks noChangeArrowheads="1"/>
          </p:cNvSpPr>
          <p:nvPr userDrawn="1">
            <p:custDataLst>
              <p:tags r:id="rId3"/>
            </p:custDataLst>
          </p:nvPr>
        </p:nvSpPr>
        <p:spPr bwMode="auto">
          <a:xfrm>
            <a:off x="5804320" y="4952094"/>
            <a:ext cx="96856" cy="92333"/>
          </a:xfrm>
          <a:prstGeom prst="rect">
            <a:avLst/>
          </a:prstGeom>
          <a:noFill/>
          <a:ln>
            <a:noFill/>
          </a:ln>
          <a:extLst/>
        </p:spPr>
        <p:txBody>
          <a:bodyPr wrap="none" lIns="0" tIns="0" rIns="0" bIns="0" anchor="ctr">
            <a:spAutoFit/>
          </a:bodyPr>
          <a:lstStyle>
            <a:lvl1pPr eaLnBrk="0" hangingPunct="0">
              <a:defRPr sz="1900">
                <a:solidFill>
                  <a:schemeClr val="tx1"/>
                </a:solidFill>
                <a:latin typeface="Arial" charset="0"/>
                <a:cs typeface="Arial" charset="0"/>
              </a:defRPr>
            </a:lvl1pPr>
            <a:lvl2pPr marL="742950" indent="-285750" eaLnBrk="0" hangingPunct="0">
              <a:defRPr sz="1900">
                <a:solidFill>
                  <a:schemeClr val="tx1"/>
                </a:solidFill>
                <a:latin typeface="Arial" charset="0"/>
                <a:cs typeface="Arial" charset="0"/>
              </a:defRPr>
            </a:lvl2pPr>
            <a:lvl3pPr marL="1143000" indent="-228600" eaLnBrk="0" hangingPunct="0">
              <a:defRPr sz="1900">
                <a:solidFill>
                  <a:schemeClr val="tx1"/>
                </a:solidFill>
                <a:latin typeface="Arial" charset="0"/>
                <a:cs typeface="Arial" charset="0"/>
              </a:defRPr>
            </a:lvl3pPr>
            <a:lvl4pPr marL="1600200" indent="-228600" eaLnBrk="0" hangingPunct="0">
              <a:defRPr sz="1900">
                <a:solidFill>
                  <a:schemeClr val="tx1"/>
                </a:solidFill>
                <a:latin typeface="Arial" charset="0"/>
                <a:cs typeface="Arial" charset="0"/>
              </a:defRPr>
            </a:lvl4pPr>
            <a:lvl5pPr marL="2057400" indent="-228600" eaLnBrk="0" hangingPunct="0">
              <a:defRPr sz="1900">
                <a:solidFill>
                  <a:schemeClr val="tx1"/>
                </a:solidFill>
                <a:latin typeface="Arial" charset="0"/>
                <a:cs typeface="Arial" charset="0"/>
              </a:defRPr>
            </a:lvl5pPr>
            <a:lvl6pPr marL="2514600" indent="-228600" defTabSz="957263" eaLnBrk="0" fontAlgn="base" hangingPunct="0">
              <a:spcBef>
                <a:spcPct val="0"/>
              </a:spcBef>
              <a:spcAft>
                <a:spcPct val="0"/>
              </a:spcAft>
              <a:defRPr sz="1900">
                <a:solidFill>
                  <a:schemeClr val="tx1"/>
                </a:solidFill>
                <a:latin typeface="Arial" charset="0"/>
                <a:cs typeface="Arial" charset="0"/>
              </a:defRPr>
            </a:lvl6pPr>
            <a:lvl7pPr marL="2971800" indent="-228600" defTabSz="957263" eaLnBrk="0" fontAlgn="base" hangingPunct="0">
              <a:spcBef>
                <a:spcPct val="0"/>
              </a:spcBef>
              <a:spcAft>
                <a:spcPct val="0"/>
              </a:spcAft>
              <a:defRPr sz="1900">
                <a:solidFill>
                  <a:schemeClr val="tx1"/>
                </a:solidFill>
                <a:latin typeface="Arial" charset="0"/>
                <a:cs typeface="Arial" charset="0"/>
              </a:defRPr>
            </a:lvl7pPr>
            <a:lvl8pPr marL="3429000" indent="-228600" defTabSz="957263" eaLnBrk="0" fontAlgn="base" hangingPunct="0">
              <a:spcBef>
                <a:spcPct val="0"/>
              </a:spcBef>
              <a:spcAft>
                <a:spcPct val="0"/>
              </a:spcAft>
              <a:defRPr sz="1900">
                <a:solidFill>
                  <a:schemeClr val="tx1"/>
                </a:solidFill>
                <a:latin typeface="Arial" charset="0"/>
                <a:cs typeface="Arial" charset="0"/>
              </a:defRPr>
            </a:lvl8pPr>
            <a:lvl9pPr marL="3886200" indent="-228600" defTabSz="957263" eaLnBrk="0" fontAlgn="base" hangingPunct="0">
              <a:spcBef>
                <a:spcPct val="0"/>
              </a:spcBef>
              <a:spcAft>
                <a:spcPct val="0"/>
              </a:spcAft>
              <a:defRPr sz="1900">
                <a:solidFill>
                  <a:schemeClr val="tx1"/>
                </a:solidFill>
                <a:latin typeface="Arial" charset="0"/>
                <a:cs typeface="Arial" charset="0"/>
              </a:defRPr>
            </a:lvl9pPr>
          </a:lstStyle>
          <a:p>
            <a:pPr algn="ctr" eaLnBrk="1" hangingPunct="1">
              <a:defRPr/>
            </a:pPr>
            <a:fld id="{F8B7B69F-E336-43AE-8EDB-892D0F1E65AC}" type="slidenum">
              <a:rPr lang="en-US" sz="600" smtClean="0">
                <a:solidFill>
                  <a:schemeClr val="tx2"/>
                </a:solidFill>
                <a:latin typeface="Trebuchet MS" pitchFamily="34" charset="0"/>
              </a:rPr>
              <a:pPr algn="ctr" eaLnBrk="1" hangingPunct="1">
                <a:defRPr/>
              </a:pPr>
              <a:t>‹#›</a:t>
            </a:fld>
            <a:endParaRPr lang="en-US" sz="600" dirty="0" smtClean="0">
              <a:solidFill>
                <a:schemeClr val="tx2"/>
              </a:solidFill>
              <a:latin typeface="Trebuchet MS" pitchFamily="34" charset="0"/>
            </a:endParaRPr>
          </a:p>
        </p:txBody>
      </p:sp>
      <p:sp>
        <p:nvSpPr>
          <p:cNvPr id="8" name="Rectangle 18"/>
          <p:cNvSpPr>
            <a:spLocks noChangeArrowheads="1"/>
          </p:cNvSpPr>
          <p:nvPr userDrawn="1">
            <p:custDataLst>
              <p:tags r:id="rId4"/>
            </p:custDataLst>
          </p:nvPr>
        </p:nvSpPr>
        <p:spPr bwMode="auto">
          <a:xfrm>
            <a:off x="3503740" y="4979194"/>
            <a:ext cx="2455985" cy="95250"/>
          </a:xfrm>
          <a:prstGeom prst="rect">
            <a:avLst/>
          </a:prstGeom>
          <a:noFill/>
          <a:ln w="19050">
            <a:noFill/>
            <a:miter lim="800000"/>
            <a:headEnd/>
            <a:tailEnd/>
          </a:ln>
        </p:spPr>
        <p:txBody>
          <a:bodyPr lIns="30616" tIns="30616" rIns="30616" bIns="30616" anchor="b"/>
          <a:lstStyle/>
          <a:p>
            <a:pPr defTabSz="846609" eaLnBrk="0" hangingPunct="0">
              <a:lnSpc>
                <a:spcPct val="90000"/>
              </a:lnSpc>
              <a:spcBef>
                <a:spcPct val="10000"/>
              </a:spcBef>
              <a:defRPr/>
            </a:pPr>
            <a:r>
              <a:rPr lang="en-US" altLang="en-US" sz="700" dirty="0">
                <a:latin typeface="Trebuchet MS" pitchFamily="34" charset="0"/>
              </a:rPr>
              <a:t>Copyright © Capgemini 2013. All Rights Reserved</a:t>
            </a:r>
          </a:p>
        </p:txBody>
      </p:sp>
      <p:sp>
        <p:nvSpPr>
          <p:cNvPr id="9" name="Rectangle 20"/>
          <p:cNvSpPr>
            <a:spLocks noChangeArrowheads="1"/>
          </p:cNvSpPr>
          <p:nvPr userDrawn="1">
            <p:custDataLst>
              <p:tags r:id="rId5"/>
            </p:custDataLst>
          </p:nvPr>
        </p:nvSpPr>
        <p:spPr bwMode="auto">
          <a:xfrm>
            <a:off x="3503735" y="4883944"/>
            <a:ext cx="1767254" cy="90488"/>
          </a:xfrm>
          <a:prstGeom prst="rect">
            <a:avLst/>
          </a:prstGeom>
          <a:noFill/>
          <a:ln w="9525">
            <a:noFill/>
            <a:miter lim="800000"/>
            <a:headEnd/>
            <a:tailEnd/>
          </a:ln>
        </p:spPr>
        <p:txBody>
          <a:bodyPr wrap="none" lIns="30616" tIns="30616" rIns="30616" bIns="30616" anchor="b"/>
          <a:lstStyle/>
          <a:p>
            <a:pPr>
              <a:defRPr/>
            </a:pPr>
            <a:r>
              <a:rPr lang="en-US" sz="600" dirty="0">
                <a:latin typeface="Trebuchet MS" pitchFamily="34" charset="0"/>
              </a:rPr>
              <a:t>Presentation Title | Date</a:t>
            </a:r>
          </a:p>
        </p:txBody>
      </p:sp>
      <p:pic>
        <p:nvPicPr>
          <p:cNvPr id="10" name="Picture 23" descr="Capgemini logo black.pn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150941" y="4869657"/>
            <a:ext cx="1006719" cy="1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4" descr="Digital Logo Master.png"/>
          <p:cNvPicPr>
            <a:picLocks noChangeAspect="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8336574" y="4895851"/>
            <a:ext cx="660888" cy="13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5"/>
          <p:cNvCxnSpPr/>
          <p:nvPr userDrawn="1">
            <p:custDataLst>
              <p:tags r:id="rId6"/>
            </p:custDataLst>
          </p:nvPr>
        </p:nvCxnSpPr>
        <p:spPr>
          <a:xfrm flipH="1">
            <a:off x="0" y="4772025"/>
            <a:ext cx="9144000" cy="0"/>
          </a:xfrm>
          <a:prstGeom prst="line">
            <a:avLst/>
          </a:prstGeom>
          <a:ln w="9525" cmpd="sng">
            <a:solidFill>
              <a:srgbClr val="C5C5C5"/>
            </a:solidFill>
          </a:ln>
          <a:effectLst/>
        </p:spPr>
        <p:style>
          <a:lnRef idx="2">
            <a:schemeClr val="accent1"/>
          </a:lnRef>
          <a:fillRef idx="0">
            <a:schemeClr val="accent1"/>
          </a:fillRef>
          <a:effectRef idx="1">
            <a:schemeClr val="accent1"/>
          </a:effectRef>
          <a:fontRef idx="minor">
            <a:schemeClr val="tx1"/>
          </a:fontRef>
        </p:style>
      </p:cxnSp>
      <p:sp>
        <p:nvSpPr>
          <p:cNvPr id="5" name="Titre 1"/>
          <p:cNvSpPr>
            <a:spLocks noGrp="1"/>
          </p:cNvSpPr>
          <p:nvPr>
            <p:ph type="title"/>
          </p:nvPr>
        </p:nvSpPr>
        <p:spPr>
          <a:xfrm>
            <a:off x="0" y="624143"/>
            <a:ext cx="9144000" cy="857430"/>
          </a:xfrm>
          <a:prstGeom prst="rect">
            <a:avLst/>
          </a:prstGeom>
        </p:spPr>
        <p:txBody>
          <a:bodyPr lIns="281183" rIns="28120"/>
          <a:lstStyle>
            <a:lvl1pPr algn="l">
              <a:defRPr>
                <a:solidFill>
                  <a:schemeClr val="tx1"/>
                </a:solidFill>
                <a:latin typeface="+mn-lt"/>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val="2466741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pic>
        <p:nvPicPr>
          <p:cNvPr id="3" name="Picture 13" descr="04 media-presentations PPT Cover.jpg"/>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931" y="2"/>
            <a:ext cx="9138138"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Object 9"/>
          <p:cNvGraphicFramePr>
            <a:graphicFrameLocks noChangeAspect="1"/>
          </p:cNvGraphicFramePr>
          <p:nvPr>
            <p:custDataLst>
              <p:tags r:id="rId2"/>
            </p:custDataLst>
          </p:nvPr>
        </p:nvGraphicFramePr>
        <p:xfrm>
          <a:off x="0" y="17"/>
          <a:ext cx="136281" cy="108347"/>
        </p:xfrm>
        <a:graphic>
          <a:graphicData uri="http://schemas.openxmlformats.org/presentationml/2006/ole">
            <mc:AlternateContent xmlns:mc="http://schemas.openxmlformats.org/markup-compatibility/2006">
              <mc:Choice xmlns:v="urn:schemas-microsoft-com:vml" Requires="v">
                <p:oleObj spid="_x0000_s64910" name="think-cell Slide" r:id="rId7" imgW="360" imgH="360" progId="">
                  <p:embed/>
                </p:oleObj>
              </mc:Choice>
              <mc:Fallback>
                <p:oleObj name="think-cell Slide" r:id="rId7" imgW="360" imgH="360" progId="">
                  <p:embed/>
                  <p:pic>
                    <p:nvPicPr>
                      <p:cNvPr id="0" name="Picture 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7"/>
                        <a:ext cx="136281" cy="108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7"/>
          <p:cNvSpPr>
            <a:spLocks/>
          </p:cNvSpPr>
          <p:nvPr userDrawn="1"/>
        </p:nvSpPr>
        <p:spPr bwMode="auto">
          <a:xfrm>
            <a:off x="-1466" y="2"/>
            <a:ext cx="9145466" cy="2496741"/>
          </a:xfrm>
          <a:custGeom>
            <a:avLst/>
            <a:gdLst>
              <a:gd name="T0" fmla="*/ 1694 w 10562585"/>
              <a:gd name="T1" fmla="*/ 0 h 3670551"/>
              <a:gd name="T2" fmla="*/ 8175983 w 10562585"/>
              <a:gd name="T3" fmla="*/ 1 h 3670551"/>
              <a:gd name="T4" fmla="*/ 8175275 w 10562585"/>
              <a:gd name="T5" fmla="*/ 1480861 h 3670551"/>
              <a:gd name="T6" fmla="*/ 7190199 w 10562585"/>
              <a:gd name="T7" fmla="*/ 1938751 h 3670551"/>
              <a:gd name="T8" fmla="*/ 1793997 w 10562585"/>
              <a:gd name="T9" fmla="*/ 1943088 h 3670551"/>
              <a:gd name="T10" fmla="*/ 914113 w 10562585"/>
              <a:gd name="T11" fmla="*/ 2483449 h 3670551"/>
              <a:gd name="T12" fmla="*/ 0 w 10562585"/>
              <a:gd name="T13" fmla="*/ 1952935 h 3670551"/>
              <a:gd name="T14" fmla="*/ 1694 w 10562585"/>
              <a:gd name="T15" fmla="*/ 0 h 36705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p:spPr>
        <p:txBody>
          <a:bodyPr lIns="28120" tIns="36554" rIns="28120" bIns="36554" anchor="ctr"/>
          <a:lstStyle/>
          <a:p>
            <a:pPr>
              <a:defRPr/>
            </a:pPr>
            <a:endParaRPr lang="en-GB"/>
          </a:p>
        </p:txBody>
      </p:sp>
      <p:sp>
        <p:nvSpPr>
          <p:cNvPr id="7" name="TextBox 17"/>
          <p:cNvSpPr txBox="1">
            <a:spLocks noChangeArrowheads="1"/>
          </p:cNvSpPr>
          <p:nvPr userDrawn="1">
            <p:custDataLst>
              <p:tags r:id="rId3"/>
            </p:custDataLst>
          </p:nvPr>
        </p:nvSpPr>
        <p:spPr bwMode="auto">
          <a:xfrm>
            <a:off x="5804320" y="4952094"/>
            <a:ext cx="96856" cy="92333"/>
          </a:xfrm>
          <a:prstGeom prst="rect">
            <a:avLst/>
          </a:prstGeom>
          <a:noFill/>
          <a:ln>
            <a:noFill/>
          </a:ln>
          <a:extLst/>
        </p:spPr>
        <p:txBody>
          <a:bodyPr wrap="none" lIns="0" tIns="0" rIns="0" bIns="0" anchor="ctr">
            <a:spAutoFit/>
          </a:bodyPr>
          <a:lstStyle>
            <a:lvl1pPr eaLnBrk="0" hangingPunct="0">
              <a:defRPr sz="1900">
                <a:solidFill>
                  <a:schemeClr val="tx1"/>
                </a:solidFill>
                <a:latin typeface="Arial" charset="0"/>
                <a:cs typeface="Arial" charset="0"/>
              </a:defRPr>
            </a:lvl1pPr>
            <a:lvl2pPr marL="742950" indent="-285750" eaLnBrk="0" hangingPunct="0">
              <a:defRPr sz="1900">
                <a:solidFill>
                  <a:schemeClr val="tx1"/>
                </a:solidFill>
                <a:latin typeface="Arial" charset="0"/>
                <a:cs typeface="Arial" charset="0"/>
              </a:defRPr>
            </a:lvl2pPr>
            <a:lvl3pPr marL="1143000" indent="-228600" eaLnBrk="0" hangingPunct="0">
              <a:defRPr sz="1900">
                <a:solidFill>
                  <a:schemeClr val="tx1"/>
                </a:solidFill>
                <a:latin typeface="Arial" charset="0"/>
                <a:cs typeface="Arial" charset="0"/>
              </a:defRPr>
            </a:lvl3pPr>
            <a:lvl4pPr marL="1600200" indent="-228600" eaLnBrk="0" hangingPunct="0">
              <a:defRPr sz="1900">
                <a:solidFill>
                  <a:schemeClr val="tx1"/>
                </a:solidFill>
                <a:latin typeface="Arial" charset="0"/>
                <a:cs typeface="Arial" charset="0"/>
              </a:defRPr>
            </a:lvl4pPr>
            <a:lvl5pPr marL="2057400" indent="-228600" eaLnBrk="0" hangingPunct="0">
              <a:defRPr sz="1900">
                <a:solidFill>
                  <a:schemeClr val="tx1"/>
                </a:solidFill>
                <a:latin typeface="Arial" charset="0"/>
                <a:cs typeface="Arial" charset="0"/>
              </a:defRPr>
            </a:lvl5pPr>
            <a:lvl6pPr marL="2514600" indent="-228600" defTabSz="957263" eaLnBrk="0" fontAlgn="base" hangingPunct="0">
              <a:spcBef>
                <a:spcPct val="0"/>
              </a:spcBef>
              <a:spcAft>
                <a:spcPct val="0"/>
              </a:spcAft>
              <a:defRPr sz="1900">
                <a:solidFill>
                  <a:schemeClr val="tx1"/>
                </a:solidFill>
                <a:latin typeface="Arial" charset="0"/>
                <a:cs typeface="Arial" charset="0"/>
              </a:defRPr>
            </a:lvl6pPr>
            <a:lvl7pPr marL="2971800" indent="-228600" defTabSz="957263" eaLnBrk="0" fontAlgn="base" hangingPunct="0">
              <a:spcBef>
                <a:spcPct val="0"/>
              </a:spcBef>
              <a:spcAft>
                <a:spcPct val="0"/>
              </a:spcAft>
              <a:defRPr sz="1900">
                <a:solidFill>
                  <a:schemeClr val="tx1"/>
                </a:solidFill>
                <a:latin typeface="Arial" charset="0"/>
                <a:cs typeface="Arial" charset="0"/>
              </a:defRPr>
            </a:lvl7pPr>
            <a:lvl8pPr marL="3429000" indent="-228600" defTabSz="957263" eaLnBrk="0" fontAlgn="base" hangingPunct="0">
              <a:spcBef>
                <a:spcPct val="0"/>
              </a:spcBef>
              <a:spcAft>
                <a:spcPct val="0"/>
              </a:spcAft>
              <a:defRPr sz="1900">
                <a:solidFill>
                  <a:schemeClr val="tx1"/>
                </a:solidFill>
                <a:latin typeface="Arial" charset="0"/>
                <a:cs typeface="Arial" charset="0"/>
              </a:defRPr>
            </a:lvl8pPr>
            <a:lvl9pPr marL="3886200" indent="-228600" defTabSz="957263" eaLnBrk="0" fontAlgn="base" hangingPunct="0">
              <a:spcBef>
                <a:spcPct val="0"/>
              </a:spcBef>
              <a:spcAft>
                <a:spcPct val="0"/>
              </a:spcAft>
              <a:defRPr sz="1900">
                <a:solidFill>
                  <a:schemeClr val="tx1"/>
                </a:solidFill>
                <a:latin typeface="Arial" charset="0"/>
                <a:cs typeface="Arial" charset="0"/>
              </a:defRPr>
            </a:lvl9pPr>
          </a:lstStyle>
          <a:p>
            <a:pPr algn="ctr" eaLnBrk="1" hangingPunct="1">
              <a:defRPr/>
            </a:pPr>
            <a:fld id="{EDF42167-6901-4C14-8BEB-053701AEFF84}" type="slidenum">
              <a:rPr lang="en-US" sz="600" smtClean="0">
                <a:solidFill>
                  <a:schemeClr val="tx2"/>
                </a:solidFill>
                <a:latin typeface="Trebuchet MS" pitchFamily="34" charset="0"/>
              </a:rPr>
              <a:pPr algn="ctr" eaLnBrk="1" hangingPunct="1">
                <a:defRPr/>
              </a:pPr>
              <a:t>‹#›</a:t>
            </a:fld>
            <a:endParaRPr lang="en-US" sz="600" dirty="0" smtClean="0">
              <a:solidFill>
                <a:schemeClr val="tx2"/>
              </a:solidFill>
              <a:latin typeface="Trebuchet MS" pitchFamily="34" charset="0"/>
            </a:endParaRPr>
          </a:p>
        </p:txBody>
      </p:sp>
      <p:pic>
        <p:nvPicPr>
          <p:cNvPr id="8" name="Picture 23" descr="Capgemini logo black.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50941" y="4869657"/>
            <a:ext cx="1006719" cy="1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4" descr="Digital Logo Master.pn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8336574" y="4895851"/>
            <a:ext cx="660888" cy="13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5"/>
          <p:cNvCxnSpPr/>
          <p:nvPr userDrawn="1">
            <p:custDataLst>
              <p:tags r:id="rId4"/>
            </p:custDataLst>
          </p:nvPr>
        </p:nvCxnSpPr>
        <p:spPr>
          <a:xfrm flipH="1">
            <a:off x="0" y="4772025"/>
            <a:ext cx="9144000" cy="0"/>
          </a:xfrm>
          <a:prstGeom prst="line">
            <a:avLst/>
          </a:prstGeom>
          <a:ln w="9525" cmpd="sng">
            <a:solidFill>
              <a:srgbClr val="C5C5C5"/>
            </a:solidFill>
          </a:ln>
          <a:effectLst/>
        </p:spPr>
        <p:style>
          <a:lnRef idx="2">
            <a:schemeClr val="accent1"/>
          </a:lnRef>
          <a:fillRef idx="0">
            <a:schemeClr val="accent1"/>
          </a:fillRef>
          <a:effectRef idx="1">
            <a:schemeClr val="accent1"/>
          </a:effectRef>
          <a:fontRef idx="minor">
            <a:schemeClr val="tx1"/>
          </a:fontRef>
        </p:style>
      </p:cxnSp>
      <p:sp>
        <p:nvSpPr>
          <p:cNvPr id="5" name="Titre 1"/>
          <p:cNvSpPr>
            <a:spLocks noGrp="1"/>
          </p:cNvSpPr>
          <p:nvPr>
            <p:ph type="title"/>
          </p:nvPr>
        </p:nvSpPr>
        <p:spPr>
          <a:xfrm>
            <a:off x="0" y="624143"/>
            <a:ext cx="9144000" cy="857430"/>
          </a:xfrm>
          <a:prstGeom prst="rect">
            <a:avLst/>
          </a:prstGeom>
        </p:spPr>
        <p:txBody>
          <a:bodyPr lIns="281183" rIns="28120"/>
          <a:lstStyle>
            <a:lvl1pPr algn="l">
              <a:defRPr>
                <a:solidFill>
                  <a:schemeClr val="tx1"/>
                </a:solidFill>
                <a:latin typeface="+mn-lt"/>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val="3096460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pic>
        <p:nvPicPr>
          <p:cNvPr id="3" name="Picture 13" descr="05 all-channels-presentation-generic PPT Cover.jpg"/>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931" y="0"/>
            <a:ext cx="9138138" cy="477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Object 9"/>
          <p:cNvGraphicFramePr>
            <a:graphicFrameLocks noChangeAspect="1"/>
          </p:cNvGraphicFramePr>
          <p:nvPr>
            <p:custDataLst>
              <p:tags r:id="rId2"/>
            </p:custDataLst>
          </p:nvPr>
        </p:nvGraphicFramePr>
        <p:xfrm>
          <a:off x="0" y="17"/>
          <a:ext cx="136281" cy="108347"/>
        </p:xfrm>
        <a:graphic>
          <a:graphicData uri="http://schemas.openxmlformats.org/presentationml/2006/ole">
            <mc:AlternateContent xmlns:mc="http://schemas.openxmlformats.org/markup-compatibility/2006">
              <mc:Choice xmlns:v="urn:schemas-microsoft-com:vml" Requires="v">
                <p:oleObj spid="_x0000_s65934" name="think-cell Slide" r:id="rId7" imgW="360" imgH="360" progId="">
                  <p:embed/>
                </p:oleObj>
              </mc:Choice>
              <mc:Fallback>
                <p:oleObj name="think-cell Slide" r:id="rId7" imgW="360" imgH="360" progId="">
                  <p:embed/>
                  <p:pic>
                    <p:nvPicPr>
                      <p:cNvPr id="0" name="Picture 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7"/>
                        <a:ext cx="136281" cy="108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7"/>
          <p:cNvSpPr>
            <a:spLocks/>
          </p:cNvSpPr>
          <p:nvPr userDrawn="1"/>
        </p:nvSpPr>
        <p:spPr bwMode="auto">
          <a:xfrm>
            <a:off x="-1466" y="2"/>
            <a:ext cx="9145466" cy="2496741"/>
          </a:xfrm>
          <a:custGeom>
            <a:avLst/>
            <a:gdLst>
              <a:gd name="T0" fmla="*/ 1694 w 10562585"/>
              <a:gd name="T1" fmla="*/ 0 h 3670551"/>
              <a:gd name="T2" fmla="*/ 8175983 w 10562585"/>
              <a:gd name="T3" fmla="*/ 1 h 3670551"/>
              <a:gd name="T4" fmla="*/ 8175275 w 10562585"/>
              <a:gd name="T5" fmla="*/ 1480861 h 3670551"/>
              <a:gd name="T6" fmla="*/ 7190199 w 10562585"/>
              <a:gd name="T7" fmla="*/ 1938751 h 3670551"/>
              <a:gd name="T8" fmla="*/ 1793997 w 10562585"/>
              <a:gd name="T9" fmla="*/ 1943088 h 3670551"/>
              <a:gd name="T10" fmla="*/ 914113 w 10562585"/>
              <a:gd name="T11" fmla="*/ 2483449 h 3670551"/>
              <a:gd name="T12" fmla="*/ 0 w 10562585"/>
              <a:gd name="T13" fmla="*/ 1952935 h 3670551"/>
              <a:gd name="T14" fmla="*/ 1694 w 10562585"/>
              <a:gd name="T15" fmla="*/ 0 h 36705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p:spPr>
        <p:txBody>
          <a:bodyPr lIns="28120" tIns="36554" rIns="28120" bIns="36554" anchor="ctr"/>
          <a:lstStyle/>
          <a:p>
            <a:pPr>
              <a:defRPr/>
            </a:pPr>
            <a:endParaRPr lang="en-GB"/>
          </a:p>
        </p:txBody>
      </p:sp>
      <p:sp>
        <p:nvSpPr>
          <p:cNvPr id="7" name="TextBox 17"/>
          <p:cNvSpPr txBox="1">
            <a:spLocks noChangeArrowheads="1"/>
          </p:cNvSpPr>
          <p:nvPr userDrawn="1">
            <p:custDataLst>
              <p:tags r:id="rId3"/>
            </p:custDataLst>
          </p:nvPr>
        </p:nvSpPr>
        <p:spPr bwMode="auto">
          <a:xfrm>
            <a:off x="5804320" y="4952094"/>
            <a:ext cx="96856" cy="92333"/>
          </a:xfrm>
          <a:prstGeom prst="rect">
            <a:avLst/>
          </a:prstGeom>
          <a:noFill/>
          <a:ln>
            <a:noFill/>
          </a:ln>
          <a:extLst/>
        </p:spPr>
        <p:txBody>
          <a:bodyPr wrap="none" lIns="0" tIns="0" rIns="0" bIns="0" anchor="ctr">
            <a:spAutoFit/>
          </a:bodyPr>
          <a:lstStyle>
            <a:lvl1pPr eaLnBrk="0" hangingPunct="0">
              <a:defRPr sz="1900">
                <a:solidFill>
                  <a:schemeClr val="tx1"/>
                </a:solidFill>
                <a:latin typeface="Arial" charset="0"/>
                <a:cs typeface="Arial" charset="0"/>
              </a:defRPr>
            </a:lvl1pPr>
            <a:lvl2pPr marL="742950" indent="-285750" eaLnBrk="0" hangingPunct="0">
              <a:defRPr sz="1900">
                <a:solidFill>
                  <a:schemeClr val="tx1"/>
                </a:solidFill>
                <a:latin typeface="Arial" charset="0"/>
                <a:cs typeface="Arial" charset="0"/>
              </a:defRPr>
            </a:lvl2pPr>
            <a:lvl3pPr marL="1143000" indent="-228600" eaLnBrk="0" hangingPunct="0">
              <a:defRPr sz="1900">
                <a:solidFill>
                  <a:schemeClr val="tx1"/>
                </a:solidFill>
                <a:latin typeface="Arial" charset="0"/>
                <a:cs typeface="Arial" charset="0"/>
              </a:defRPr>
            </a:lvl3pPr>
            <a:lvl4pPr marL="1600200" indent="-228600" eaLnBrk="0" hangingPunct="0">
              <a:defRPr sz="1900">
                <a:solidFill>
                  <a:schemeClr val="tx1"/>
                </a:solidFill>
                <a:latin typeface="Arial" charset="0"/>
                <a:cs typeface="Arial" charset="0"/>
              </a:defRPr>
            </a:lvl4pPr>
            <a:lvl5pPr marL="2057400" indent="-228600" eaLnBrk="0" hangingPunct="0">
              <a:defRPr sz="1900">
                <a:solidFill>
                  <a:schemeClr val="tx1"/>
                </a:solidFill>
                <a:latin typeface="Arial" charset="0"/>
                <a:cs typeface="Arial" charset="0"/>
              </a:defRPr>
            </a:lvl5pPr>
            <a:lvl6pPr marL="2514600" indent="-228600" defTabSz="957263" eaLnBrk="0" fontAlgn="base" hangingPunct="0">
              <a:spcBef>
                <a:spcPct val="0"/>
              </a:spcBef>
              <a:spcAft>
                <a:spcPct val="0"/>
              </a:spcAft>
              <a:defRPr sz="1900">
                <a:solidFill>
                  <a:schemeClr val="tx1"/>
                </a:solidFill>
                <a:latin typeface="Arial" charset="0"/>
                <a:cs typeface="Arial" charset="0"/>
              </a:defRPr>
            </a:lvl6pPr>
            <a:lvl7pPr marL="2971800" indent="-228600" defTabSz="957263" eaLnBrk="0" fontAlgn="base" hangingPunct="0">
              <a:spcBef>
                <a:spcPct val="0"/>
              </a:spcBef>
              <a:spcAft>
                <a:spcPct val="0"/>
              </a:spcAft>
              <a:defRPr sz="1900">
                <a:solidFill>
                  <a:schemeClr val="tx1"/>
                </a:solidFill>
                <a:latin typeface="Arial" charset="0"/>
                <a:cs typeface="Arial" charset="0"/>
              </a:defRPr>
            </a:lvl7pPr>
            <a:lvl8pPr marL="3429000" indent="-228600" defTabSz="957263" eaLnBrk="0" fontAlgn="base" hangingPunct="0">
              <a:spcBef>
                <a:spcPct val="0"/>
              </a:spcBef>
              <a:spcAft>
                <a:spcPct val="0"/>
              </a:spcAft>
              <a:defRPr sz="1900">
                <a:solidFill>
                  <a:schemeClr val="tx1"/>
                </a:solidFill>
                <a:latin typeface="Arial" charset="0"/>
                <a:cs typeface="Arial" charset="0"/>
              </a:defRPr>
            </a:lvl8pPr>
            <a:lvl9pPr marL="3886200" indent="-228600" defTabSz="957263" eaLnBrk="0" fontAlgn="base" hangingPunct="0">
              <a:spcBef>
                <a:spcPct val="0"/>
              </a:spcBef>
              <a:spcAft>
                <a:spcPct val="0"/>
              </a:spcAft>
              <a:defRPr sz="1900">
                <a:solidFill>
                  <a:schemeClr val="tx1"/>
                </a:solidFill>
                <a:latin typeface="Arial" charset="0"/>
                <a:cs typeface="Arial" charset="0"/>
              </a:defRPr>
            </a:lvl9pPr>
          </a:lstStyle>
          <a:p>
            <a:pPr algn="ctr" eaLnBrk="1" hangingPunct="1">
              <a:defRPr/>
            </a:pPr>
            <a:fld id="{9CD9284A-C028-402D-AAF1-1D983FA6DA94}" type="slidenum">
              <a:rPr lang="en-US" sz="600" smtClean="0">
                <a:solidFill>
                  <a:schemeClr val="tx2"/>
                </a:solidFill>
                <a:latin typeface="Trebuchet MS" pitchFamily="34" charset="0"/>
              </a:rPr>
              <a:pPr algn="ctr" eaLnBrk="1" hangingPunct="1">
                <a:defRPr/>
              </a:pPr>
              <a:t>‹#›</a:t>
            </a:fld>
            <a:endParaRPr lang="en-US" sz="600" dirty="0" smtClean="0">
              <a:solidFill>
                <a:schemeClr val="tx2"/>
              </a:solidFill>
              <a:latin typeface="Trebuchet MS" pitchFamily="34" charset="0"/>
            </a:endParaRPr>
          </a:p>
        </p:txBody>
      </p:sp>
      <p:pic>
        <p:nvPicPr>
          <p:cNvPr id="8" name="Picture 23" descr="Capgemini logo black.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50941" y="4869657"/>
            <a:ext cx="1006719" cy="1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4" descr="Digital Logo Master.pn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8336574" y="4895851"/>
            <a:ext cx="660888" cy="13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5"/>
          <p:cNvCxnSpPr/>
          <p:nvPr userDrawn="1">
            <p:custDataLst>
              <p:tags r:id="rId4"/>
            </p:custDataLst>
          </p:nvPr>
        </p:nvCxnSpPr>
        <p:spPr>
          <a:xfrm flipH="1">
            <a:off x="0" y="4772025"/>
            <a:ext cx="9144000" cy="0"/>
          </a:xfrm>
          <a:prstGeom prst="line">
            <a:avLst/>
          </a:prstGeom>
          <a:ln w="9525" cmpd="sng">
            <a:solidFill>
              <a:srgbClr val="C5C5C5"/>
            </a:solidFill>
          </a:ln>
          <a:effectLst/>
        </p:spPr>
        <p:style>
          <a:lnRef idx="2">
            <a:schemeClr val="accent1"/>
          </a:lnRef>
          <a:fillRef idx="0">
            <a:schemeClr val="accent1"/>
          </a:fillRef>
          <a:effectRef idx="1">
            <a:schemeClr val="accent1"/>
          </a:effectRef>
          <a:fontRef idx="minor">
            <a:schemeClr val="tx1"/>
          </a:fontRef>
        </p:style>
      </p:cxnSp>
      <p:sp>
        <p:nvSpPr>
          <p:cNvPr id="5" name="Titre 1"/>
          <p:cNvSpPr>
            <a:spLocks noGrp="1"/>
          </p:cNvSpPr>
          <p:nvPr>
            <p:ph type="title"/>
          </p:nvPr>
        </p:nvSpPr>
        <p:spPr>
          <a:xfrm>
            <a:off x="0" y="624143"/>
            <a:ext cx="9144000" cy="857430"/>
          </a:xfrm>
          <a:prstGeom prst="rect">
            <a:avLst/>
          </a:prstGeom>
        </p:spPr>
        <p:txBody>
          <a:bodyPr lIns="281183" rIns="28120"/>
          <a:lstStyle>
            <a:lvl1pPr algn="l">
              <a:defRPr>
                <a:solidFill>
                  <a:schemeClr val="tx1"/>
                </a:solidFill>
                <a:latin typeface="+mn-lt"/>
                <a:cs typeface="Arial" pitchFamily="34" charset="0"/>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val="3599812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Closing 1">
    <p:spTree>
      <p:nvGrpSpPr>
        <p:cNvPr id="1" name=""/>
        <p:cNvGrpSpPr/>
        <p:nvPr/>
      </p:nvGrpSpPr>
      <p:grpSpPr>
        <a:xfrm>
          <a:off x="0" y="0"/>
          <a:ext cx="0" cy="0"/>
          <a:chOff x="0" y="0"/>
          <a:chExt cx="0" cy="0"/>
        </a:xfrm>
      </p:grpSpPr>
      <p:graphicFrame>
        <p:nvGraphicFramePr>
          <p:cNvPr id="2" name="Object 12"/>
          <p:cNvGraphicFramePr>
            <a:graphicFrameLocks noChangeAspect="1"/>
          </p:cNvGraphicFramePr>
          <p:nvPr>
            <p:custDataLst>
              <p:tags r:id="rId2"/>
            </p:custDataLst>
          </p:nvPr>
        </p:nvGraphicFramePr>
        <p:xfrm>
          <a:off x="0" y="4"/>
          <a:ext cx="146538" cy="119063"/>
        </p:xfrm>
        <a:graphic>
          <a:graphicData uri="http://schemas.openxmlformats.org/presentationml/2006/ole">
            <mc:AlternateContent xmlns:mc="http://schemas.openxmlformats.org/markup-compatibility/2006">
              <mc:Choice xmlns:v="urn:schemas-microsoft-com:vml" Requires="v">
                <p:oleObj spid="_x0000_s69976" name="think-cell Slide" r:id="rId14" imgW="360" imgH="360" progId="">
                  <p:embed/>
                </p:oleObj>
              </mc:Choice>
              <mc:Fallback>
                <p:oleObj name="think-cell Slide" r:id="rId14" imgW="360" imgH="36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4"/>
                        <a:ext cx="14653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7"/>
          <p:cNvSpPr/>
          <p:nvPr>
            <p:custDataLst>
              <p:tags r:id="rId3"/>
            </p:custDataLst>
          </p:nvPr>
        </p:nvSpPr>
        <p:spPr bwMode="auto">
          <a:xfrm flipV="1">
            <a:off x="-1466" y="1258493"/>
            <a:ext cx="9145466" cy="388500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solidFill>
            <a:srgbClr val="C5C5C5"/>
          </a:solidFill>
          <a:ln w="12700" cmpd="sng" algn="ctr">
            <a:noFill/>
            <a:miter lim="800000"/>
            <a:headEnd/>
            <a:tailEnd/>
          </a:ln>
          <a:effectLst>
            <a:outerShdw blurRad="41275" dist="38100" dir="5400000" algn="t" rotWithShape="0">
              <a:schemeClr val="bg1">
                <a:lumMod val="65000"/>
                <a:alpha val="25000"/>
              </a:schemeClr>
            </a:outerShdw>
          </a:effectLst>
        </p:spPr>
        <p:txBody>
          <a:bodyPr lIns="28160" tIns="36608" rIns="28160" bIns="36608" anchor="ctr"/>
          <a:lstStyle/>
          <a:p>
            <a:pPr algn="ctr" defTabSz="815828" fontAlgn="auto">
              <a:spcBef>
                <a:spcPts val="0"/>
              </a:spcBef>
              <a:spcAft>
                <a:spcPts val="0"/>
              </a:spcAft>
              <a:defRPr/>
            </a:pPr>
            <a:endParaRPr lang="en-US" sz="900" dirty="0">
              <a:latin typeface="Arial"/>
              <a:cs typeface="Arial"/>
            </a:endParaRPr>
          </a:p>
        </p:txBody>
      </p:sp>
      <p:sp>
        <p:nvSpPr>
          <p:cNvPr id="4" name="Rectangle 15"/>
          <p:cNvSpPr>
            <a:spLocks noChangeArrowheads="1"/>
          </p:cNvSpPr>
          <p:nvPr>
            <p:custDataLst>
              <p:tags r:id="rId4"/>
            </p:custDataLst>
          </p:nvPr>
        </p:nvSpPr>
        <p:spPr bwMode="auto">
          <a:xfrm>
            <a:off x="5099538" y="4661998"/>
            <a:ext cx="4044462" cy="333869"/>
          </a:xfrm>
          <a:prstGeom prst="rect">
            <a:avLst/>
          </a:prstGeom>
          <a:noFill/>
          <a:ln w="9525">
            <a:noFill/>
            <a:miter lim="800000"/>
            <a:headEnd/>
            <a:tailEnd/>
          </a:ln>
        </p:spPr>
        <p:txBody>
          <a:bodyPr lIns="28160" tIns="28160" rIns="281599" bIns="28160" anchor="b">
            <a:spAutoFit/>
          </a:bodyPr>
          <a:lstStyle/>
          <a:p>
            <a:pPr algn="r">
              <a:defRPr/>
            </a:pPr>
            <a:r>
              <a:rPr lang="en-US" sz="600">
                <a:latin typeface="Trebuchet MS" pitchFamily="34" charset="0"/>
              </a:rPr>
              <a:t>The information contained in this presentation is proprietary.</a:t>
            </a:r>
          </a:p>
          <a:p>
            <a:pPr algn="r">
              <a:defRPr/>
            </a:pPr>
            <a:r>
              <a:rPr lang="en-US" sz="600">
                <a:latin typeface="Trebuchet MS" pitchFamily="34" charset="0"/>
              </a:rPr>
              <a:t>© 2013 Capgemini. All rights reserved.</a:t>
            </a:r>
          </a:p>
          <a:p>
            <a:pPr algn="r">
              <a:defRPr/>
            </a:pPr>
            <a:r>
              <a:rPr lang="en-US" sz="600" i="1">
                <a:latin typeface="Trebuchet MS" pitchFamily="34" charset="0"/>
              </a:rPr>
              <a:t>Rightshore® is a trademark belonging to Capgemini.</a:t>
            </a:r>
            <a:endParaRPr lang="en-US" sz="600">
              <a:latin typeface="Trebuchet MS" pitchFamily="34" charset="0"/>
            </a:endParaRPr>
          </a:p>
        </p:txBody>
      </p:sp>
      <p:sp>
        <p:nvSpPr>
          <p:cNvPr id="5" name="Rectangle 16"/>
          <p:cNvSpPr>
            <a:spLocks noChangeArrowheads="1"/>
          </p:cNvSpPr>
          <p:nvPr>
            <p:custDataLst>
              <p:tags r:id="rId5"/>
            </p:custDataLst>
          </p:nvPr>
        </p:nvSpPr>
        <p:spPr bwMode="auto">
          <a:xfrm>
            <a:off x="6365808" y="4055584"/>
            <a:ext cx="2778196" cy="323539"/>
          </a:xfrm>
          <a:prstGeom prst="rect">
            <a:avLst/>
          </a:prstGeom>
          <a:noFill/>
          <a:ln w="9525">
            <a:noFill/>
            <a:miter lim="800000"/>
            <a:headEnd/>
            <a:tailEnd/>
          </a:ln>
        </p:spPr>
        <p:txBody>
          <a:bodyPr wrap="none" lIns="30665" tIns="30665" rIns="306652" bIns="30665" anchor="b">
            <a:spAutoFit/>
          </a:bodyPr>
          <a:lstStyle/>
          <a:p>
            <a:pPr algn="r">
              <a:defRPr/>
            </a:pPr>
            <a:r>
              <a:rPr lang="en-US" sz="1700" b="1">
                <a:latin typeface="Trebuchet MS" pitchFamily="34" charset="0"/>
              </a:rPr>
              <a:t>www.uk.capgemini.com</a:t>
            </a:r>
          </a:p>
        </p:txBody>
      </p:sp>
      <p:pic>
        <p:nvPicPr>
          <p:cNvPr id="6" name="Picture 3" descr="C:\Users\UserSim\Desktop\DS_icons\128x128 shadows\facebook.png">
            <a:hlinkClick r:id="rId16"/>
          </p:cNvPr>
          <p:cNvPicPr>
            <a:picLocks noChangeAspect="1" noChangeArrowheads="1"/>
          </p:cNvPicPr>
          <p:nvPr>
            <p:custDataLst>
              <p:tags r:id="rId6"/>
            </p:custDataLst>
          </p:nvPr>
        </p:nvPicPr>
        <p:blipFill>
          <a:blip r:embed="rId17">
            <a:extLst>
              <a:ext uri="{28A0092B-C50C-407E-A947-70E740481C1C}">
                <a14:useLocalDpi xmlns:a14="http://schemas.microsoft.com/office/drawing/2010/main" val="0"/>
              </a:ext>
            </a:extLst>
          </a:blip>
          <a:srcRect/>
          <a:stretch>
            <a:fillRect/>
          </a:stretch>
        </p:blipFill>
        <p:spPr bwMode="auto">
          <a:xfrm>
            <a:off x="7328389" y="4449366"/>
            <a:ext cx="256442" cy="197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C:\Users\UserSim\Desktop\DS_icons\128x128 shadows\linkedin.png">
            <a:hlinkClick r:id="rId18"/>
          </p:cNvPr>
          <p:cNvPicPr>
            <a:picLocks noChangeAspect="1" noChangeArrowheads="1"/>
          </p:cNvPicPr>
          <p:nvPr>
            <p:custDataLst>
              <p:tags r:id="rId7"/>
            </p:custDataLst>
          </p:nvPr>
        </p:nvPicPr>
        <p:blipFill>
          <a:blip r:embed="rId19">
            <a:extLst>
              <a:ext uri="{28A0092B-C50C-407E-A947-70E740481C1C}">
                <a14:useLocalDpi xmlns:a14="http://schemas.microsoft.com/office/drawing/2010/main" val="0"/>
              </a:ext>
            </a:extLst>
          </a:blip>
          <a:srcRect/>
          <a:stretch>
            <a:fillRect/>
          </a:stretch>
        </p:blipFill>
        <p:spPr bwMode="auto">
          <a:xfrm>
            <a:off x="7637585" y="4449368"/>
            <a:ext cx="2608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C:\Users\UserSim\Desktop\DS_icons\128x128 shadows\twitter.png">
            <a:hlinkClick r:id="rId20"/>
          </p:cNvPr>
          <p:cNvPicPr>
            <a:picLocks noChangeAspect="1" noChangeArrowheads="1"/>
          </p:cNvPicPr>
          <p:nvPr>
            <p:custDataLst>
              <p:tags r:id="rId8"/>
            </p:custDataLst>
          </p:nvPr>
        </p:nvPicPr>
        <p:blipFill>
          <a:blip r:embed="rId21">
            <a:extLst>
              <a:ext uri="{28A0092B-C50C-407E-A947-70E740481C1C}">
                <a14:useLocalDpi xmlns:a14="http://schemas.microsoft.com/office/drawing/2010/main" val="0"/>
              </a:ext>
            </a:extLst>
          </a:blip>
          <a:srcRect/>
          <a:stretch>
            <a:fillRect/>
          </a:stretch>
        </p:blipFill>
        <p:spPr bwMode="auto">
          <a:xfrm>
            <a:off x="8219347" y="4449368"/>
            <a:ext cx="25937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C:\Users\UserSim\Desktop\DS_icons\128x128 shadows\youtube.png">
            <a:hlinkClick r:id="rId22"/>
          </p:cNvPr>
          <p:cNvPicPr>
            <a:picLocks noChangeAspect="1" noChangeArrowheads="1"/>
          </p:cNvPicPr>
          <p:nvPr>
            <p:custDataLst>
              <p:tags r:id="rId9"/>
            </p:custDataLst>
          </p:nvPr>
        </p:nvPicPr>
        <p:blipFill>
          <a:blip r:embed="rId23">
            <a:extLst>
              <a:ext uri="{28A0092B-C50C-407E-A947-70E740481C1C}">
                <a14:useLocalDpi xmlns:a14="http://schemas.microsoft.com/office/drawing/2010/main" val="0"/>
              </a:ext>
            </a:extLst>
          </a:blip>
          <a:srcRect/>
          <a:stretch>
            <a:fillRect/>
          </a:stretch>
        </p:blipFill>
        <p:spPr bwMode="auto">
          <a:xfrm>
            <a:off x="8531473" y="4449368"/>
            <a:ext cx="259374"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22" descr="Picto_Slideshare.gif">
            <a:hlinkClick r:id="rId24"/>
          </p:cNvPr>
          <p:cNvPicPr preferRelativeResize="0">
            <a:picLocks/>
          </p:cNvPicPr>
          <p:nvPr>
            <p:custDataLst>
              <p:tags r:id="rId10"/>
            </p:custDataLst>
          </p:nvPr>
        </p:nvPicPr>
        <p:blipFill>
          <a:blip r:embed="rId25" cstate="email"/>
          <a:srcRect l="4793" t="6316" r="5718" b="7969"/>
          <a:stretch>
            <a:fillRect/>
          </a:stretch>
        </p:blipFill>
        <p:spPr>
          <a:xfrm>
            <a:off x="7950618" y="4449411"/>
            <a:ext cx="215411" cy="178594"/>
          </a:xfrm>
          <a:prstGeom prst="roundRect">
            <a:avLst/>
          </a:prstGeom>
          <a:effectLst>
            <a:outerShdw blurRad="38100" dist="25400" dir="5400000" sx="98000" sy="98000" algn="t" rotWithShape="0">
              <a:schemeClr val="tx2">
                <a:alpha val="51000"/>
              </a:schemeClr>
            </a:outerShdw>
          </a:effectLst>
        </p:spPr>
      </p:pic>
      <p:pic>
        <p:nvPicPr>
          <p:cNvPr id="11" name="Picture 26" descr="Capgemini logo black.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660893" y="740573"/>
            <a:ext cx="2744665" cy="51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7" descr="PMRC black.png"/>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5073161" y="902498"/>
            <a:ext cx="3358662" cy="16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3"/>
          <p:cNvGraphicFramePr>
            <a:graphicFrameLocks noChangeAspect="1"/>
          </p:cNvGraphicFramePr>
          <p:nvPr>
            <p:custDataLst>
              <p:tags r:id="rId11"/>
            </p:custDataLst>
          </p:nvPr>
        </p:nvGraphicFramePr>
        <p:xfrm>
          <a:off x="0" y="5"/>
          <a:ext cx="136281" cy="108347"/>
        </p:xfrm>
        <a:graphic>
          <a:graphicData uri="http://schemas.openxmlformats.org/presentationml/2006/ole">
            <mc:AlternateContent xmlns:mc="http://schemas.openxmlformats.org/markup-compatibility/2006">
              <mc:Choice xmlns:v="urn:schemas-microsoft-com:vml" Requires="v">
                <p:oleObj spid="_x0000_s69977" name="think-cell Slide" r:id="rId28" imgW="360" imgH="360" progId="">
                  <p:embed/>
                </p:oleObj>
              </mc:Choice>
              <mc:Fallback>
                <p:oleObj name="think-cell Slide" r:id="rId28" imgW="360" imgH="360" progId="">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5"/>
                        <a:ext cx="136281" cy="108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Rectangle 9"/>
          <p:cNvSpPr>
            <a:spLocks noChangeArrowheads="1"/>
          </p:cNvSpPr>
          <p:nvPr userDrawn="1">
            <p:custDataLst>
              <p:tags r:id="rId12"/>
            </p:custDataLst>
          </p:nvPr>
        </p:nvSpPr>
        <p:spPr bwMode="gray">
          <a:xfrm>
            <a:off x="1031631" y="2713439"/>
            <a:ext cx="3933092" cy="1782365"/>
          </a:xfrm>
          <a:custGeom>
            <a:avLst/>
            <a:gdLst>
              <a:gd name="T0" fmla="*/ 4263881 w 4259840"/>
              <a:gd name="T1" fmla="*/ 3287800 h 2132777"/>
              <a:gd name="T2" fmla="*/ 164293 w 4259840"/>
              <a:gd name="T3" fmla="*/ 3287800 h 2132777"/>
              <a:gd name="T4" fmla="*/ 48119 w 4259840"/>
              <a:gd name="T5" fmla="*/ 3213690 h 2132777"/>
              <a:gd name="T6" fmla="*/ 0 w 4259840"/>
              <a:gd name="T7" fmla="*/ 3034773 h 2132777"/>
              <a:gd name="T8" fmla="*/ 0 w 4259840"/>
              <a:gd name="T9" fmla="*/ 0 h 2132777"/>
              <a:gd name="T10" fmla="*/ 0 60000 65536"/>
              <a:gd name="T11" fmla="*/ 0 60000 65536"/>
              <a:gd name="T12" fmla="*/ 0 60000 65536"/>
              <a:gd name="T13" fmla="*/ 0 60000 65536"/>
              <a:gd name="T14" fmla="*/ 0 60000 65536"/>
              <a:gd name="T15" fmla="*/ 0 w 4259840"/>
              <a:gd name="T16" fmla="*/ 0 h 2132777"/>
              <a:gd name="T17" fmla="*/ 4259840 w 4259840"/>
              <a:gd name="T18" fmla="*/ 2132777 h 2132777"/>
            </a:gdLst>
            <a:ahLst/>
            <a:cxnLst>
              <a:cxn ang="T10">
                <a:pos x="T0" y="T1"/>
              </a:cxn>
              <a:cxn ang="T11">
                <a:pos x="T2" y="T3"/>
              </a:cxn>
              <a:cxn ang="T12">
                <a:pos x="T4" y="T5"/>
              </a:cxn>
              <a:cxn ang="T13">
                <a:pos x="T6" y="T7"/>
              </a:cxn>
              <a:cxn ang="T14">
                <a:pos x="T8" y="T9"/>
              </a:cxn>
            </a:cxnLst>
            <a:rect l="T15" t="T16" r="T17" b="T18"/>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algn="ctr">
            <a:solidFill>
              <a:schemeClr val="tx1"/>
            </a:solidFill>
            <a:round/>
            <a:headEnd/>
            <a:tailEnd/>
          </a:ln>
        </p:spPr>
        <p:txBody>
          <a:bodyPr lIns="306652" tIns="43400" rIns="183991" bIns="122661" anchor="b"/>
          <a:lstStyle/>
          <a:p>
            <a:pPr algn="just" defTabSz="887077">
              <a:spcAft>
                <a:spcPts val="511"/>
              </a:spcAft>
              <a:defRPr/>
            </a:pPr>
            <a:r>
              <a:rPr lang="en-US" sz="1500" b="1">
                <a:latin typeface="Trebuchet MS" pitchFamily="34" charset="0"/>
              </a:rPr>
              <a:t>About Capgemini</a:t>
            </a:r>
            <a:endParaRPr lang="en-US" sz="900">
              <a:latin typeface="Trebuchet MS" pitchFamily="34" charset="0"/>
            </a:endParaRPr>
          </a:p>
          <a:p>
            <a:pPr algn="just" defTabSz="887077">
              <a:spcBef>
                <a:spcPts val="511"/>
              </a:spcBef>
              <a:defRPr/>
            </a:pPr>
            <a:r>
              <a:rPr lang="en-US" sz="900">
                <a:latin typeface="Trebuchet MS" pitchFamily="34" charset="0"/>
              </a:rPr>
              <a:t>With more than 125,000 people in 44 countries, Capgemini is one of the world's foremost providers of consulting, technology and outsourcing services. The Group reported 2012 global revenues of EUR 10.3 billion.</a:t>
            </a:r>
          </a:p>
          <a:p>
            <a:pPr algn="just" defTabSz="887077">
              <a:spcBef>
                <a:spcPts val="511"/>
              </a:spcBef>
              <a:defRPr/>
            </a:pPr>
            <a:r>
              <a:rPr lang="en-US" sz="900">
                <a:latin typeface="Trebuchet MS"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Experience</a:t>
            </a:r>
            <a:r>
              <a:rPr lang="en-US" sz="900" baseline="30000">
                <a:latin typeface="Trebuchet MS" pitchFamily="34" charset="0"/>
              </a:rPr>
              <a:t>TM</a:t>
            </a:r>
            <a:r>
              <a:rPr lang="en-US" sz="900">
                <a:latin typeface="Trebuchet MS" pitchFamily="34" charset="0"/>
              </a:rPr>
              <a:t>, and draws on Rightshore</a:t>
            </a:r>
            <a:r>
              <a:rPr lang="en-US" sz="900" b="1" baseline="30000">
                <a:latin typeface="Trebuchet MS" pitchFamily="34" charset="0"/>
              </a:rPr>
              <a:t>®</a:t>
            </a:r>
            <a:r>
              <a:rPr lang="en-US" sz="900">
                <a:latin typeface="Trebuchet MS" pitchFamily="34" charset="0"/>
              </a:rPr>
              <a:t>, its worldwide delivery model.</a:t>
            </a:r>
          </a:p>
          <a:p>
            <a:pPr algn="just" defTabSz="887077">
              <a:spcBef>
                <a:spcPts val="511"/>
              </a:spcBef>
              <a:defRPr/>
            </a:pPr>
            <a:r>
              <a:rPr lang="en-US" sz="900">
                <a:latin typeface="Trebuchet MS" pitchFamily="34" charset="0"/>
              </a:rPr>
              <a:t>Learn more about us at www.capgemini.com</a:t>
            </a:r>
          </a:p>
        </p:txBody>
      </p:sp>
      <p:pic>
        <p:nvPicPr>
          <p:cNvPr id="15" name="Image 337" descr="CBE_Label_ppt.png"/>
          <p:cNvPicPr>
            <a:picLocks noChangeAspect="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801566" y="2601521"/>
            <a:ext cx="479180" cy="391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72"/>
          <p:cNvGrpSpPr>
            <a:grpSpLocks/>
          </p:cNvGrpSpPr>
          <p:nvPr userDrawn="1"/>
        </p:nvGrpSpPr>
        <p:grpSpPr bwMode="auto">
          <a:xfrm>
            <a:off x="5292970" y="2564606"/>
            <a:ext cx="3736731" cy="1496616"/>
            <a:chOff x="398595" y="1759572"/>
            <a:chExt cx="8249661" cy="4270256"/>
          </a:xfrm>
        </p:grpSpPr>
        <p:grpSp>
          <p:nvGrpSpPr>
            <p:cNvPr id="17" name="Groupe 73"/>
            <p:cNvGrpSpPr>
              <a:grpSpLocks/>
            </p:cNvGrpSpPr>
            <p:nvPr userDrawn="1"/>
          </p:nvGrpSpPr>
          <p:grpSpPr bwMode="auto">
            <a:xfrm>
              <a:off x="398595" y="1759572"/>
              <a:ext cx="8249661" cy="4270256"/>
              <a:chOff x="431810" y="1759572"/>
              <a:chExt cx="8937133" cy="4270256"/>
            </a:xfrm>
          </p:grpSpPr>
          <p:sp>
            <p:nvSpPr>
              <p:cNvPr id="63" name="Freeform 5"/>
              <p:cNvSpPr>
                <a:spLocks/>
              </p:cNvSpPr>
              <p:nvPr/>
            </p:nvSpPr>
            <p:spPr bwMode="auto">
              <a:xfrm>
                <a:off x="2829064" y="1813927"/>
                <a:ext cx="1086475" cy="876472"/>
              </a:xfrm>
              <a:custGeom>
                <a:avLst/>
                <a:gdLst>
                  <a:gd name="T0" fmla="*/ 2147483647 w 756"/>
                  <a:gd name="T1" fmla="*/ 2147483647 h 609"/>
                  <a:gd name="T2" fmla="*/ 0 w 756"/>
                  <a:gd name="T3" fmla="*/ 2147483647 h 609"/>
                  <a:gd name="T4" fmla="*/ 2147483647 w 756"/>
                  <a:gd name="T5" fmla="*/ 2147483647 h 609"/>
                  <a:gd name="T6" fmla="*/ 2147483647 w 756"/>
                  <a:gd name="T7" fmla="*/ 2147483647 h 609"/>
                  <a:gd name="T8" fmla="*/ 2147483647 w 756"/>
                  <a:gd name="T9" fmla="*/ 0 h 609"/>
                  <a:gd name="T10" fmla="*/ 2147483647 w 756"/>
                  <a:gd name="T11" fmla="*/ 0 h 609"/>
                  <a:gd name="T12" fmla="*/ 2147483647 w 756"/>
                  <a:gd name="T13" fmla="*/ 2147483647 h 609"/>
                  <a:gd name="T14" fmla="*/ 2147483647 w 756"/>
                  <a:gd name="T15" fmla="*/ 2147483647 h 609"/>
                  <a:gd name="T16" fmla="*/ 2147483647 w 756"/>
                  <a:gd name="T17" fmla="*/ 2147483647 h 609"/>
                  <a:gd name="T18" fmla="*/ 2147483647 w 756"/>
                  <a:gd name="T19" fmla="*/ 2147483647 h 609"/>
                  <a:gd name="T20" fmla="*/ 2147483647 w 756"/>
                  <a:gd name="T21" fmla="*/ 2147483647 h 609"/>
                  <a:gd name="T22" fmla="*/ 2147483647 w 756"/>
                  <a:gd name="T23" fmla="*/ 2147483647 h 609"/>
                  <a:gd name="T24" fmla="*/ 2147483647 w 756"/>
                  <a:gd name="T25" fmla="*/ 2147483647 h 609"/>
                  <a:gd name="T26" fmla="*/ 2147483647 w 756"/>
                  <a:gd name="T27" fmla="*/ 2147483647 h 609"/>
                  <a:gd name="T28" fmla="*/ 2147483647 w 756"/>
                  <a:gd name="T29" fmla="*/ 2147483647 h 609"/>
                  <a:gd name="T30" fmla="*/ 2147483647 w 756"/>
                  <a:gd name="T31" fmla="*/ 2147483647 h 609"/>
                  <a:gd name="T32" fmla="*/ 2147483647 w 756"/>
                  <a:gd name="T33" fmla="*/ 2147483647 h 609"/>
                  <a:gd name="T34" fmla="*/ 2147483647 w 756"/>
                  <a:gd name="T35" fmla="*/ 2147483647 h 609"/>
                  <a:gd name="T36" fmla="*/ 2147483647 w 756"/>
                  <a:gd name="T37" fmla="*/ 2147483647 h 609"/>
                  <a:gd name="T38" fmla="*/ 2147483647 w 756"/>
                  <a:gd name="T39" fmla="*/ 2147483647 h 609"/>
                  <a:gd name="T40" fmla="*/ 2147483647 w 756"/>
                  <a:gd name="T41" fmla="*/ 2147483647 h 609"/>
                  <a:gd name="T42" fmla="*/ 2147483647 w 756"/>
                  <a:gd name="T43" fmla="*/ 2147483647 h 609"/>
                  <a:gd name="T44" fmla="*/ 2147483647 w 756"/>
                  <a:gd name="T45" fmla="*/ 2147483647 h 609"/>
                  <a:gd name="T46" fmla="*/ 2147483647 w 756"/>
                  <a:gd name="T47" fmla="*/ 2147483647 h 60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56" h="609">
                    <a:moveTo>
                      <a:pt x="57" y="167"/>
                    </a:moveTo>
                    <a:lnTo>
                      <a:pt x="0" y="115"/>
                    </a:lnTo>
                    <a:lnTo>
                      <a:pt x="98" y="26"/>
                    </a:lnTo>
                    <a:lnTo>
                      <a:pt x="272" y="26"/>
                    </a:lnTo>
                    <a:lnTo>
                      <a:pt x="296" y="0"/>
                    </a:lnTo>
                    <a:lnTo>
                      <a:pt x="617" y="0"/>
                    </a:lnTo>
                    <a:lnTo>
                      <a:pt x="650" y="37"/>
                    </a:lnTo>
                    <a:lnTo>
                      <a:pt x="756" y="32"/>
                    </a:lnTo>
                    <a:lnTo>
                      <a:pt x="719" y="65"/>
                    </a:lnTo>
                    <a:lnTo>
                      <a:pt x="658" y="74"/>
                    </a:lnTo>
                    <a:lnTo>
                      <a:pt x="658" y="326"/>
                    </a:lnTo>
                    <a:lnTo>
                      <a:pt x="532" y="441"/>
                    </a:lnTo>
                    <a:lnTo>
                      <a:pt x="406" y="441"/>
                    </a:lnTo>
                    <a:lnTo>
                      <a:pt x="317" y="513"/>
                    </a:lnTo>
                    <a:lnTo>
                      <a:pt x="313" y="582"/>
                    </a:lnTo>
                    <a:lnTo>
                      <a:pt x="272" y="609"/>
                    </a:lnTo>
                    <a:lnTo>
                      <a:pt x="198" y="543"/>
                    </a:lnTo>
                    <a:lnTo>
                      <a:pt x="198" y="413"/>
                    </a:lnTo>
                    <a:lnTo>
                      <a:pt x="268" y="354"/>
                    </a:lnTo>
                    <a:lnTo>
                      <a:pt x="207" y="293"/>
                    </a:lnTo>
                    <a:lnTo>
                      <a:pt x="202" y="176"/>
                    </a:lnTo>
                    <a:lnTo>
                      <a:pt x="150" y="124"/>
                    </a:lnTo>
                    <a:lnTo>
                      <a:pt x="113" y="124"/>
                    </a:lnTo>
                    <a:lnTo>
                      <a:pt x="57" y="167"/>
                    </a:lnTo>
                    <a:close/>
                  </a:path>
                </a:pathLst>
              </a:custGeom>
              <a:noFill/>
              <a:ln w="12700" cap="rnd">
                <a:solidFill>
                  <a:schemeClr val="tx1"/>
                </a:solidFill>
                <a:prstDash val="solid"/>
                <a:round/>
                <a:headEnd/>
                <a:tailEnd/>
              </a:ln>
            </p:spPr>
            <p:txBody>
              <a:bodyPr/>
              <a:lstStyle/>
              <a:p>
                <a:pPr>
                  <a:defRPr/>
                </a:pPr>
                <a:endParaRPr lang="en-GB"/>
              </a:p>
            </p:txBody>
          </p:sp>
          <p:sp>
            <p:nvSpPr>
              <p:cNvPr id="64" name="Freeform 6"/>
              <p:cNvSpPr>
                <a:spLocks/>
              </p:cNvSpPr>
              <p:nvPr/>
            </p:nvSpPr>
            <p:spPr bwMode="auto">
              <a:xfrm>
                <a:off x="2461066" y="2102688"/>
                <a:ext cx="403046" cy="434839"/>
              </a:xfrm>
              <a:custGeom>
                <a:avLst/>
                <a:gdLst>
                  <a:gd name="T0" fmla="*/ 2147483647 w 280"/>
                  <a:gd name="T1" fmla="*/ 2147483647 h 302"/>
                  <a:gd name="T2" fmla="*/ 2147483647 w 280"/>
                  <a:gd name="T3" fmla="*/ 2147483647 h 302"/>
                  <a:gd name="T4" fmla="*/ 2147483647 w 280"/>
                  <a:gd name="T5" fmla="*/ 2147483647 h 302"/>
                  <a:gd name="T6" fmla="*/ 2147483647 w 280"/>
                  <a:gd name="T7" fmla="*/ 2147483647 h 302"/>
                  <a:gd name="T8" fmla="*/ 2147483647 w 280"/>
                  <a:gd name="T9" fmla="*/ 2147483647 h 302"/>
                  <a:gd name="T10" fmla="*/ 2147483647 w 280"/>
                  <a:gd name="T11" fmla="*/ 2147483647 h 302"/>
                  <a:gd name="T12" fmla="*/ 2147483647 w 280"/>
                  <a:gd name="T13" fmla="*/ 2147483647 h 302"/>
                  <a:gd name="T14" fmla="*/ 2147483647 w 280"/>
                  <a:gd name="T15" fmla="*/ 2147483647 h 302"/>
                  <a:gd name="T16" fmla="*/ 2147483647 w 280"/>
                  <a:gd name="T17" fmla="*/ 2147483647 h 302"/>
                  <a:gd name="T18" fmla="*/ 2147483647 w 280"/>
                  <a:gd name="T19" fmla="*/ 0 h 302"/>
                  <a:gd name="T20" fmla="*/ 0 w 280"/>
                  <a:gd name="T21" fmla="*/ 2147483647 h 302"/>
                  <a:gd name="T22" fmla="*/ 0 w 280"/>
                  <a:gd name="T23" fmla="*/ 2147483647 h 302"/>
                  <a:gd name="T24" fmla="*/ 2147483647 w 280"/>
                  <a:gd name="T25" fmla="*/ 2147483647 h 302"/>
                  <a:gd name="T26" fmla="*/ 2147483647 w 280"/>
                  <a:gd name="T27" fmla="*/ 2147483647 h 302"/>
                  <a:gd name="T28" fmla="*/ 2147483647 w 280"/>
                  <a:gd name="T29" fmla="*/ 2147483647 h 30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0" h="302">
                    <a:moveTo>
                      <a:pt x="150" y="172"/>
                    </a:moveTo>
                    <a:lnTo>
                      <a:pt x="85" y="232"/>
                    </a:lnTo>
                    <a:lnTo>
                      <a:pt x="159" y="302"/>
                    </a:lnTo>
                    <a:lnTo>
                      <a:pt x="215" y="252"/>
                    </a:lnTo>
                    <a:lnTo>
                      <a:pt x="235" y="252"/>
                    </a:lnTo>
                    <a:lnTo>
                      <a:pt x="280" y="213"/>
                    </a:lnTo>
                    <a:lnTo>
                      <a:pt x="183" y="130"/>
                    </a:lnTo>
                    <a:lnTo>
                      <a:pt x="174" y="54"/>
                    </a:lnTo>
                    <a:lnTo>
                      <a:pt x="98" y="45"/>
                    </a:lnTo>
                    <a:lnTo>
                      <a:pt x="94" y="0"/>
                    </a:lnTo>
                    <a:lnTo>
                      <a:pt x="0" y="4"/>
                    </a:lnTo>
                    <a:lnTo>
                      <a:pt x="0" y="17"/>
                    </a:lnTo>
                    <a:lnTo>
                      <a:pt x="57" y="74"/>
                    </a:lnTo>
                    <a:lnTo>
                      <a:pt x="150" y="139"/>
                    </a:lnTo>
                    <a:lnTo>
                      <a:pt x="150" y="172"/>
                    </a:lnTo>
                    <a:close/>
                  </a:path>
                </a:pathLst>
              </a:custGeom>
              <a:noFill/>
              <a:ln w="12700" cap="rnd">
                <a:solidFill>
                  <a:schemeClr val="tx1"/>
                </a:solidFill>
                <a:prstDash val="solid"/>
                <a:round/>
                <a:headEnd/>
                <a:tailEnd/>
              </a:ln>
            </p:spPr>
            <p:txBody>
              <a:bodyPr/>
              <a:lstStyle/>
              <a:p>
                <a:pPr>
                  <a:defRPr/>
                </a:pPr>
                <a:endParaRPr lang="en-GB"/>
              </a:p>
            </p:txBody>
          </p:sp>
          <p:sp>
            <p:nvSpPr>
              <p:cNvPr id="65" name="Freeform 7"/>
              <p:cNvSpPr>
                <a:spLocks/>
              </p:cNvSpPr>
              <p:nvPr/>
            </p:nvSpPr>
            <p:spPr bwMode="auto">
              <a:xfrm>
                <a:off x="1693523" y="1902254"/>
                <a:ext cx="378514" cy="264980"/>
              </a:xfrm>
              <a:custGeom>
                <a:avLst/>
                <a:gdLst>
                  <a:gd name="T0" fmla="*/ 0 w 265"/>
                  <a:gd name="T1" fmla="*/ 2147483647 h 184"/>
                  <a:gd name="T2" fmla="*/ 2147483647 w 265"/>
                  <a:gd name="T3" fmla="*/ 0 h 184"/>
                  <a:gd name="T4" fmla="*/ 2147483647 w 265"/>
                  <a:gd name="T5" fmla="*/ 2147483647 h 184"/>
                  <a:gd name="T6" fmla="*/ 2147483647 w 265"/>
                  <a:gd name="T7" fmla="*/ 2147483647 h 184"/>
                  <a:gd name="T8" fmla="*/ 2147483647 w 265"/>
                  <a:gd name="T9" fmla="*/ 2147483647 h 184"/>
                  <a:gd name="T10" fmla="*/ 2147483647 w 265"/>
                  <a:gd name="T11" fmla="*/ 2147483647 h 184"/>
                  <a:gd name="T12" fmla="*/ 2147483647 w 265"/>
                  <a:gd name="T13" fmla="*/ 2147483647 h 184"/>
                  <a:gd name="T14" fmla="*/ 2147483647 w 265"/>
                  <a:gd name="T15" fmla="*/ 2147483647 h 184"/>
                  <a:gd name="T16" fmla="*/ 2147483647 w 265"/>
                  <a:gd name="T17" fmla="*/ 2147483647 h 184"/>
                  <a:gd name="T18" fmla="*/ 2147483647 w 265"/>
                  <a:gd name="T19" fmla="*/ 2147483647 h 184"/>
                  <a:gd name="T20" fmla="*/ 2147483647 w 265"/>
                  <a:gd name="T21" fmla="*/ 2147483647 h 184"/>
                  <a:gd name="T22" fmla="*/ 2147483647 w 265"/>
                  <a:gd name="T23" fmla="*/ 2147483647 h 184"/>
                  <a:gd name="T24" fmla="*/ 2147483647 w 265"/>
                  <a:gd name="T25" fmla="*/ 2147483647 h 184"/>
                  <a:gd name="T26" fmla="*/ 2147483647 w 265"/>
                  <a:gd name="T27" fmla="*/ 2147483647 h 184"/>
                  <a:gd name="T28" fmla="*/ 2147483647 w 265"/>
                  <a:gd name="T29" fmla="*/ 2147483647 h 184"/>
                  <a:gd name="T30" fmla="*/ 2147483647 w 265"/>
                  <a:gd name="T31" fmla="*/ 2147483647 h 184"/>
                  <a:gd name="T32" fmla="*/ 0 w 265"/>
                  <a:gd name="T33" fmla="*/ 2147483647 h 18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5" h="184">
                    <a:moveTo>
                      <a:pt x="0" y="45"/>
                    </a:moveTo>
                    <a:lnTo>
                      <a:pt x="4" y="0"/>
                    </a:lnTo>
                    <a:lnTo>
                      <a:pt x="69" y="4"/>
                    </a:lnTo>
                    <a:lnTo>
                      <a:pt x="78" y="17"/>
                    </a:lnTo>
                    <a:lnTo>
                      <a:pt x="106" y="41"/>
                    </a:lnTo>
                    <a:lnTo>
                      <a:pt x="135" y="37"/>
                    </a:lnTo>
                    <a:lnTo>
                      <a:pt x="187" y="87"/>
                    </a:lnTo>
                    <a:lnTo>
                      <a:pt x="211" y="65"/>
                    </a:lnTo>
                    <a:lnTo>
                      <a:pt x="265" y="63"/>
                    </a:lnTo>
                    <a:lnTo>
                      <a:pt x="265" y="161"/>
                    </a:lnTo>
                    <a:lnTo>
                      <a:pt x="243" y="161"/>
                    </a:lnTo>
                    <a:lnTo>
                      <a:pt x="219" y="180"/>
                    </a:lnTo>
                    <a:lnTo>
                      <a:pt x="139" y="184"/>
                    </a:lnTo>
                    <a:lnTo>
                      <a:pt x="102" y="148"/>
                    </a:lnTo>
                    <a:lnTo>
                      <a:pt x="41" y="148"/>
                    </a:lnTo>
                    <a:lnTo>
                      <a:pt x="37" y="69"/>
                    </a:lnTo>
                    <a:lnTo>
                      <a:pt x="0" y="45"/>
                    </a:lnTo>
                    <a:close/>
                  </a:path>
                </a:pathLst>
              </a:custGeom>
              <a:noFill/>
              <a:ln w="12700" cap="rnd">
                <a:solidFill>
                  <a:schemeClr val="tx1"/>
                </a:solidFill>
                <a:prstDash val="solid"/>
                <a:round/>
                <a:headEnd/>
                <a:tailEnd/>
              </a:ln>
            </p:spPr>
            <p:txBody>
              <a:bodyPr/>
              <a:lstStyle/>
              <a:p>
                <a:pPr>
                  <a:defRPr/>
                </a:pPr>
                <a:endParaRPr lang="en-GB"/>
              </a:p>
            </p:txBody>
          </p:sp>
          <p:sp>
            <p:nvSpPr>
              <p:cNvPr id="66" name="Freeform 8"/>
              <p:cNvSpPr>
                <a:spLocks/>
              </p:cNvSpPr>
              <p:nvPr/>
            </p:nvSpPr>
            <p:spPr bwMode="auto">
              <a:xfrm>
                <a:off x="431810" y="1759572"/>
                <a:ext cx="2754740" cy="4076616"/>
              </a:xfrm>
              <a:custGeom>
                <a:avLst/>
                <a:gdLst>
                  <a:gd name="T0" fmla="*/ 2147483647 w 1917"/>
                  <a:gd name="T1" fmla="*/ 2147483647 h 2837"/>
                  <a:gd name="T2" fmla="*/ 2147483647 w 1917"/>
                  <a:gd name="T3" fmla="*/ 2147483647 h 2837"/>
                  <a:gd name="T4" fmla="*/ 2147483647 w 1917"/>
                  <a:gd name="T5" fmla="*/ 2147483647 h 2837"/>
                  <a:gd name="T6" fmla="*/ 2147483647 w 1917"/>
                  <a:gd name="T7" fmla="*/ 2147483647 h 2837"/>
                  <a:gd name="T8" fmla="*/ 2147483647 w 1917"/>
                  <a:gd name="T9" fmla="*/ 2147483647 h 2837"/>
                  <a:gd name="T10" fmla="*/ 2147483647 w 1917"/>
                  <a:gd name="T11" fmla="*/ 2147483647 h 2837"/>
                  <a:gd name="T12" fmla="*/ 2147483647 w 1917"/>
                  <a:gd name="T13" fmla="*/ 2147483647 h 2837"/>
                  <a:gd name="T14" fmla="*/ 2147483647 w 1917"/>
                  <a:gd name="T15" fmla="*/ 2147483647 h 2837"/>
                  <a:gd name="T16" fmla="*/ 2147483647 w 1917"/>
                  <a:gd name="T17" fmla="*/ 2147483647 h 2837"/>
                  <a:gd name="T18" fmla="*/ 2147483647 w 1917"/>
                  <a:gd name="T19" fmla="*/ 2147483647 h 2837"/>
                  <a:gd name="T20" fmla="*/ 2147483647 w 1917"/>
                  <a:gd name="T21" fmla="*/ 2147483647 h 2837"/>
                  <a:gd name="T22" fmla="*/ 2147483647 w 1917"/>
                  <a:gd name="T23" fmla="*/ 2147483647 h 2837"/>
                  <a:gd name="T24" fmla="*/ 2147483647 w 1917"/>
                  <a:gd name="T25" fmla="*/ 2147483647 h 2837"/>
                  <a:gd name="T26" fmla="*/ 2147483647 w 1917"/>
                  <a:gd name="T27" fmla="*/ 2147483647 h 2837"/>
                  <a:gd name="T28" fmla="*/ 2147483647 w 1917"/>
                  <a:gd name="T29" fmla="*/ 2147483647 h 2837"/>
                  <a:gd name="T30" fmla="*/ 2147483647 w 1917"/>
                  <a:gd name="T31" fmla="*/ 2147483647 h 2837"/>
                  <a:gd name="T32" fmla="*/ 2147483647 w 1917"/>
                  <a:gd name="T33" fmla="*/ 2147483647 h 2837"/>
                  <a:gd name="T34" fmla="*/ 2147483647 w 1917"/>
                  <a:gd name="T35" fmla="*/ 2147483647 h 2837"/>
                  <a:gd name="T36" fmla="*/ 2147483647 w 1917"/>
                  <a:gd name="T37" fmla="*/ 2147483647 h 2837"/>
                  <a:gd name="T38" fmla="*/ 2147483647 w 1917"/>
                  <a:gd name="T39" fmla="*/ 2147483647 h 2837"/>
                  <a:gd name="T40" fmla="*/ 2147483647 w 1917"/>
                  <a:gd name="T41" fmla="*/ 2147483647 h 2837"/>
                  <a:gd name="T42" fmla="*/ 2147483647 w 1917"/>
                  <a:gd name="T43" fmla="*/ 2147483647 h 2837"/>
                  <a:gd name="T44" fmla="*/ 2147483647 w 1917"/>
                  <a:gd name="T45" fmla="*/ 2147483647 h 2837"/>
                  <a:gd name="T46" fmla="*/ 2147483647 w 1917"/>
                  <a:gd name="T47" fmla="*/ 2147483647 h 2837"/>
                  <a:gd name="T48" fmla="*/ 2147483647 w 1917"/>
                  <a:gd name="T49" fmla="*/ 2147483647 h 2837"/>
                  <a:gd name="T50" fmla="*/ 2147483647 w 1917"/>
                  <a:gd name="T51" fmla="*/ 2147483647 h 2837"/>
                  <a:gd name="T52" fmla="*/ 2147483647 w 1917"/>
                  <a:gd name="T53" fmla="*/ 2147483647 h 2837"/>
                  <a:gd name="T54" fmla="*/ 2147483647 w 1917"/>
                  <a:gd name="T55" fmla="*/ 2147483647 h 2837"/>
                  <a:gd name="T56" fmla="*/ 2147483647 w 1917"/>
                  <a:gd name="T57" fmla="*/ 2147483647 h 2837"/>
                  <a:gd name="T58" fmla="*/ 2147483647 w 1917"/>
                  <a:gd name="T59" fmla="*/ 2147483647 h 2837"/>
                  <a:gd name="T60" fmla="*/ 2147483647 w 1917"/>
                  <a:gd name="T61" fmla="*/ 0 h 2837"/>
                  <a:gd name="T62" fmla="*/ 2147483647 w 1917"/>
                  <a:gd name="T63" fmla="*/ 2147483647 h 2837"/>
                  <a:gd name="T64" fmla="*/ 2147483647 w 1917"/>
                  <a:gd name="T65" fmla="*/ 2147483647 h 2837"/>
                  <a:gd name="T66" fmla="*/ 2147483647 w 1917"/>
                  <a:gd name="T67" fmla="*/ 2147483647 h 2837"/>
                  <a:gd name="T68" fmla="*/ 2147483647 w 1917"/>
                  <a:gd name="T69" fmla="*/ 2147483647 h 2837"/>
                  <a:gd name="T70" fmla="*/ 2147483647 w 1917"/>
                  <a:gd name="T71" fmla="*/ 2147483647 h 2837"/>
                  <a:gd name="T72" fmla="*/ 2147483647 w 1917"/>
                  <a:gd name="T73" fmla="*/ 2147483647 h 2837"/>
                  <a:gd name="T74" fmla="*/ 2147483647 w 1917"/>
                  <a:gd name="T75" fmla="*/ 2147483647 h 2837"/>
                  <a:gd name="T76" fmla="*/ 2147483647 w 1917"/>
                  <a:gd name="T77" fmla="*/ 2147483647 h 2837"/>
                  <a:gd name="T78" fmla="*/ 2147483647 w 1917"/>
                  <a:gd name="T79" fmla="*/ 2147483647 h 2837"/>
                  <a:gd name="T80" fmla="*/ 2147483647 w 1917"/>
                  <a:gd name="T81" fmla="*/ 2147483647 h 2837"/>
                  <a:gd name="T82" fmla="*/ 2147483647 w 1917"/>
                  <a:gd name="T83" fmla="*/ 2147483647 h 2837"/>
                  <a:gd name="T84" fmla="*/ 2147483647 w 1917"/>
                  <a:gd name="T85" fmla="*/ 2147483647 h 2837"/>
                  <a:gd name="T86" fmla="*/ 2147483647 w 1917"/>
                  <a:gd name="T87" fmla="*/ 2147483647 h 2837"/>
                  <a:gd name="T88" fmla="*/ 2147483647 w 1917"/>
                  <a:gd name="T89" fmla="*/ 2147483647 h 2837"/>
                  <a:gd name="T90" fmla="*/ 2147483647 w 1917"/>
                  <a:gd name="T91" fmla="*/ 2147483647 h 28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917" h="2837">
                    <a:moveTo>
                      <a:pt x="1478" y="2837"/>
                    </a:moveTo>
                    <a:lnTo>
                      <a:pt x="1511" y="2837"/>
                    </a:lnTo>
                    <a:lnTo>
                      <a:pt x="1474" y="2795"/>
                    </a:lnTo>
                    <a:lnTo>
                      <a:pt x="1422" y="2772"/>
                    </a:lnTo>
                    <a:lnTo>
                      <a:pt x="1428" y="2735"/>
                    </a:lnTo>
                    <a:lnTo>
                      <a:pt x="1474" y="2700"/>
                    </a:lnTo>
                    <a:lnTo>
                      <a:pt x="1483" y="2669"/>
                    </a:lnTo>
                    <a:lnTo>
                      <a:pt x="1422" y="2645"/>
                    </a:lnTo>
                    <a:lnTo>
                      <a:pt x="1422" y="2519"/>
                    </a:lnTo>
                    <a:lnTo>
                      <a:pt x="1507" y="2439"/>
                    </a:lnTo>
                    <a:lnTo>
                      <a:pt x="1535" y="2435"/>
                    </a:lnTo>
                    <a:lnTo>
                      <a:pt x="1498" y="2389"/>
                    </a:lnTo>
                    <a:lnTo>
                      <a:pt x="1596" y="2380"/>
                    </a:lnTo>
                    <a:lnTo>
                      <a:pt x="1735" y="2272"/>
                    </a:lnTo>
                    <a:lnTo>
                      <a:pt x="1735" y="2189"/>
                    </a:lnTo>
                    <a:lnTo>
                      <a:pt x="1824" y="2187"/>
                    </a:lnTo>
                    <a:lnTo>
                      <a:pt x="1819" y="2024"/>
                    </a:lnTo>
                    <a:lnTo>
                      <a:pt x="1867" y="2002"/>
                    </a:lnTo>
                    <a:lnTo>
                      <a:pt x="1917" y="1950"/>
                    </a:lnTo>
                    <a:lnTo>
                      <a:pt x="1917" y="1889"/>
                    </a:lnTo>
                    <a:lnTo>
                      <a:pt x="1758" y="1880"/>
                    </a:lnTo>
                    <a:lnTo>
                      <a:pt x="1633" y="1763"/>
                    </a:lnTo>
                    <a:lnTo>
                      <a:pt x="1567" y="1737"/>
                    </a:lnTo>
                    <a:lnTo>
                      <a:pt x="1520" y="1735"/>
                    </a:lnTo>
                    <a:lnTo>
                      <a:pt x="1450" y="1674"/>
                    </a:lnTo>
                    <a:lnTo>
                      <a:pt x="1428" y="1676"/>
                    </a:lnTo>
                    <a:lnTo>
                      <a:pt x="1385" y="1637"/>
                    </a:lnTo>
                    <a:lnTo>
                      <a:pt x="1283" y="1632"/>
                    </a:lnTo>
                    <a:lnTo>
                      <a:pt x="1283" y="1582"/>
                    </a:lnTo>
                    <a:lnTo>
                      <a:pt x="1214" y="1576"/>
                    </a:lnTo>
                    <a:lnTo>
                      <a:pt x="1170" y="1595"/>
                    </a:lnTo>
                    <a:lnTo>
                      <a:pt x="1142" y="1632"/>
                    </a:lnTo>
                    <a:lnTo>
                      <a:pt x="1083" y="1628"/>
                    </a:lnTo>
                    <a:lnTo>
                      <a:pt x="1016" y="1628"/>
                    </a:lnTo>
                    <a:lnTo>
                      <a:pt x="994" y="1637"/>
                    </a:lnTo>
                    <a:lnTo>
                      <a:pt x="970" y="1615"/>
                    </a:lnTo>
                    <a:lnTo>
                      <a:pt x="966" y="1513"/>
                    </a:lnTo>
                    <a:lnTo>
                      <a:pt x="923" y="1511"/>
                    </a:lnTo>
                    <a:lnTo>
                      <a:pt x="918" y="1485"/>
                    </a:lnTo>
                    <a:lnTo>
                      <a:pt x="970" y="1445"/>
                    </a:lnTo>
                    <a:lnTo>
                      <a:pt x="970" y="1404"/>
                    </a:lnTo>
                    <a:lnTo>
                      <a:pt x="910" y="1400"/>
                    </a:lnTo>
                    <a:lnTo>
                      <a:pt x="853" y="1445"/>
                    </a:lnTo>
                    <a:lnTo>
                      <a:pt x="760" y="1445"/>
                    </a:lnTo>
                    <a:lnTo>
                      <a:pt x="703" y="1400"/>
                    </a:lnTo>
                    <a:lnTo>
                      <a:pt x="699" y="1298"/>
                    </a:lnTo>
                    <a:lnTo>
                      <a:pt x="779" y="1298"/>
                    </a:lnTo>
                    <a:lnTo>
                      <a:pt x="784" y="1232"/>
                    </a:lnTo>
                    <a:lnTo>
                      <a:pt x="1068" y="1228"/>
                    </a:lnTo>
                    <a:lnTo>
                      <a:pt x="1077" y="1321"/>
                    </a:lnTo>
                    <a:lnTo>
                      <a:pt x="1109" y="1319"/>
                    </a:lnTo>
                    <a:lnTo>
                      <a:pt x="1109" y="1185"/>
                    </a:lnTo>
                    <a:lnTo>
                      <a:pt x="1316" y="1013"/>
                    </a:lnTo>
                    <a:lnTo>
                      <a:pt x="1320" y="969"/>
                    </a:lnTo>
                    <a:lnTo>
                      <a:pt x="1450" y="965"/>
                    </a:lnTo>
                    <a:lnTo>
                      <a:pt x="1461" y="985"/>
                    </a:lnTo>
                    <a:lnTo>
                      <a:pt x="1520" y="928"/>
                    </a:lnTo>
                    <a:lnTo>
                      <a:pt x="1515" y="891"/>
                    </a:lnTo>
                    <a:lnTo>
                      <a:pt x="1409" y="895"/>
                    </a:lnTo>
                    <a:lnTo>
                      <a:pt x="1409" y="871"/>
                    </a:lnTo>
                    <a:lnTo>
                      <a:pt x="1461" y="841"/>
                    </a:lnTo>
                    <a:lnTo>
                      <a:pt x="1489" y="813"/>
                    </a:lnTo>
                    <a:lnTo>
                      <a:pt x="1665" y="817"/>
                    </a:lnTo>
                    <a:lnTo>
                      <a:pt x="1665" y="765"/>
                    </a:lnTo>
                    <a:lnTo>
                      <a:pt x="1620" y="724"/>
                    </a:lnTo>
                    <a:lnTo>
                      <a:pt x="1613" y="617"/>
                    </a:lnTo>
                    <a:lnTo>
                      <a:pt x="1483" y="617"/>
                    </a:lnTo>
                    <a:lnTo>
                      <a:pt x="1409" y="556"/>
                    </a:lnTo>
                    <a:lnTo>
                      <a:pt x="1348" y="615"/>
                    </a:lnTo>
                    <a:lnTo>
                      <a:pt x="1339" y="691"/>
                    </a:lnTo>
                    <a:lnTo>
                      <a:pt x="1214" y="695"/>
                    </a:lnTo>
                    <a:lnTo>
                      <a:pt x="1170" y="658"/>
                    </a:lnTo>
                    <a:lnTo>
                      <a:pt x="1101" y="663"/>
                    </a:lnTo>
                    <a:lnTo>
                      <a:pt x="1096" y="556"/>
                    </a:lnTo>
                    <a:lnTo>
                      <a:pt x="1170" y="484"/>
                    </a:lnTo>
                    <a:lnTo>
                      <a:pt x="1268" y="480"/>
                    </a:lnTo>
                    <a:lnTo>
                      <a:pt x="1296" y="467"/>
                    </a:lnTo>
                    <a:lnTo>
                      <a:pt x="1394" y="387"/>
                    </a:lnTo>
                    <a:lnTo>
                      <a:pt x="1394" y="337"/>
                    </a:lnTo>
                    <a:lnTo>
                      <a:pt x="1303" y="332"/>
                    </a:lnTo>
                    <a:lnTo>
                      <a:pt x="1296" y="263"/>
                    </a:lnTo>
                    <a:lnTo>
                      <a:pt x="1246" y="263"/>
                    </a:lnTo>
                    <a:lnTo>
                      <a:pt x="1255" y="354"/>
                    </a:lnTo>
                    <a:lnTo>
                      <a:pt x="1218" y="378"/>
                    </a:lnTo>
                    <a:lnTo>
                      <a:pt x="1016" y="387"/>
                    </a:lnTo>
                    <a:lnTo>
                      <a:pt x="797" y="198"/>
                    </a:lnTo>
                    <a:lnTo>
                      <a:pt x="797" y="154"/>
                    </a:lnTo>
                    <a:lnTo>
                      <a:pt x="649" y="145"/>
                    </a:lnTo>
                    <a:lnTo>
                      <a:pt x="597" y="178"/>
                    </a:lnTo>
                    <a:lnTo>
                      <a:pt x="438" y="39"/>
                    </a:lnTo>
                    <a:lnTo>
                      <a:pt x="410" y="37"/>
                    </a:lnTo>
                    <a:lnTo>
                      <a:pt x="378" y="0"/>
                    </a:lnTo>
                    <a:lnTo>
                      <a:pt x="326" y="0"/>
                    </a:lnTo>
                    <a:lnTo>
                      <a:pt x="280" y="37"/>
                    </a:lnTo>
                    <a:lnTo>
                      <a:pt x="150" y="39"/>
                    </a:lnTo>
                    <a:lnTo>
                      <a:pt x="150" y="121"/>
                    </a:lnTo>
                    <a:lnTo>
                      <a:pt x="19" y="234"/>
                    </a:lnTo>
                    <a:lnTo>
                      <a:pt x="19" y="337"/>
                    </a:lnTo>
                    <a:lnTo>
                      <a:pt x="65" y="378"/>
                    </a:lnTo>
                    <a:lnTo>
                      <a:pt x="0" y="443"/>
                    </a:lnTo>
                    <a:lnTo>
                      <a:pt x="19" y="454"/>
                    </a:lnTo>
                    <a:lnTo>
                      <a:pt x="126" y="365"/>
                    </a:lnTo>
                    <a:lnTo>
                      <a:pt x="304" y="361"/>
                    </a:lnTo>
                    <a:lnTo>
                      <a:pt x="313" y="406"/>
                    </a:lnTo>
                    <a:lnTo>
                      <a:pt x="406" y="406"/>
                    </a:lnTo>
                    <a:lnTo>
                      <a:pt x="406" y="552"/>
                    </a:lnTo>
                    <a:lnTo>
                      <a:pt x="462" y="602"/>
                    </a:lnTo>
                    <a:lnTo>
                      <a:pt x="458" y="808"/>
                    </a:lnTo>
                    <a:lnTo>
                      <a:pt x="378" y="878"/>
                    </a:lnTo>
                    <a:lnTo>
                      <a:pt x="386" y="1045"/>
                    </a:lnTo>
                    <a:lnTo>
                      <a:pt x="419" y="1082"/>
                    </a:lnTo>
                    <a:lnTo>
                      <a:pt x="419" y="1232"/>
                    </a:lnTo>
                    <a:lnTo>
                      <a:pt x="471" y="1274"/>
                    </a:lnTo>
                    <a:lnTo>
                      <a:pt x="475" y="1176"/>
                    </a:lnTo>
                    <a:lnTo>
                      <a:pt x="532" y="1221"/>
                    </a:lnTo>
                    <a:lnTo>
                      <a:pt x="536" y="1343"/>
                    </a:lnTo>
                    <a:lnTo>
                      <a:pt x="645" y="1450"/>
                    </a:lnTo>
                    <a:lnTo>
                      <a:pt x="662" y="1445"/>
                    </a:lnTo>
                    <a:lnTo>
                      <a:pt x="723" y="1504"/>
                    </a:lnTo>
                    <a:lnTo>
                      <a:pt x="779" y="1511"/>
                    </a:lnTo>
                    <a:lnTo>
                      <a:pt x="803" y="1526"/>
                    </a:lnTo>
                    <a:lnTo>
                      <a:pt x="914" y="1539"/>
                    </a:lnTo>
                    <a:lnTo>
                      <a:pt x="918" y="1615"/>
                    </a:lnTo>
                    <a:lnTo>
                      <a:pt x="970" y="1648"/>
                    </a:lnTo>
                    <a:lnTo>
                      <a:pt x="1105" y="1661"/>
                    </a:lnTo>
                    <a:lnTo>
                      <a:pt x="1109" y="1758"/>
                    </a:lnTo>
                    <a:lnTo>
                      <a:pt x="1072" y="1778"/>
                    </a:lnTo>
                    <a:lnTo>
                      <a:pt x="1012" y="1832"/>
                    </a:lnTo>
                    <a:lnTo>
                      <a:pt x="1116" y="1922"/>
                    </a:lnTo>
                    <a:lnTo>
                      <a:pt x="1148" y="1926"/>
                    </a:lnTo>
                    <a:lnTo>
                      <a:pt x="1142" y="2039"/>
                    </a:lnTo>
                    <a:lnTo>
                      <a:pt x="1198" y="2080"/>
                    </a:lnTo>
                    <a:lnTo>
                      <a:pt x="1250" y="2122"/>
                    </a:lnTo>
                    <a:lnTo>
                      <a:pt x="1255" y="2198"/>
                    </a:lnTo>
                    <a:lnTo>
                      <a:pt x="1311" y="2248"/>
                    </a:lnTo>
                    <a:lnTo>
                      <a:pt x="1316" y="2706"/>
                    </a:lnTo>
                    <a:lnTo>
                      <a:pt x="1400" y="2780"/>
                    </a:lnTo>
                    <a:lnTo>
                      <a:pt x="1478" y="2837"/>
                    </a:lnTo>
                    <a:close/>
                  </a:path>
                </a:pathLst>
              </a:custGeom>
              <a:noFill/>
              <a:ln w="12700" cap="rnd">
                <a:solidFill>
                  <a:schemeClr val="tx1"/>
                </a:solidFill>
                <a:prstDash val="solid"/>
                <a:round/>
                <a:headEnd/>
                <a:tailEnd/>
              </a:ln>
            </p:spPr>
            <p:txBody>
              <a:bodyPr/>
              <a:lstStyle/>
              <a:p>
                <a:pPr>
                  <a:defRPr/>
                </a:pPr>
                <a:endParaRPr lang="en-GB"/>
              </a:p>
            </p:txBody>
          </p:sp>
          <p:sp>
            <p:nvSpPr>
              <p:cNvPr id="67" name="Freeform 9"/>
              <p:cNvSpPr>
                <a:spLocks/>
              </p:cNvSpPr>
              <p:nvPr/>
            </p:nvSpPr>
            <p:spPr bwMode="auto">
              <a:xfrm>
                <a:off x="3992644" y="1766366"/>
                <a:ext cx="4706891" cy="3478712"/>
              </a:xfrm>
              <a:custGeom>
                <a:avLst/>
                <a:gdLst>
                  <a:gd name="T0" fmla="*/ 2147483647 w 3274"/>
                  <a:gd name="T1" fmla="*/ 2147483647 h 2422"/>
                  <a:gd name="T2" fmla="*/ 2147483647 w 3274"/>
                  <a:gd name="T3" fmla="*/ 2147483647 h 2422"/>
                  <a:gd name="T4" fmla="*/ 2147483647 w 3274"/>
                  <a:gd name="T5" fmla="*/ 2147483647 h 2422"/>
                  <a:gd name="T6" fmla="*/ 2147483647 w 3274"/>
                  <a:gd name="T7" fmla="*/ 2147483647 h 2422"/>
                  <a:gd name="T8" fmla="*/ 2147483647 w 3274"/>
                  <a:gd name="T9" fmla="*/ 2147483647 h 2422"/>
                  <a:gd name="T10" fmla="*/ 2147483647 w 3274"/>
                  <a:gd name="T11" fmla="*/ 2147483647 h 2422"/>
                  <a:gd name="T12" fmla="*/ 2147483647 w 3274"/>
                  <a:gd name="T13" fmla="*/ 2147483647 h 2422"/>
                  <a:gd name="T14" fmla="*/ 2147483647 w 3274"/>
                  <a:gd name="T15" fmla="*/ 2147483647 h 2422"/>
                  <a:gd name="T16" fmla="*/ 2147483647 w 3274"/>
                  <a:gd name="T17" fmla="*/ 2147483647 h 2422"/>
                  <a:gd name="T18" fmla="*/ 2147483647 w 3274"/>
                  <a:gd name="T19" fmla="*/ 2147483647 h 2422"/>
                  <a:gd name="T20" fmla="*/ 2147483647 w 3274"/>
                  <a:gd name="T21" fmla="*/ 0 h 2422"/>
                  <a:gd name="T22" fmla="*/ 2147483647 w 3274"/>
                  <a:gd name="T23" fmla="*/ 2147483647 h 2422"/>
                  <a:gd name="T24" fmla="*/ 2147483647 w 3274"/>
                  <a:gd name="T25" fmla="*/ 2147483647 h 2422"/>
                  <a:gd name="T26" fmla="*/ 2147483647 w 3274"/>
                  <a:gd name="T27" fmla="*/ 2147483647 h 2422"/>
                  <a:gd name="T28" fmla="*/ 2147483647 w 3274"/>
                  <a:gd name="T29" fmla="*/ 2147483647 h 2422"/>
                  <a:gd name="T30" fmla="*/ 2147483647 w 3274"/>
                  <a:gd name="T31" fmla="*/ 2147483647 h 2422"/>
                  <a:gd name="T32" fmla="*/ 2147483647 w 3274"/>
                  <a:gd name="T33" fmla="*/ 2147483647 h 2422"/>
                  <a:gd name="T34" fmla="*/ 2147483647 w 3274"/>
                  <a:gd name="T35" fmla="*/ 2147483647 h 2422"/>
                  <a:gd name="T36" fmla="*/ 2147483647 w 3274"/>
                  <a:gd name="T37" fmla="*/ 2147483647 h 2422"/>
                  <a:gd name="T38" fmla="*/ 2147483647 w 3274"/>
                  <a:gd name="T39" fmla="*/ 2147483647 h 2422"/>
                  <a:gd name="T40" fmla="*/ 2147483647 w 3274"/>
                  <a:gd name="T41" fmla="*/ 2147483647 h 2422"/>
                  <a:gd name="T42" fmla="*/ 2147483647 w 3274"/>
                  <a:gd name="T43" fmla="*/ 2147483647 h 2422"/>
                  <a:gd name="T44" fmla="*/ 2147483647 w 3274"/>
                  <a:gd name="T45" fmla="*/ 2147483647 h 2422"/>
                  <a:gd name="T46" fmla="*/ 2147483647 w 3274"/>
                  <a:gd name="T47" fmla="*/ 2147483647 h 2422"/>
                  <a:gd name="T48" fmla="*/ 2147483647 w 3274"/>
                  <a:gd name="T49" fmla="*/ 2147483647 h 2422"/>
                  <a:gd name="T50" fmla="*/ 2147483647 w 3274"/>
                  <a:gd name="T51" fmla="*/ 2147483647 h 2422"/>
                  <a:gd name="T52" fmla="*/ 2147483647 w 3274"/>
                  <a:gd name="T53" fmla="*/ 2147483647 h 2422"/>
                  <a:gd name="T54" fmla="*/ 2147483647 w 3274"/>
                  <a:gd name="T55" fmla="*/ 2147483647 h 2422"/>
                  <a:gd name="T56" fmla="*/ 2147483647 w 3274"/>
                  <a:gd name="T57" fmla="*/ 2147483647 h 2422"/>
                  <a:gd name="T58" fmla="*/ 2147483647 w 3274"/>
                  <a:gd name="T59" fmla="*/ 2147483647 h 2422"/>
                  <a:gd name="T60" fmla="*/ 2147483647 w 3274"/>
                  <a:gd name="T61" fmla="*/ 2147483647 h 2422"/>
                  <a:gd name="T62" fmla="*/ 2147483647 w 3274"/>
                  <a:gd name="T63" fmla="*/ 2147483647 h 2422"/>
                  <a:gd name="T64" fmla="*/ 2147483647 w 3274"/>
                  <a:gd name="T65" fmla="*/ 2147483647 h 2422"/>
                  <a:gd name="T66" fmla="*/ 2147483647 w 3274"/>
                  <a:gd name="T67" fmla="*/ 2147483647 h 2422"/>
                  <a:gd name="T68" fmla="*/ 2147483647 w 3274"/>
                  <a:gd name="T69" fmla="*/ 2147483647 h 2422"/>
                  <a:gd name="T70" fmla="*/ 2147483647 w 3274"/>
                  <a:gd name="T71" fmla="*/ 2147483647 h 2422"/>
                  <a:gd name="T72" fmla="*/ 2147483647 w 3274"/>
                  <a:gd name="T73" fmla="*/ 2147483647 h 2422"/>
                  <a:gd name="T74" fmla="*/ 2147483647 w 3274"/>
                  <a:gd name="T75" fmla="*/ 2147483647 h 2422"/>
                  <a:gd name="T76" fmla="*/ 2147483647 w 3274"/>
                  <a:gd name="T77" fmla="*/ 2147483647 h 2422"/>
                  <a:gd name="T78" fmla="*/ 2147483647 w 3274"/>
                  <a:gd name="T79" fmla="*/ 2147483647 h 2422"/>
                  <a:gd name="T80" fmla="*/ 2147483647 w 3274"/>
                  <a:gd name="T81" fmla="*/ 2147483647 h 2422"/>
                  <a:gd name="T82" fmla="*/ 2147483647 w 3274"/>
                  <a:gd name="T83" fmla="*/ 2147483647 h 2422"/>
                  <a:gd name="T84" fmla="*/ 2147483647 w 3274"/>
                  <a:gd name="T85" fmla="*/ 2147483647 h 2422"/>
                  <a:gd name="T86" fmla="*/ 2147483647 w 3274"/>
                  <a:gd name="T87" fmla="*/ 2147483647 h 2422"/>
                  <a:gd name="T88" fmla="*/ 2147483647 w 3274"/>
                  <a:gd name="T89" fmla="*/ 2147483647 h 2422"/>
                  <a:gd name="T90" fmla="*/ 2147483647 w 3274"/>
                  <a:gd name="T91" fmla="*/ 2147483647 h 2422"/>
                  <a:gd name="T92" fmla="*/ 2147483647 w 3274"/>
                  <a:gd name="T93" fmla="*/ 2147483647 h 2422"/>
                  <a:gd name="T94" fmla="*/ 2147483647 w 3274"/>
                  <a:gd name="T95" fmla="*/ 2147483647 h 2422"/>
                  <a:gd name="T96" fmla="*/ 2147483647 w 3274"/>
                  <a:gd name="T97" fmla="*/ 2147483647 h 2422"/>
                  <a:gd name="T98" fmla="*/ 2147483647 w 3274"/>
                  <a:gd name="T99" fmla="*/ 2147483647 h 2422"/>
                  <a:gd name="T100" fmla="*/ 2147483647 w 3274"/>
                  <a:gd name="T101" fmla="*/ 2147483647 h 2422"/>
                  <a:gd name="T102" fmla="*/ 2147483647 w 3274"/>
                  <a:gd name="T103" fmla="*/ 2147483647 h 2422"/>
                  <a:gd name="T104" fmla="*/ 2147483647 w 3274"/>
                  <a:gd name="T105" fmla="*/ 2147483647 h 2422"/>
                  <a:gd name="T106" fmla="*/ 2147483647 w 3274"/>
                  <a:gd name="T107" fmla="*/ 2147483647 h 2422"/>
                  <a:gd name="T108" fmla="*/ 2147483647 w 3274"/>
                  <a:gd name="T109" fmla="*/ 2147483647 h 2422"/>
                  <a:gd name="T110" fmla="*/ 2147483647 w 3274"/>
                  <a:gd name="T111" fmla="*/ 2147483647 h 2422"/>
                  <a:gd name="T112" fmla="*/ 2147483647 w 3274"/>
                  <a:gd name="T113" fmla="*/ 2147483647 h 2422"/>
                  <a:gd name="T114" fmla="*/ 2147483647 w 3274"/>
                  <a:gd name="T115" fmla="*/ 2147483647 h 2422"/>
                  <a:gd name="T116" fmla="*/ 2147483647 w 3274"/>
                  <a:gd name="T117" fmla="*/ 2147483647 h 2422"/>
                  <a:gd name="T118" fmla="*/ 2147483647 w 3274"/>
                  <a:gd name="T119" fmla="*/ 2147483647 h 2422"/>
                  <a:gd name="T120" fmla="*/ 2147483647 w 3274"/>
                  <a:gd name="T121" fmla="*/ 2147483647 h 2422"/>
                  <a:gd name="T122" fmla="*/ 2147483647 w 3274"/>
                  <a:gd name="T123" fmla="*/ 2147483647 h 24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74" h="2422">
                    <a:moveTo>
                      <a:pt x="2543" y="948"/>
                    </a:moveTo>
                    <a:lnTo>
                      <a:pt x="2682" y="1074"/>
                    </a:lnTo>
                    <a:lnTo>
                      <a:pt x="2653" y="1111"/>
                    </a:lnTo>
                    <a:lnTo>
                      <a:pt x="2682" y="1124"/>
                    </a:lnTo>
                    <a:lnTo>
                      <a:pt x="2734" y="1074"/>
                    </a:lnTo>
                    <a:lnTo>
                      <a:pt x="2669" y="1013"/>
                    </a:lnTo>
                    <a:lnTo>
                      <a:pt x="2664" y="915"/>
                    </a:lnTo>
                    <a:lnTo>
                      <a:pt x="2729" y="911"/>
                    </a:lnTo>
                    <a:lnTo>
                      <a:pt x="2734" y="831"/>
                    </a:lnTo>
                    <a:lnTo>
                      <a:pt x="2693" y="798"/>
                    </a:lnTo>
                    <a:lnTo>
                      <a:pt x="2693" y="659"/>
                    </a:lnTo>
                    <a:lnTo>
                      <a:pt x="2649" y="622"/>
                    </a:lnTo>
                    <a:lnTo>
                      <a:pt x="2649" y="480"/>
                    </a:lnTo>
                    <a:lnTo>
                      <a:pt x="2729" y="430"/>
                    </a:lnTo>
                    <a:lnTo>
                      <a:pt x="2786" y="450"/>
                    </a:lnTo>
                    <a:lnTo>
                      <a:pt x="2840" y="415"/>
                    </a:lnTo>
                    <a:lnTo>
                      <a:pt x="2836" y="361"/>
                    </a:lnTo>
                    <a:lnTo>
                      <a:pt x="2873" y="354"/>
                    </a:lnTo>
                    <a:lnTo>
                      <a:pt x="2884" y="259"/>
                    </a:lnTo>
                    <a:lnTo>
                      <a:pt x="2949" y="257"/>
                    </a:lnTo>
                    <a:lnTo>
                      <a:pt x="2949" y="402"/>
                    </a:lnTo>
                    <a:lnTo>
                      <a:pt x="2916" y="411"/>
                    </a:lnTo>
                    <a:lnTo>
                      <a:pt x="2912" y="483"/>
                    </a:lnTo>
                    <a:lnTo>
                      <a:pt x="2949" y="524"/>
                    </a:lnTo>
                    <a:lnTo>
                      <a:pt x="2981" y="524"/>
                    </a:lnTo>
                    <a:lnTo>
                      <a:pt x="2981" y="589"/>
                    </a:lnTo>
                    <a:lnTo>
                      <a:pt x="3018" y="611"/>
                    </a:lnTo>
                    <a:lnTo>
                      <a:pt x="3018" y="483"/>
                    </a:lnTo>
                    <a:lnTo>
                      <a:pt x="2981" y="454"/>
                    </a:lnTo>
                    <a:lnTo>
                      <a:pt x="2977" y="337"/>
                    </a:lnTo>
                    <a:lnTo>
                      <a:pt x="3018" y="304"/>
                    </a:lnTo>
                    <a:lnTo>
                      <a:pt x="3153" y="194"/>
                    </a:lnTo>
                    <a:lnTo>
                      <a:pt x="3088" y="187"/>
                    </a:lnTo>
                    <a:lnTo>
                      <a:pt x="3079" y="159"/>
                    </a:lnTo>
                    <a:lnTo>
                      <a:pt x="3112" y="141"/>
                    </a:lnTo>
                    <a:lnTo>
                      <a:pt x="3079" y="113"/>
                    </a:lnTo>
                    <a:lnTo>
                      <a:pt x="3088" y="94"/>
                    </a:lnTo>
                    <a:lnTo>
                      <a:pt x="3116" y="61"/>
                    </a:lnTo>
                    <a:lnTo>
                      <a:pt x="3153" y="57"/>
                    </a:lnTo>
                    <a:lnTo>
                      <a:pt x="3196" y="98"/>
                    </a:lnTo>
                    <a:lnTo>
                      <a:pt x="3224" y="80"/>
                    </a:lnTo>
                    <a:lnTo>
                      <a:pt x="3242" y="89"/>
                    </a:lnTo>
                    <a:lnTo>
                      <a:pt x="3274" y="57"/>
                    </a:lnTo>
                    <a:lnTo>
                      <a:pt x="3205" y="0"/>
                    </a:lnTo>
                    <a:lnTo>
                      <a:pt x="2897" y="0"/>
                    </a:lnTo>
                    <a:lnTo>
                      <a:pt x="2873" y="33"/>
                    </a:lnTo>
                    <a:lnTo>
                      <a:pt x="2901" y="67"/>
                    </a:lnTo>
                    <a:lnTo>
                      <a:pt x="2892" y="85"/>
                    </a:lnTo>
                    <a:lnTo>
                      <a:pt x="2734" y="89"/>
                    </a:lnTo>
                    <a:lnTo>
                      <a:pt x="2693" y="52"/>
                    </a:lnTo>
                    <a:lnTo>
                      <a:pt x="2669" y="52"/>
                    </a:lnTo>
                    <a:lnTo>
                      <a:pt x="2645" y="35"/>
                    </a:lnTo>
                    <a:lnTo>
                      <a:pt x="2612" y="72"/>
                    </a:lnTo>
                    <a:lnTo>
                      <a:pt x="2373" y="76"/>
                    </a:lnTo>
                    <a:lnTo>
                      <a:pt x="2280" y="161"/>
                    </a:lnTo>
                    <a:lnTo>
                      <a:pt x="2169" y="154"/>
                    </a:lnTo>
                    <a:lnTo>
                      <a:pt x="2165" y="104"/>
                    </a:lnTo>
                    <a:lnTo>
                      <a:pt x="2104" y="100"/>
                    </a:lnTo>
                    <a:lnTo>
                      <a:pt x="2085" y="122"/>
                    </a:lnTo>
                    <a:lnTo>
                      <a:pt x="2061" y="117"/>
                    </a:lnTo>
                    <a:lnTo>
                      <a:pt x="2056" y="133"/>
                    </a:lnTo>
                    <a:lnTo>
                      <a:pt x="1950" y="133"/>
                    </a:lnTo>
                    <a:lnTo>
                      <a:pt x="1824" y="248"/>
                    </a:lnTo>
                    <a:lnTo>
                      <a:pt x="1748" y="194"/>
                    </a:lnTo>
                    <a:lnTo>
                      <a:pt x="1792" y="159"/>
                    </a:lnTo>
                    <a:lnTo>
                      <a:pt x="1809" y="159"/>
                    </a:lnTo>
                    <a:lnTo>
                      <a:pt x="1870" y="98"/>
                    </a:lnTo>
                    <a:lnTo>
                      <a:pt x="1787" y="98"/>
                    </a:lnTo>
                    <a:lnTo>
                      <a:pt x="1739" y="72"/>
                    </a:lnTo>
                    <a:lnTo>
                      <a:pt x="1585" y="207"/>
                    </a:lnTo>
                    <a:lnTo>
                      <a:pt x="1561" y="198"/>
                    </a:lnTo>
                    <a:lnTo>
                      <a:pt x="1507" y="259"/>
                    </a:lnTo>
                    <a:lnTo>
                      <a:pt x="1503" y="341"/>
                    </a:lnTo>
                    <a:lnTo>
                      <a:pt x="1357" y="346"/>
                    </a:lnTo>
                    <a:lnTo>
                      <a:pt x="1320" y="383"/>
                    </a:lnTo>
                    <a:lnTo>
                      <a:pt x="1349" y="411"/>
                    </a:lnTo>
                    <a:lnTo>
                      <a:pt x="1342" y="426"/>
                    </a:lnTo>
                    <a:lnTo>
                      <a:pt x="1260" y="430"/>
                    </a:lnTo>
                    <a:lnTo>
                      <a:pt x="1194" y="476"/>
                    </a:lnTo>
                    <a:lnTo>
                      <a:pt x="1086" y="487"/>
                    </a:lnTo>
                    <a:lnTo>
                      <a:pt x="1077" y="541"/>
                    </a:lnTo>
                    <a:lnTo>
                      <a:pt x="1003" y="541"/>
                    </a:lnTo>
                    <a:lnTo>
                      <a:pt x="927" y="607"/>
                    </a:lnTo>
                    <a:lnTo>
                      <a:pt x="895" y="602"/>
                    </a:lnTo>
                    <a:lnTo>
                      <a:pt x="830" y="546"/>
                    </a:lnTo>
                    <a:lnTo>
                      <a:pt x="886" y="537"/>
                    </a:lnTo>
                    <a:lnTo>
                      <a:pt x="919" y="513"/>
                    </a:lnTo>
                    <a:lnTo>
                      <a:pt x="899" y="487"/>
                    </a:lnTo>
                    <a:lnTo>
                      <a:pt x="817" y="496"/>
                    </a:lnTo>
                    <a:lnTo>
                      <a:pt x="778" y="454"/>
                    </a:lnTo>
                    <a:lnTo>
                      <a:pt x="643" y="454"/>
                    </a:lnTo>
                    <a:lnTo>
                      <a:pt x="550" y="541"/>
                    </a:lnTo>
                    <a:lnTo>
                      <a:pt x="545" y="548"/>
                    </a:lnTo>
                    <a:lnTo>
                      <a:pt x="484" y="602"/>
                    </a:lnTo>
                    <a:lnTo>
                      <a:pt x="484" y="650"/>
                    </a:lnTo>
                    <a:lnTo>
                      <a:pt x="439" y="654"/>
                    </a:lnTo>
                    <a:lnTo>
                      <a:pt x="428" y="748"/>
                    </a:lnTo>
                    <a:lnTo>
                      <a:pt x="493" y="757"/>
                    </a:lnTo>
                    <a:lnTo>
                      <a:pt x="517" y="761"/>
                    </a:lnTo>
                    <a:lnTo>
                      <a:pt x="558" y="802"/>
                    </a:lnTo>
                    <a:lnTo>
                      <a:pt x="597" y="772"/>
                    </a:lnTo>
                    <a:lnTo>
                      <a:pt x="591" y="646"/>
                    </a:lnTo>
                    <a:lnTo>
                      <a:pt x="695" y="570"/>
                    </a:lnTo>
                    <a:lnTo>
                      <a:pt x="712" y="570"/>
                    </a:lnTo>
                    <a:lnTo>
                      <a:pt x="756" y="598"/>
                    </a:lnTo>
                    <a:lnTo>
                      <a:pt x="699" y="650"/>
                    </a:lnTo>
                    <a:lnTo>
                      <a:pt x="699" y="826"/>
                    </a:lnTo>
                    <a:lnTo>
                      <a:pt x="615" y="826"/>
                    </a:lnTo>
                    <a:lnTo>
                      <a:pt x="565" y="883"/>
                    </a:lnTo>
                    <a:lnTo>
                      <a:pt x="539" y="883"/>
                    </a:lnTo>
                    <a:lnTo>
                      <a:pt x="532" y="831"/>
                    </a:lnTo>
                    <a:lnTo>
                      <a:pt x="524" y="831"/>
                    </a:lnTo>
                    <a:lnTo>
                      <a:pt x="515" y="885"/>
                    </a:lnTo>
                    <a:lnTo>
                      <a:pt x="443" y="887"/>
                    </a:lnTo>
                    <a:lnTo>
                      <a:pt x="363" y="957"/>
                    </a:lnTo>
                    <a:lnTo>
                      <a:pt x="285" y="963"/>
                    </a:lnTo>
                    <a:lnTo>
                      <a:pt x="322" y="996"/>
                    </a:lnTo>
                    <a:lnTo>
                      <a:pt x="306" y="1026"/>
                    </a:lnTo>
                    <a:lnTo>
                      <a:pt x="317" y="1070"/>
                    </a:lnTo>
                    <a:lnTo>
                      <a:pt x="196" y="1074"/>
                    </a:lnTo>
                    <a:lnTo>
                      <a:pt x="185" y="1152"/>
                    </a:lnTo>
                    <a:lnTo>
                      <a:pt x="220" y="1176"/>
                    </a:lnTo>
                    <a:lnTo>
                      <a:pt x="257" y="1181"/>
                    </a:lnTo>
                    <a:lnTo>
                      <a:pt x="330" y="1167"/>
                    </a:lnTo>
                    <a:lnTo>
                      <a:pt x="326" y="1131"/>
                    </a:lnTo>
                    <a:lnTo>
                      <a:pt x="391" y="1078"/>
                    </a:lnTo>
                    <a:lnTo>
                      <a:pt x="480" y="1078"/>
                    </a:lnTo>
                    <a:lnTo>
                      <a:pt x="517" y="1131"/>
                    </a:lnTo>
                    <a:lnTo>
                      <a:pt x="565" y="1131"/>
                    </a:lnTo>
                    <a:lnTo>
                      <a:pt x="597" y="1163"/>
                    </a:lnTo>
                    <a:lnTo>
                      <a:pt x="587" y="1196"/>
                    </a:lnTo>
                    <a:lnTo>
                      <a:pt x="623" y="1172"/>
                    </a:lnTo>
                    <a:lnTo>
                      <a:pt x="617" y="1146"/>
                    </a:lnTo>
                    <a:lnTo>
                      <a:pt x="641" y="1148"/>
                    </a:lnTo>
                    <a:lnTo>
                      <a:pt x="569" y="1083"/>
                    </a:lnTo>
                    <a:lnTo>
                      <a:pt x="541" y="1054"/>
                    </a:lnTo>
                    <a:lnTo>
                      <a:pt x="550" y="1026"/>
                    </a:lnTo>
                    <a:lnTo>
                      <a:pt x="574" y="1026"/>
                    </a:lnTo>
                    <a:lnTo>
                      <a:pt x="736" y="1159"/>
                    </a:lnTo>
                    <a:lnTo>
                      <a:pt x="825" y="1094"/>
                    </a:lnTo>
                    <a:lnTo>
                      <a:pt x="821" y="1059"/>
                    </a:lnTo>
                    <a:lnTo>
                      <a:pt x="910" y="981"/>
                    </a:lnTo>
                    <a:lnTo>
                      <a:pt x="923" y="1041"/>
                    </a:lnTo>
                    <a:lnTo>
                      <a:pt x="1029" y="1046"/>
                    </a:lnTo>
                    <a:lnTo>
                      <a:pt x="1082" y="1091"/>
                    </a:lnTo>
                    <a:lnTo>
                      <a:pt x="1082" y="1111"/>
                    </a:lnTo>
                    <a:lnTo>
                      <a:pt x="886" y="1120"/>
                    </a:lnTo>
                    <a:lnTo>
                      <a:pt x="849" y="1148"/>
                    </a:lnTo>
                    <a:lnTo>
                      <a:pt x="882" y="1187"/>
                    </a:lnTo>
                    <a:lnTo>
                      <a:pt x="1003" y="1185"/>
                    </a:lnTo>
                    <a:lnTo>
                      <a:pt x="1053" y="1233"/>
                    </a:lnTo>
                    <a:lnTo>
                      <a:pt x="1029" y="1246"/>
                    </a:lnTo>
                    <a:lnTo>
                      <a:pt x="980" y="1302"/>
                    </a:lnTo>
                    <a:lnTo>
                      <a:pt x="825" y="1298"/>
                    </a:lnTo>
                    <a:lnTo>
                      <a:pt x="806" y="1274"/>
                    </a:lnTo>
                    <a:lnTo>
                      <a:pt x="712" y="1274"/>
                    </a:lnTo>
                    <a:lnTo>
                      <a:pt x="699" y="1298"/>
                    </a:lnTo>
                    <a:lnTo>
                      <a:pt x="574" y="1302"/>
                    </a:lnTo>
                    <a:lnTo>
                      <a:pt x="504" y="1237"/>
                    </a:lnTo>
                    <a:lnTo>
                      <a:pt x="196" y="1241"/>
                    </a:lnTo>
                    <a:lnTo>
                      <a:pt x="131" y="1298"/>
                    </a:lnTo>
                    <a:lnTo>
                      <a:pt x="131" y="1396"/>
                    </a:lnTo>
                    <a:lnTo>
                      <a:pt x="65" y="1441"/>
                    </a:lnTo>
                    <a:lnTo>
                      <a:pt x="50" y="1424"/>
                    </a:lnTo>
                    <a:lnTo>
                      <a:pt x="18" y="1476"/>
                    </a:lnTo>
                    <a:lnTo>
                      <a:pt x="0" y="1604"/>
                    </a:lnTo>
                    <a:lnTo>
                      <a:pt x="196" y="1759"/>
                    </a:lnTo>
                    <a:lnTo>
                      <a:pt x="261" y="1763"/>
                    </a:lnTo>
                    <a:lnTo>
                      <a:pt x="313" y="1731"/>
                    </a:lnTo>
                    <a:lnTo>
                      <a:pt x="493" y="1731"/>
                    </a:lnTo>
                    <a:lnTo>
                      <a:pt x="521" y="1746"/>
                    </a:lnTo>
                    <a:lnTo>
                      <a:pt x="517" y="1802"/>
                    </a:lnTo>
                    <a:lnTo>
                      <a:pt x="582" y="1876"/>
                    </a:lnTo>
                    <a:lnTo>
                      <a:pt x="587" y="2120"/>
                    </a:lnTo>
                    <a:lnTo>
                      <a:pt x="658" y="2185"/>
                    </a:lnTo>
                    <a:lnTo>
                      <a:pt x="658" y="2381"/>
                    </a:lnTo>
                    <a:lnTo>
                      <a:pt x="712" y="2422"/>
                    </a:lnTo>
                    <a:lnTo>
                      <a:pt x="745" y="2398"/>
                    </a:lnTo>
                    <a:lnTo>
                      <a:pt x="821" y="2398"/>
                    </a:lnTo>
                    <a:lnTo>
                      <a:pt x="904" y="2324"/>
                    </a:lnTo>
                    <a:lnTo>
                      <a:pt x="947" y="2320"/>
                    </a:lnTo>
                    <a:lnTo>
                      <a:pt x="951" y="2250"/>
                    </a:lnTo>
                    <a:lnTo>
                      <a:pt x="1021" y="2244"/>
                    </a:lnTo>
                    <a:lnTo>
                      <a:pt x="1016" y="2157"/>
                    </a:lnTo>
                    <a:lnTo>
                      <a:pt x="1045" y="2161"/>
                    </a:lnTo>
                    <a:lnTo>
                      <a:pt x="1105" y="2104"/>
                    </a:lnTo>
                    <a:lnTo>
                      <a:pt x="1110" y="2011"/>
                    </a:lnTo>
                    <a:lnTo>
                      <a:pt x="1064" y="1974"/>
                    </a:lnTo>
                    <a:lnTo>
                      <a:pt x="1069" y="1885"/>
                    </a:lnTo>
                    <a:lnTo>
                      <a:pt x="1329" y="1644"/>
                    </a:lnTo>
                    <a:lnTo>
                      <a:pt x="1147" y="1644"/>
                    </a:lnTo>
                    <a:lnTo>
                      <a:pt x="1138" y="1522"/>
                    </a:lnTo>
                    <a:lnTo>
                      <a:pt x="1114" y="1494"/>
                    </a:lnTo>
                    <a:lnTo>
                      <a:pt x="1090" y="1502"/>
                    </a:lnTo>
                    <a:lnTo>
                      <a:pt x="932" y="1350"/>
                    </a:lnTo>
                    <a:lnTo>
                      <a:pt x="1008" y="1344"/>
                    </a:lnTo>
                    <a:lnTo>
                      <a:pt x="1105" y="1428"/>
                    </a:lnTo>
                    <a:lnTo>
                      <a:pt x="1223" y="1522"/>
                    </a:lnTo>
                    <a:lnTo>
                      <a:pt x="1227" y="1568"/>
                    </a:lnTo>
                    <a:lnTo>
                      <a:pt x="1362" y="1568"/>
                    </a:lnTo>
                    <a:lnTo>
                      <a:pt x="1357" y="1531"/>
                    </a:lnTo>
                    <a:lnTo>
                      <a:pt x="1479" y="1424"/>
                    </a:lnTo>
                    <a:lnTo>
                      <a:pt x="1370" y="1415"/>
                    </a:lnTo>
                    <a:lnTo>
                      <a:pt x="1342" y="1400"/>
                    </a:lnTo>
                    <a:lnTo>
                      <a:pt x="1320" y="1400"/>
                    </a:lnTo>
                    <a:lnTo>
                      <a:pt x="1227" y="1315"/>
                    </a:lnTo>
                    <a:lnTo>
                      <a:pt x="1268" y="1270"/>
                    </a:lnTo>
                    <a:lnTo>
                      <a:pt x="1320" y="1285"/>
                    </a:lnTo>
                    <a:lnTo>
                      <a:pt x="1394" y="1354"/>
                    </a:lnTo>
                    <a:lnTo>
                      <a:pt x="1642" y="1354"/>
                    </a:lnTo>
                    <a:lnTo>
                      <a:pt x="1711" y="1420"/>
                    </a:lnTo>
                    <a:lnTo>
                      <a:pt x="1722" y="1554"/>
                    </a:lnTo>
                    <a:lnTo>
                      <a:pt x="1833" y="1639"/>
                    </a:lnTo>
                    <a:lnTo>
                      <a:pt x="1917" y="1578"/>
                    </a:lnTo>
                    <a:lnTo>
                      <a:pt x="1913" y="1513"/>
                    </a:lnTo>
                    <a:lnTo>
                      <a:pt x="2006" y="1433"/>
                    </a:lnTo>
                    <a:lnTo>
                      <a:pt x="2080" y="1433"/>
                    </a:lnTo>
                    <a:lnTo>
                      <a:pt x="2165" y="1502"/>
                    </a:lnTo>
                    <a:lnTo>
                      <a:pt x="2243" y="1507"/>
                    </a:lnTo>
                    <a:lnTo>
                      <a:pt x="2243" y="1676"/>
                    </a:lnTo>
                    <a:lnTo>
                      <a:pt x="2319" y="1737"/>
                    </a:lnTo>
                    <a:lnTo>
                      <a:pt x="2336" y="1733"/>
                    </a:lnTo>
                    <a:lnTo>
                      <a:pt x="2365" y="1754"/>
                    </a:lnTo>
                    <a:lnTo>
                      <a:pt x="2380" y="1741"/>
                    </a:lnTo>
                    <a:lnTo>
                      <a:pt x="2276" y="1652"/>
                    </a:lnTo>
                    <a:lnTo>
                      <a:pt x="2276" y="1583"/>
                    </a:lnTo>
                    <a:lnTo>
                      <a:pt x="2291" y="1583"/>
                    </a:lnTo>
                    <a:lnTo>
                      <a:pt x="2373" y="1657"/>
                    </a:lnTo>
                    <a:lnTo>
                      <a:pt x="2397" y="1652"/>
                    </a:lnTo>
                    <a:lnTo>
                      <a:pt x="2425" y="1633"/>
                    </a:lnTo>
                    <a:lnTo>
                      <a:pt x="2454" y="1633"/>
                    </a:lnTo>
                    <a:lnTo>
                      <a:pt x="2449" y="1550"/>
                    </a:lnTo>
                    <a:lnTo>
                      <a:pt x="2393" y="1494"/>
                    </a:lnTo>
                    <a:lnTo>
                      <a:pt x="2380" y="1494"/>
                    </a:lnTo>
                    <a:lnTo>
                      <a:pt x="2347" y="1461"/>
                    </a:lnTo>
                    <a:lnTo>
                      <a:pt x="2336" y="1437"/>
                    </a:lnTo>
                    <a:lnTo>
                      <a:pt x="2402" y="1383"/>
                    </a:lnTo>
                    <a:lnTo>
                      <a:pt x="2510" y="1381"/>
                    </a:lnTo>
                    <a:lnTo>
                      <a:pt x="2621" y="1265"/>
                    </a:lnTo>
                    <a:lnTo>
                      <a:pt x="2621" y="1181"/>
                    </a:lnTo>
                    <a:lnTo>
                      <a:pt x="2588" y="1148"/>
                    </a:lnTo>
                    <a:lnTo>
                      <a:pt x="2523" y="1098"/>
                    </a:lnTo>
                    <a:lnTo>
                      <a:pt x="2547" y="1070"/>
                    </a:lnTo>
                    <a:lnTo>
                      <a:pt x="2532" y="1059"/>
                    </a:lnTo>
                    <a:lnTo>
                      <a:pt x="2515" y="1074"/>
                    </a:lnTo>
                    <a:lnTo>
                      <a:pt x="2473" y="1037"/>
                    </a:lnTo>
                    <a:lnTo>
                      <a:pt x="2458" y="1037"/>
                    </a:lnTo>
                    <a:lnTo>
                      <a:pt x="2454" y="1009"/>
                    </a:lnTo>
                    <a:lnTo>
                      <a:pt x="2543" y="948"/>
                    </a:lnTo>
                    <a:close/>
                  </a:path>
                </a:pathLst>
              </a:custGeom>
              <a:noFill/>
              <a:ln w="12700" cap="rnd">
                <a:solidFill>
                  <a:schemeClr val="tx1"/>
                </a:solidFill>
                <a:prstDash val="solid"/>
                <a:round/>
                <a:headEnd/>
                <a:tailEnd/>
              </a:ln>
            </p:spPr>
            <p:txBody>
              <a:bodyPr/>
              <a:lstStyle/>
              <a:p>
                <a:pPr>
                  <a:defRPr/>
                </a:pPr>
                <a:endParaRPr lang="en-GB"/>
              </a:p>
            </p:txBody>
          </p:sp>
          <p:sp>
            <p:nvSpPr>
              <p:cNvPr id="68" name="Freeform 10"/>
              <p:cNvSpPr>
                <a:spLocks/>
              </p:cNvSpPr>
              <p:nvPr/>
            </p:nvSpPr>
            <p:spPr bwMode="auto">
              <a:xfrm>
                <a:off x="5685443" y="4711722"/>
                <a:ext cx="203276" cy="315937"/>
              </a:xfrm>
              <a:custGeom>
                <a:avLst/>
                <a:gdLst>
                  <a:gd name="T0" fmla="*/ 2147483647 w 143"/>
                  <a:gd name="T1" fmla="*/ 2147483647 h 220"/>
                  <a:gd name="T2" fmla="*/ 0 w 143"/>
                  <a:gd name="T3" fmla="*/ 2147483647 h 220"/>
                  <a:gd name="T4" fmla="*/ 2147483647 w 143"/>
                  <a:gd name="T5" fmla="*/ 2147483647 h 220"/>
                  <a:gd name="T6" fmla="*/ 2147483647 w 143"/>
                  <a:gd name="T7" fmla="*/ 2147483647 h 220"/>
                  <a:gd name="T8" fmla="*/ 2147483647 w 143"/>
                  <a:gd name="T9" fmla="*/ 2147483647 h 220"/>
                  <a:gd name="T10" fmla="*/ 2147483647 w 143"/>
                  <a:gd name="T11" fmla="*/ 0 h 220"/>
                  <a:gd name="T12" fmla="*/ 2147483647 w 143"/>
                  <a:gd name="T13" fmla="*/ 2147483647 h 220"/>
                  <a:gd name="T14" fmla="*/ 2147483647 w 143"/>
                  <a:gd name="T15" fmla="*/ 2147483647 h 220"/>
                  <a:gd name="T16" fmla="*/ 2147483647 w 143"/>
                  <a:gd name="T17" fmla="*/ 2147483647 h 220"/>
                  <a:gd name="T18" fmla="*/ 2147483647 w 143"/>
                  <a:gd name="T19" fmla="*/ 2147483647 h 220"/>
                  <a:gd name="T20" fmla="*/ 2147483647 w 143"/>
                  <a:gd name="T21" fmla="*/ 2147483647 h 220"/>
                  <a:gd name="T22" fmla="*/ 2147483647 w 143"/>
                  <a:gd name="T23" fmla="*/ 2147483647 h 220"/>
                  <a:gd name="T24" fmla="*/ 2147483647 w 143"/>
                  <a:gd name="T25" fmla="*/ 2147483647 h 2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 h="220">
                    <a:moveTo>
                      <a:pt x="4" y="220"/>
                    </a:moveTo>
                    <a:lnTo>
                      <a:pt x="0" y="168"/>
                    </a:lnTo>
                    <a:lnTo>
                      <a:pt x="28" y="146"/>
                    </a:lnTo>
                    <a:lnTo>
                      <a:pt x="33" y="52"/>
                    </a:lnTo>
                    <a:lnTo>
                      <a:pt x="70" y="54"/>
                    </a:lnTo>
                    <a:lnTo>
                      <a:pt x="137" y="0"/>
                    </a:lnTo>
                    <a:lnTo>
                      <a:pt x="143" y="41"/>
                    </a:lnTo>
                    <a:lnTo>
                      <a:pt x="96" y="94"/>
                    </a:lnTo>
                    <a:lnTo>
                      <a:pt x="87" y="152"/>
                    </a:lnTo>
                    <a:lnTo>
                      <a:pt x="63" y="159"/>
                    </a:lnTo>
                    <a:lnTo>
                      <a:pt x="41" y="176"/>
                    </a:lnTo>
                    <a:lnTo>
                      <a:pt x="39" y="215"/>
                    </a:lnTo>
                    <a:lnTo>
                      <a:pt x="4" y="220"/>
                    </a:lnTo>
                    <a:close/>
                  </a:path>
                </a:pathLst>
              </a:custGeom>
              <a:noFill/>
              <a:ln w="12700" cap="rnd">
                <a:solidFill>
                  <a:schemeClr val="tx1"/>
                </a:solidFill>
                <a:prstDash val="solid"/>
                <a:round/>
                <a:headEnd/>
                <a:tailEnd/>
              </a:ln>
            </p:spPr>
            <p:txBody>
              <a:bodyPr/>
              <a:lstStyle/>
              <a:p>
                <a:pPr>
                  <a:defRPr/>
                </a:pPr>
                <a:endParaRPr lang="en-GB"/>
              </a:p>
            </p:txBody>
          </p:sp>
          <p:sp>
            <p:nvSpPr>
              <p:cNvPr id="69" name="Freeform 11"/>
              <p:cNvSpPr>
                <a:spLocks/>
              </p:cNvSpPr>
              <p:nvPr/>
            </p:nvSpPr>
            <p:spPr bwMode="auto">
              <a:xfrm>
                <a:off x="7606051" y="4181762"/>
                <a:ext cx="224305" cy="278569"/>
              </a:xfrm>
              <a:custGeom>
                <a:avLst/>
                <a:gdLst>
                  <a:gd name="T0" fmla="*/ 0 w 154"/>
                  <a:gd name="T1" fmla="*/ 2147483647 h 195"/>
                  <a:gd name="T2" fmla="*/ 2147483647 w 154"/>
                  <a:gd name="T3" fmla="*/ 2147483647 h 195"/>
                  <a:gd name="T4" fmla="*/ 2147483647 w 154"/>
                  <a:gd name="T5" fmla="*/ 0 h 195"/>
                  <a:gd name="T6" fmla="*/ 2147483647 w 154"/>
                  <a:gd name="T7" fmla="*/ 2147483647 h 195"/>
                  <a:gd name="T8" fmla="*/ 2147483647 w 154"/>
                  <a:gd name="T9" fmla="*/ 2147483647 h 195"/>
                  <a:gd name="T10" fmla="*/ 2147483647 w 154"/>
                  <a:gd name="T11" fmla="*/ 2147483647 h 195"/>
                  <a:gd name="T12" fmla="*/ 2147483647 w 154"/>
                  <a:gd name="T13" fmla="*/ 2147483647 h 195"/>
                  <a:gd name="T14" fmla="*/ 2147483647 w 154"/>
                  <a:gd name="T15" fmla="*/ 2147483647 h 195"/>
                  <a:gd name="T16" fmla="*/ 2147483647 w 154"/>
                  <a:gd name="T17" fmla="*/ 2147483647 h 195"/>
                  <a:gd name="T18" fmla="*/ 0 w 154"/>
                  <a:gd name="T19" fmla="*/ 2147483647 h 195"/>
                  <a:gd name="T20" fmla="*/ 0 w 154"/>
                  <a:gd name="T21" fmla="*/ 2147483647 h 1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4" h="195">
                    <a:moveTo>
                      <a:pt x="0" y="108"/>
                    </a:moveTo>
                    <a:lnTo>
                      <a:pt x="65" y="106"/>
                    </a:lnTo>
                    <a:lnTo>
                      <a:pt x="73" y="0"/>
                    </a:lnTo>
                    <a:lnTo>
                      <a:pt x="149" y="2"/>
                    </a:lnTo>
                    <a:lnTo>
                      <a:pt x="154" y="67"/>
                    </a:lnTo>
                    <a:lnTo>
                      <a:pt x="121" y="91"/>
                    </a:lnTo>
                    <a:lnTo>
                      <a:pt x="125" y="113"/>
                    </a:lnTo>
                    <a:lnTo>
                      <a:pt x="143" y="113"/>
                    </a:lnTo>
                    <a:lnTo>
                      <a:pt x="65" y="191"/>
                    </a:lnTo>
                    <a:lnTo>
                      <a:pt x="0" y="195"/>
                    </a:lnTo>
                    <a:lnTo>
                      <a:pt x="0" y="108"/>
                    </a:lnTo>
                    <a:close/>
                  </a:path>
                </a:pathLst>
              </a:custGeom>
              <a:noFill/>
              <a:ln w="12700" cap="rnd">
                <a:solidFill>
                  <a:schemeClr val="tx1"/>
                </a:solidFill>
                <a:prstDash val="solid"/>
                <a:round/>
                <a:headEnd/>
                <a:tailEnd/>
              </a:ln>
            </p:spPr>
            <p:txBody>
              <a:bodyPr/>
              <a:lstStyle/>
              <a:p>
                <a:pPr>
                  <a:defRPr/>
                </a:pPr>
                <a:endParaRPr lang="en-GB"/>
              </a:p>
            </p:txBody>
          </p:sp>
          <p:sp>
            <p:nvSpPr>
              <p:cNvPr id="70" name="Freeform 12"/>
              <p:cNvSpPr>
                <a:spLocks/>
              </p:cNvSpPr>
              <p:nvPr/>
            </p:nvSpPr>
            <p:spPr bwMode="auto">
              <a:xfrm>
                <a:off x="7157442" y="4266691"/>
                <a:ext cx="473141" cy="445032"/>
              </a:xfrm>
              <a:custGeom>
                <a:avLst/>
                <a:gdLst>
                  <a:gd name="T0" fmla="*/ 0 w 330"/>
                  <a:gd name="T1" fmla="*/ 0 h 309"/>
                  <a:gd name="T2" fmla="*/ 2147483647 w 330"/>
                  <a:gd name="T3" fmla="*/ 2147483647 h 309"/>
                  <a:gd name="T4" fmla="*/ 2147483647 w 330"/>
                  <a:gd name="T5" fmla="*/ 2147483647 h 309"/>
                  <a:gd name="T6" fmla="*/ 2147483647 w 330"/>
                  <a:gd name="T7" fmla="*/ 2147483647 h 309"/>
                  <a:gd name="T8" fmla="*/ 2147483647 w 330"/>
                  <a:gd name="T9" fmla="*/ 2147483647 h 309"/>
                  <a:gd name="T10" fmla="*/ 2147483647 w 330"/>
                  <a:gd name="T11" fmla="*/ 2147483647 h 309"/>
                  <a:gd name="T12" fmla="*/ 2147483647 w 330"/>
                  <a:gd name="T13" fmla="*/ 2147483647 h 309"/>
                  <a:gd name="T14" fmla="*/ 2147483647 w 330"/>
                  <a:gd name="T15" fmla="*/ 2147483647 h 309"/>
                  <a:gd name="T16" fmla="*/ 2147483647 w 330"/>
                  <a:gd name="T17" fmla="*/ 2147483647 h 309"/>
                  <a:gd name="T18" fmla="*/ 2147483647 w 330"/>
                  <a:gd name="T19" fmla="*/ 2147483647 h 309"/>
                  <a:gd name="T20" fmla="*/ 0 w 330"/>
                  <a:gd name="T21" fmla="*/ 2147483647 h 309"/>
                  <a:gd name="T22" fmla="*/ 0 w 330"/>
                  <a:gd name="T23" fmla="*/ 0 h 30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0" h="309">
                    <a:moveTo>
                      <a:pt x="0" y="0"/>
                    </a:moveTo>
                    <a:lnTo>
                      <a:pt x="165" y="150"/>
                    </a:lnTo>
                    <a:lnTo>
                      <a:pt x="163" y="216"/>
                    </a:lnTo>
                    <a:lnTo>
                      <a:pt x="263" y="220"/>
                    </a:lnTo>
                    <a:lnTo>
                      <a:pt x="330" y="283"/>
                    </a:lnTo>
                    <a:lnTo>
                      <a:pt x="319" y="309"/>
                    </a:lnTo>
                    <a:lnTo>
                      <a:pt x="263" y="263"/>
                    </a:lnTo>
                    <a:lnTo>
                      <a:pt x="163" y="259"/>
                    </a:lnTo>
                    <a:lnTo>
                      <a:pt x="61" y="166"/>
                    </a:lnTo>
                    <a:lnTo>
                      <a:pt x="56" y="113"/>
                    </a:lnTo>
                    <a:lnTo>
                      <a:pt x="0" y="57"/>
                    </a:lnTo>
                    <a:lnTo>
                      <a:pt x="0" y="0"/>
                    </a:lnTo>
                    <a:close/>
                  </a:path>
                </a:pathLst>
              </a:custGeom>
              <a:noFill/>
              <a:ln w="12700" cap="rnd">
                <a:solidFill>
                  <a:schemeClr val="tx1"/>
                </a:solidFill>
                <a:prstDash val="solid"/>
                <a:round/>
                <a:headEnd/>
                <a:tailEnd/>
              </a:ln>
            </p:spPr>
            <p:txBody>
              <a:bodyPr/>
              <a:lstStyle/>
              <a:p>
                <a:pPr>
                  <a:defRPr/>
                </a:pPr>
                <a:endParaRPr lang="en-GB"/>
              </a:p>
            </p:txBody>
          </p:sp>
          <p:sp>
            <p:nvSpPr>
              <p:cNvPr id="71" name="Freeform 13"/>
              <p:cNvSpPr>
                <a:spLocks/>
              </p:cNvSpPr>
              <p:nvPr/>
            </p:nvSpPr>
            <p:spPr bwMode="auto">
              <a:xfrm>
                <a:off x="8215879" y="4409372"/>
                <a:ext cx="427580" cy="281967"/>
              </a:xfrm>
              <a:custGeom>
                <a:avLst/>
                <a:gdLst>
                  <a:gd name="T0" fmla="*/ 2147483647 w 297"/>
                  <a:gd name="T1" fmla="*/ 2147483647 h 196"/>
                  <a:gd name="T2" fmla="*/ 2147483647 w 297"/>
                  <a:gd name="T3" fmla="*/ 0 h 196"/>
                  <a:gd name="T4" fmla="*/ 2147483647 w 297"/>
                  <a:gd name="T5" fmla="*/ 2147483647 h 196"/>
                  <a:gd name="T6" fmla="*/ 2147483647 w 297"/>
                  <a:gd name="T7" fmla="*/ 2147483647 h 196"/>
                  <a:gd name="T8" fmla="*/ 2147483647 w 297"/>
                  <a:gd name="T9" fmla="*/ 2147483647 h 196"/>
                  <a:gd name="T10" fmla="*/ 2147483647 w 297"/>
                  <a:gd name="T11" fmla="*/ 2147483647 h 196"/>
                  <a:gd name="T12" fmla="*/ 2147483647 w 297"/>
                  <a:gd name="T13" fmla="*/ 2147483647 h 196"/>
                  <a:gd name="T14" fmla="*/ 2147483647 w 297"/>
                  <a:gd name="T15" fmla="*/ 2147483647 h 196"/>
                  <a:gd name="T16" fmla="*/ 2147483647 w 297"/>
                  <a:gd name="T17" fmla="*/ 2147483647 h 196"/>
                  <a:gd name="T18" fmla="*/ 2147483647 w 297"/>
                  <a:gd name="T19" fmla="*/ 2147483647 h 196"/>
                  <a:gd name="T20" fmla="*/ 2147483647 w 297"/>
                  <a:gd name="T21" fmla="*/ 2147483647 h 196"/>
                  <a:gd name="T22" fmla="*/ 2147483647 w 297"/>
                  <a:gd name="T23" fmla="*/ 2147483647 h 196"/>
                  <a:gd name="T24" fmla="*/ 0 w 297"/>
                  <a:gd name="T25" fmla="*/ 2147483647 h 196"/>
                  <a:gd name="T26" fmla="*/ 2147483647 w 297"/>
                  <a:gd name="T27" fmla="*/ 2147483647 h 1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7" h="196">
                    <a:moveTo>
                      <a:pt x="4" y="5"/>
                    </a:moveTo>
                    <a:lnTo>
                      <a:pt x="50" y="0"/>
                    </a:lnTo>
                    <a:lnTo>
                      <a:pt x="52" y="46"/>
                    </a:lnTo>
                    <a:lnTo>
                      <a:pt x="139" y="46"/>
                    </a:lnTo>
                    <a:lnTo>
                      <a:pt x="165" y="29"/>
                    </a:lnTo>
                    <a:lnTo>
                      <a:pt x="297" y="144"/>
                    </a:lnTo>
                    <a:lnTo>
                      <a:pt x="280" y="196"/>
                    </a:lnTo>
                    <a:lnTo>
                      <a:pt x="219" y="135"/>
                    </a:lnTo>
                    <a:lnTo>
                      <a:pt x="178" y="172"/>
                    </a:lnTo>
                    <a:lnTo>
                      <a:pt x="119" y="116"/>
                    </a:lnTo>
                    <a:lnTo>
                      <a:pt x="121" y="83"/>
                    </a:lnTo>
                    <a:lnTo>
                      <a:pt x="87" y="90"/>
                    </a:lnTo>
                    <a:lnTo>
                      <a:pt x="0" y="31"/>
                    </a:lnTo>
                    <a:lnTo>
                      <a:pt x="4" y="5"/>
                    </a:lnTo>
                    <a:close/>
                  </a:path>
                </a:pathLst>
              </a:custGeom>
              <a:noFill/>
              <a:ln w="12700" cap="rnd">
                <a:solidFill>
                  <a:schemeClr val="tx1"/>
                </a:solidFill>
                <a:prstDash val="solid"/>
                <a:round/>
                <a:headEnd/>
                <a:tailEnd/>
              </a:ln>
            </p:spPr>
            <p:txBody>
              <a:bodyPr/>
              <a:lstStyle/>
              <a:p>
                <a:pPr>
                  <a:defRPr/>
                </a:pPr>
                <a:endParaRPr lang="en-GB"/>
              </a:p>
            </p:txBody>
          </p:sp>
          <p:sp>
            <p:nvSpPr>
              <p:cNvPr id="72" name="Freeform 14"/>
              <p:cNvSpPr>
                <a:spLocks/>
              </p:cNvSpPr>
              <p:nvPr/>
            </p:nvSpPr>
            <p:spPr bwMode="auto">
              <a:xfrm>
                <a:off x="7483383" y="4769473"/>
                <a:ext cx="1198627" cy="825516"/>
              </a:xfrm>
              <a:custGeom>
                <a:avLst/>
                <a:gdLst>
                  <a:gd name="T0" fmla="*/ 2147483647 w 836"/>
                  <a:gd name="T1" fmla="*/ 2147483647 h 574"/>
                  <a:gd name="T2" fmla="*/ 2147483647 w 836"/>
                  <a:gd name="T3" fmla="*/ 2147483647 h 574"/>
                  <a:gd name="T4" fmla="*/ 2147483647 w 836"/>
                  <a:gd name="T5" fmla="*/ 2147483647 h 574"/>
                  <a:gd name="T6" fmla="*/ 2147483647 w 836"/>
                  <a:gd name="T7" fmla="*/ 2147483647 h 574"/>
                  <a:gd name="T8" fmla="*/ 2147483647 w 836"/>
                  <a:gd name="T9" fmla="*/ 0 h 574"/>
                  <a:gd name="T10" fmla="*/ 2147483647 w 836"/>
                  <a:gd name="T11" fmla="*/ 0 h 574"/>
                  <a:gd name="T12" fmla="*/ 2147483647 w 836"/>
                  <a:gd name="T13" fmla="*/ 2147483647 h 574"/>
                  <a:gd name="T14" fmla="*/ 2147483647 w 836"/>
                  <a:gd name="T15" fmla="*/ 2147483647 h 574"/>
                  <a:gd name="T16" fmla="*/ 2147483647 w 836"/>
                  <a:gd name="T17" fmla="*/ 2147483647 h 574"/>
                  <a:gd name="T18" fmla="*/ 2147483647 w 836"/>
                  <a:gd name="T19" fmla="*/ 2147483647 h 574"/>
                  <a:gd name="T20" fmla="*/ 2147483647 w 836"/>
                  <a:gd name="T21" fmla="*/ 2147483647 h 574"/>
                  <a:gd name="T22" fmla="*/ 2147483647 w 836"/>
                  <a:gd name="T23" fmla="*/ 2147483647 h 574"/>
                  <a:gd name="T24" fmla="*/ 2147483647 w 836"/>
                  <a:gd name="T25" fmla="*/ 2147483647 h 574"/>
                  <a:gd name="T26" fmla="*/ 2147483647 w 836"/>
                  <a:gd name="T27" fmla="*/ 2147483647 h 574"/>
                  <a:gd name="T28" fmla="*/ 2147483647 w 836"/>
                  <a:gd name="T29" fmla="*/ 2147483647 h 574"/>
                  <a:gd name="T30" fmla="*/ 2147483647 w 836"/>
                  <a:gd name="T31" fmla="*/ 2147483647 h 574"/>
                  <a:gd name="T32" fmla="*/ 2147483647 w 836"/>
                  <a:gd name="T33" fmla="*/ 2147483647 h 574"/>
                  <a:gd name="T34" fmla="*/ 2147483647 w 836"/>
                  <a:gd name="T35" fmla="*/ 2147483647 h 574"/>
                  <a:gd name="T36" fmla="*/ 2147483647 w 836"/>
                  <a:gd name="T37" fmla="*/ 2147483647 h 574"/>
                  <a:gd name="T38" fmla="*/ 2147483647 w 836"/>
                  <a:gd name="T39" fmla="*/ 2147483647 h 574"/>
                  <a:gd name="T40" fmla="*/ 2147483647 w 836"/>
                  <a:gd name="T41" fmla="*/ 2147483647 h 574"/>
                  <a:gd name="T42" fmla="*/ 2147483647 w 836"/>
                  <a:gd name="T43" fmla="*/ 2147483647 h 574"/>
                  <a:gd name="T44" fmla="*/ 2147483647 w 836"/>
                  <a:gd name="T45" fmla="*/ 2147483647 h 574"/>
                  <a:gd name="T46" fmla="*/ 2147483647 w 836"/>
                  <a:gd name="T47" fmla="*/ 2147483647 h 574"/>
                  <a:gd name="T48" fmla="*/ 2147483647 w 836"/>
                  <a:gd name="T49" fmla="*/ 2147483647 h 574"/>
                  <a:gd name="T50" fmla="*/ 2147483647 w 836"/>
                  <a:gd name="T51" fmla="*/ 2147483647 h 574"/>
                  <a:gd name="T52" fmla="*/ 2147483647 w 836"/>
                  <a:gd name="T53" fmla="*/ 2147483647 h 574"/>
                  <a:gd name="T54" fmla="*/ 2147483647 w 836"/>
                  <a:gd name="T55" fmla="*/ 2147483647 h 574"/>
                  <a:gd name="T56" fmla="*/ 0 w 836"/>
                  <a:gd name="T57" fmla="*/ 2147483647 h 574"/>
                  <a:gd name="T58" fmla="*/ 2147483647 w 836"/>
                  <a:gd name="T59" fmla="*/ 2147483647 h 574"/>
                  <a:gd name="T60" fmla="*/ 2147483647 w 836"/>
                  <a:gd name="T61" fmla="*/ 2147483647 h 574"/>
                  <a:gd name="T62" fmla="*/ 2147483647 w 836"/>
                  <a:gd name="T63" fmla="*/ 2147483647 h 5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36" h="574">
                    <a:moveTo>
                      <a:pt x="117" y="144"/>
                    </a:moveTo>
                    <a:lnTo>
                      <a:pt x="223" y="144"/>
                    </a:lnTo>
                    <a:lnTo>
                      <a:pt x="360" y="29"/>
                    </a:lnTo>
                    <a:lnTo>
                      <a:pt x="414" y="72"/>
                    </a:lnTo>
                    <a:lnTo>
                      <a:pt x="503" y="0"/>
                    </a:lnTo>
                    <a:lnTo>
                      <a:pt x="562" y="0"/>
                    </a:lnTo>
                    <a:lnTo>
                      <a:pt x="532" y="42"/>
                    </a:lnTo>
                    <a:lnTo>
                      <a:pt x="629" y="109"/>
                    </a:lnTo>
                    <a:lnTo>
                      <a:pt x="716" y="50"/>
                    </a:lnTo>
                    <a:lnTo>
                      <a:pt x="720" y="155"/>
                    </a:lnTo>
                    <a:lnTo>
                      <a:pt x="775" y="203"/>
                    </a:lnTo>
                    <a:lnTo>
                      <a:pt x="775" y="246"/>
                    </a:lnTo>
                    <a:lnTo>
                      <a:pt x="831" y="285"/>
                    </a:lnTo>
                    <a:lnTo>
                      <a:pt x="836" y="398"/>
                    </a:lnTo>
                    <a:lnTo>
                      <a:pt x="677" y="535"/>
                    </a:lnTo>
                    <a:lnTo>
                      <a:pt x="649" y="540"/>
                    </a:lnTo>
                    <a:lnTo>
                      <a:pt x="614" y="572"/>
                    </a:lnTo>
                    <a:lnTo>
                      <a:pt x="555" y="574"/>
                    </a:lnTo>
                    <a:lnTo>
                      <a:pt x="549" y="563"/>
                    </a:lnTo>
                    <a:lnTo>
                      <a:pt x="425" y="559"/>
                    </a:lnTo>
                    <a:lnTo>
                      <a:pt x="430" y="529"/>
                    </a:lnTo>
                    <a:lnTo>
                      <a:pt x="343" y="466"/>
                    </a:lnTo>
                    <a:lnTo>
                      <a:pt x="362" y="431"/>
                    </a:lnTo>
                    <a:lnTo>
                      <a:pt x="362" y="411"/>
                    </a:lnTo>
                    <a:lnTo>
                      <a:pt x="328" y="392"/>
                    </a:lnTo>
                    <a:lnTo>
                      <a:pt x="297" y="392"/>
                    </a:lnTo>
                    <a:lnTo>
                      <a:pt x="252" y="437"/>
                    </a:lnTo>
                    <a:lnTo>
                      <a:pt x="41" y="444"/>
                    </a:lnTo>
                    <a:lnTo>
                      <a:pt x="0" y="396"/>
                    </a:lnTo>
                    <a:lnTo>
                      <a:pt x="19" y="368"/>
                    </a:lnTo>
                    <a:lnTo>
                      <a:pt x="30" y="224"/>
                    </a:lnTo>
                    <a:lnTo>
                      <a:pt x="117" y="144"/>
                    </a:lnTo>
                    <a:close/>
                  </a:path>
                </a:pathLst>
              </a:custGeom>
              <a:noFill/>
              <a:ln w="12700" cap="rnd">
                <a:solidFill>
                  <a:schemeClr val="tx1"/>
                </a:solidFill>
                <a:prstDash val="solid"/>
                <a:round/>
                <a:headEnd/>
                <a:tailEnd/>
              </a:ln>
            </p:spPr>
            <p:txBody>
              <a:bodyPr/>
              <a:lstStyle/>
              <a:p>
                <a:pPr>
                  <a:defRPr/>
                </a:pPr>
                <a:endParaRPr lang="en-GB"/>
              </a:p>
            </p:txBody>
          </p:sp>
          <p:sp>
            <p:nvSpPr>
              <p:cNvPr id="73" name="Freeform 19"/>
              <p:cNvSpPr>
                <a:spLocks/>
              </p:cNvSpPr>
              <p:nvPr/>
            </p:nvSpPr>
            <p:spPr bwMode="auto">
              <a:xfrm>
                <a:off x="8058163" y="2921407"/>
                <a:ext cx="266362" cy="336322"/>
              </a:xfrm>
              <a:custGeom>
                <a:avLst/>
                <a:gdLst>
                  <a:gd name="T0" fmla="*/ 0 w 185"/>
                  <a:gd name="T1" fmla="*/ 2147483647 h 235"/>
                  <a:gd name="T2" fmla="*/ 2147483647 w 185"/>
                  <a:gd name="T3" fmla="*/ 2147483647 h 235"/>
                  <a:gd name="T4" fmla="*/ 2147483647 w 185"/>
                  <a:gd name="T5" fmla="*/ 2147483647 h 235"/>
                  <a:gd name="T6" fmla="*/ 2147483647 w 185"/>
                  <a:gd name="T7" fmla="*/ 2147483647 h 235"/>
                  <a:gd name="T8" fmla="*/ 2147483647 w 185"/>
                  <a:gd name="T9" fmla="*/ 2147483647 h 235"/>
                  <a:gd name="T10" fmla="*/ 2147483647 w 185"/>
                  <a:gd name="T11" fmla="*/ 2147483647 h 235"/>
                  <a:gd name="T12" fmla="*/ 2147483647 w 185"/>
                  <a:gd name="T13" fmla="*/ 2147483647 h 235"/>
                  <a:gd name="T14" fmla="*/ 2147483647 w 185"/>
                  <a:gd name="T15" fmla="*/ 0 h 235"/>
                  <a:gd name="T16" fmla="*/ 2147483647 w 185"/>
                  <a:gd name="T17" fmla="*/ 2147483647 h 235"/>
                  <a:gd name="T18" fmla="*/ 2147483647 w 185"/>
                  <a:gd name="T19" fmla="*/ 2147483647 h 235"/>
                  <a:gd name="T20" fmla="*/ 2147483647 w 185"/>
                  <a:gd name="T21" fmla="*/ 2147483647 h 235"/>
                  <a:gd name="T22" fmla="*/ 2147483647 w 185"/>
                  <a:gd name="T23" fmla="*/ 2147483647 h 235"/>
                  <a:gd name="T24" fmla="*/ 2147483647 w 185"/>
                  <a:gd name="T25" fmla="*/ 2147483647 h 235"/>
                  <a:gd name="T26" fmla="*/ 2147483647 w 185"/>
                  <a:gd name="T27" fmla="*/ 2147483647 h 2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5" h="235">
                    <a:moveTo>
                      <a:pt x="0" y="218"/>
                    </a:moveTo>
                    <a:lnTo>
                      <a:pt x="9" y="235"/>
                    </a:lnTo>
                    <a:lnTo>
                      <a:pt x="68" y="200"/>
                    </a:lnTo>
                    <a:lnTo>
                      <a:pt x="74" y="229"/>
                    </a:lnTo>
                    <a:lnTo>
                      <a:pt x="165" y="161"/>
                    </a:lnTo>
                    <a:lnTo>
                      <a:pt x="168" y="96"/>
                    </a:lnTo>
                    <a:lnTo>
                      <a:pt x="185" y="46"/>
                    </a:lnTo>
                    <a:lnTo>
                      <a:pt x="161" y="0"/>
                    </a:lnTo>
                    <a:lnTo>
                      <a:pt x="141" y="3"/>
                    </a:lnTo>
                    <a:lnTo>
                      <a:pt x="133" y="87"/>
                    </a:lnTo>
                    <a:lnTo>
                      <a:pt x="96" y="113"/>
                    </a:lnTo>
                    <a:lnTo>
                      <a:pt x="76" y="161"/>
                    </a:lnTo>
                    <a:lnTo>
                      <a:pt x="26" y="179"/>
                    </a:lnTo>
                    <a:lnTo>
                      <a:pt x="3" y="207"/>
                    </a:lnTo>
                  </a:path>
                </a:pathLst>
              </a:custGeom>
              <a:noFill/>
              <a:ln w="12700" cap="rnd">
                <a:solidFill>
                  <a:schemeClr val="tx1"/>
                </a:solidFill>
                <a:prstDash val="solid"/>
                <a:round/>
                <a:headEnd/>
                <a:tailEnd/>
              </a:ln>
            </p:spPr>
            <p:txBody>
              <a:bodyPr/>
              <a:lstStyle/>
              <a:p>
                <a:pPr>
                  <a:defRPr/>
                </a:pPr>
                <a:endParaRPr lang="en-GB"/>
              </a:p>
            </p:txBody>
          </p:sp>
          <p:sp>
            <p:nvSpPr>
              <p:cNvPr id="74" name="Freeform 21"/>
              <p:cNvSpPr>
                <a:spLocks/>
              </p:cNvSpPr>
              <p:nvPr/>
            </p:nvSpPr>
            <p:spPr bwMode="auto">
              <a:xfrm>
                <a:off x="8243917" y="2720975"/>
                <a:ext cx="154209" cy="173255"/>
              </a:xfrm>
              <a:custGeom>
                <a:avLst/>
                <a:gdLst>
                  <a:gd name="T0" fmla="*/ 2147483647 w 109"/>
                  <a:gd name="T1" fmla="*/ 2147483647 h 120"/>
                  <a:gd name="T2" fmla="*/ 2147483647 w 109"/>
                  <a:gd name="T3" fmla="*/ 2147483647 h 120"/>
                  <a:gd name="T4" fmla="*/ 2147483647 w 109"/>
                  <a:gd name="T5" fmla="*/ 2147483647 h 120"/>
                  <a:gd name="T6" fmla="*/ 2147483647 w 109"/>
                  <a:gd name="T7" fmla="*/ 2147483647 h 120"/>
                  <a:gd name="T8" fmla="*/ 2147483647 w 109"/>
                  <a:gd name="T9" fmla="*/ 2147483647 h 120"/>
                  <a:gd name="T10" fmla="*/ 2147483647 w 109"/>
                  <a:gd name="T11" fmla="*/ 2147483647 h 120"/>
                  <a:gd name="T12" fmla="*/ 2147483647 w 109"/>
                  <a:gd name="T13" fmla="*/ 2147483647 h 120"/>
                  <a:gd name="T14" fmla="*/ 2147483647 w 109"/>
                  <a:gd name="T15" fmla="*/ 2147483647 h 120"/>
                  <a:gd name="T16" fmla="*/ 2147483647 w 109"/>
                  <a:gd name="T17" fmla="*/ 0 h 120"/>
                  <a:gd name="T18" fmla="*/ 2147483647 w 109"/>
                  <a:gd name="T19" fmla="*/ 2147483647 h 120"/>
                  <a:gd name="T20" fmla="*/ 2147483647 w 109"/>
                  <a:gd name="T21" fmla="*/ 2147483647 h 120"/>
                  <a:gd name="T22" fmla="*/ 0 w 109"/>
                  <a:gd name="T23" fmla="*/ 2147483647 h 120"/>
                  <a:gd name="T24" fmla="*/ 2147483647 w 109"/>
                  <a:gd name="T25" fmla="*/ 2147483647 h 1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9" h="120">
                    <a:moveTo>
                      <a:pt x="11" y="120"/>
                    </a:moveTo>
                    <a:lnTo>
                      <a:pt x="29" y="113"/>
                    </a:lnTo>
                    <a:lnTo>
                      <a:pt x="40" y="87"/>
                    </a:lnTo>
                    <a:lnTo>
                      <a:pt x="68" y="109"/>
                    </a:lnTo>
                    <a:lnTo>
                      <a:pt x="79" y="81"/>
                    </a:lnTo>
                    <a:lnTo>
                      <a:pt x="109" y="72"/>
                    </a:lnTo>
                    <a:lnTo>
                      <a:pt x="100" y="37"/>
                    </a:lnTo>
                    <a:lnTo>
                      <a:pt x="79" y="39"/>
                    </a:lnTo>
                    <a:lnTo>
                      <a:pt x="31" y="0"/>
                    </a:lnTo>
                    <a:lnTo>
                      <a:pt x="31" y="63"/>
                    </a:lnTo>
                    <a:lnTo>
                      <a:pt x="16" y="83"/>
                    </a:lnTo>
                    <a:lnTo>
                      <a:pt x="0" y="102"/>
                    </a:lnTo>
                    <a:lnTo>
                      <a:pt x="11" y="120"/>
                    </a:lnTo>
                    <a:close/>
                  </a:path>
                </a:pathLst>
              </a:custGeom>
              <a:noFill/>
              <a:ln w="12700" cap="rnd">
                <a:solidFill>
                  <a:schemeClr val="tx1"/>
                </a:solidFill>
                <a:prstDash val="solid"/>
                <a:round/>
                <a:headEnd/>
                <a:tailEnd/>
              </a:ln>
            </p:spPr>
            <p:txBody>
              <a:bodyPr/>
              <a:lstStyle/>
              <a:p>
                <a:pPr>
                  <a:defRPr/>
                </a:pPr>
                <a:endParaRPr lang="en-GB"/>
              </a:p>
            </p:txBody>
          </p:sp>
          <p:sp>
            <p:nvSpPr>
              <p:cNvPr id="75" name="Freeform 23"/>
              <p:cNvSpPr>
                <a:spLocks/>
              </p:cNvSpPr>
              <p:nvPr/>
            </p:nvSpPr>
            <p:spPr bwMode="auto">
              <a:xfrm>
                <a:off x="8983420" y="5690110"/>
                <a:ext cx="248839" cy="264980"/>
              </a:xfrm>
              <a:custGeom>
                <a:avLst/>
                <a:gdLst>
                  <a:gd name="T0" fmla="*/ 0 w 174"/>
                  <a:gd name="T1" fmla="*/ 2147483647 h 184"/>
                  <a:gd name="T2" fmla="*/ 2147483647 w 174"/>
                  <a:gd name="T3" fmla="*/ 2147483647 h 184"/>
                  <a:gd name="T4" fmla="*/ 2147483647 w 174"/>
                  <a:gd name="T5" fmla="*/ 2147483647 h 184"/>
                  <a:gd name="T6" fmla="*/ 2147483647 w 174"/>
                  <a:gd name="T7" fmla="*/ 2147483647 h 184"/>
                  <a:gd name="T8" fmla="*/ 2147483647 w 174"/>
                  <a:gd name="T9" fmla="*/ 2147483647 h 184"/>
                  <a:gd name="T10" fmla="*/ 2147483647 w 174"/>
                  <a:gd name="T11" fmla="*/ 2147483647 h 184"/>
                  <a:gd name="T12" fmla="*/ 2147483647 w 174"/>
                  <a:gd name="T13" fmla="*/ 2147483647 h 184"/>
                  <a:gd name="T14" fmla="*/ 2147483647 w 174"/>
                  <a:gd name="T15" fmla="*/ 2147483647 h 184"/>
                  <a:gd name="T16" fmla="*/ 2147483647 w 174"/>
                  <a:gd name="T17" fmla="*/ 2147483647 h 184"/>
                  <a:gd name="T18" fmla="*/ 2147483647 w 174"/>
                  <a:gd name="T19" fmla="*/ 0 h 184"/>
                  <a:gd name="T20" fmla="*/ 2147483647 w 174"/>
                  <a:gd name="T21" fmla="*/ 2147483647 h 184"/>
                  <a:gd name="T22" fmla="*/ 2147483647 w 174"/>
                  <a:gd name="T23" fmla="*/ 2147483647 h 184"/>
                  <a:gd name="T24" fmla="*/ 2147483647 w 174"/>
                  <a:gd name="T25" fmla="*/ 2147483647 h 184"/>
                  <a:gd name="T26" fmla="*/ 2147483647 w 174"/>
                  <a:gd name="T27" fmla="*/ 2147483647 h 184"/>
                  <a:gd name="T28" fmla="*/ 2147483647 w 174"/>
                  <a:gd name="T29" fmla="*/ 2147483647 h 184"/>
                  <a:gd name="T30" fmla="*/ 0 w 174"/>
                  <a:gd name="T31" fmla="*/ 2147483647 h 18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4" h="184">
                    <a:moveTo>
                      <a:pt x="0" y="176"/>
                    </a:moveTo>
                    <a:lnTo>
                      <a:pt x="56" y="184"/>
                    </a:lnTo>
                    <a:lnTo>
                      <a:pt x="74" y="167"/>
                    </a:lnTo>
                    <a:lnTo>
                      <a:pt x="115" y="97"/>
                    </a:lnTo>
                    <a:lnTo>
                      <a:pt x="145" y="97"/>
                    </a:lnTo>
                    <a:lnTo>
                      <a:pt x="145" y="80"/>
                    </a:lnTo>
                    <a:lnTo>
                      <a:pt x="174" y="47"/>
                    </a:lnTo>
                    <a:lnTo>
                      <a:pt x="167" y="19"/>
                    </a:lnTo>
                    <a:lnTo>
                      <a:pt x="148" y="17"/>
                    </a:lnTo>
                    <a:lnTo>
                      <a:pt x="139" y="0"/>
                    </a:lnTo>
                    <a:lnTo>
                      <a:pt x="128" y="4"/>
                    </a:lnTo>
                    <a:lnTo>
                      <a:pt x="119" y="39"/>
                    </a:lnTo>
                    <a:lnTo>
                      <a:pt x="80" y="84"/>
                    </a:lnTo>
                    <a:lnTo>
                      <a:pt x="50" y="93"/>
                    </a:lnTo>
                    <a:lnTo>
                      <a:pt x="2" y="137"/>
                    </a:lnTo>
                    <a:lnTo>
                      <a:pt x="0" y="176"/>
                    </a:lnTo>
                    <a:close/>
                  </a:path>
                </a:pathLst>
              </a:custGeom>
              <a:noFill/>
              <a:ln w="12700" cap="rnd">
                <a:solidFill>
                  <a:schemeClr val="tx1"/>
                </a:solidFill>
                <a:prstDash val="solid"/>
                <a:round/>
                <a:headEnd/>
                <a:tailEnd/>
              </a:ln>
            </p:spPr>
            <p:txBody>
              <a:bodyPr/>
              <a:lstStyle/>
              <a:p>
                <a:pPr>
                  <a:defRPr/>
                </a:pPr>
                <a:endParaRPr lang="en-GB"/>
              </a:p>
            </p:txBody>
          </p:sp>
          <p:sp>
            <p:nvSpPr>
              <p:cNvPr id="76" name="Freeform 24"/>
              <p:cNvSpPr>
                <a:spLocks/>
              </p:cNvSpPr>
              <p:nvPr/>
            </p:nvSpPr>
            <p:spPr bwMode="auto">
              <a:xfrm>
                <a:off x="9207724" y="5482881"/>
                <a:ext cx="161219" cy="258186"/>
              </a:xfrm>
              <a:custGeom>
                <a:avLst/>
                <a:gdLst>
                  <a:gd name="T0" fmla="*/ 2147483647 w 111"/>
                  <a:gd name="T1" fmla="*/ 2147483647 h 181"/>
                  <a:gd name="T2" fmla="*/ 2147483647 w 111"/>
                  <a:gd name="T3" fmla="*/ 2147483647 h 181"/>
                  <a:gd name="T4" fmla="*/ 2147483647 w 111"/>
                  <a:gd name="T5" fmla="*/ 2147483647 h 181"/>
                  <a:gd name="T6" fmla="*/ 2147483647 w 111"/>
                  <a:gd name="T7" fmla="*/ 2147483647 h 181"/>
                  <a:gd name="T8" fmla="*/ 2147483647 w 111"/>
                  <a:gd name="T9" fmla="*/ 2147483647 h 181"/>
                  <a:gd name="T10" fmla="*/ 2147483647 w 111"/>
                  <a:gd name="T11" fmla="*/ 2147483647 h 181"/>
                  <a:gd name="T12" fmla="*/ 2147483647 w 111"/>
                  <a:gd name="T13" fmla="*/ 2147483647 h 181"/>
                  <a:gd name="T14" fmla="*/ 2147483647 w 111"/>
                  <a:gd name="T15" fmla="*/ 2147483647 h 181"/>
                  <a:gd name="T16" fmla="*/ 2147483647 w 111"/>
                  <a:gd name="T17" fmla="*/ 2147483647 h 181"/>
                  <a:gd name="T18" fmla="*/ 2147483647 w 111"/>
                  <a:gd name="T19" fmla="*/ 2147483647 h 181"/>
                  <a:gd name="T20" fmla="*/ 2147483647 w 111"/>
                  <a:gd name="T21" fmla="*/ 0 h 181"/>
                  <a:gd name="T22" fmla="*/ 0 w 111"/>
                  <a:gd name="T23" fmla="*/ 2147483647 h 181"/>
                  <a:gd name="T24" fmla="*/ 2147483647 w 111"/>
                  <a:gd name="T25" fmla="*/ 2147483647 h 181"/>
                  <a:gd name="T26" fmla="*/ 2147483647 w 111"/>
                  <a:gd name="T27" fmla="*/ 2147483647 h 181"/>
                  <a:gd name="T28" fmla="*/ 2147483647 w 111"/>
                  <a:gd name="T29" fmla="*/ 2147483647 h 181"/>
                  <a:gd name="T30" fmla="*/ 2147483647 w 111"/>
                  <a:gd name="T31" fmla="*/ 2147483647 h 181"/>
                  <a:gd name="T32" fmla="*/ 2147483647 w 111"/>
                  <a:gd name="T33" fmla="*/ 2147483647 h 1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1" h="181">
                    <a:moveTo>
                      <a:pt x="9" y="135"/>
                    </a:moveTo>
                    <a:lnTo>
                      <a:pt x="31" y="139"/>
                    </a:lnTo>
                    <a:lnTo>
                      <a:pt x="33" y="172"/>
                    </a:lnTo>
                    <a:lnTo>
                      <a:pt x="44" y="181"/>
                    </a:lnTo>
                    <a:lnTo>
                      <a:pt x="111" y="109"/>
                    </a:lnTo>
                    <a:lnTo>
                      <a:pt x="98" y="76"/>
                    </a:lnTo>
                    <a:lnTo>
                      <a:pt x="79" y="85"/>
                    </a:lnTo>
                    <a:lnTo>
                      <a:pt x="57" y="52"/>
                    </a:lnTo>
                    <a:lnTo>
                      <a:pt x="42" y="52"/>
                    </a:lnTo>
                    <a:lnTo>
                      <a:pt x="35" y="26"/>
                    </a:lnTo>
                    <a:lnTo>
                      <a:pt x="7" y="0"/>
                    </a:lnTo>
                    <a:lnTo>
                      <a:pt x="0" y="28"/>
                    </a:lnTo>
                    <a:lnTo>
                      <a:pt x="22" y="54"/>
                    </a:lnTo>
                    <a:lnTo>
                      <a:pt x="35" y="87"/>
                    </a:lnTo>
                    <a:lnTo>
                      <a:pt x="31" y="104"/>
                    </a:lnTo>
                    <a:lnTo>
                      <a:pt x="9" y="109"/>
                    </a:lnTo>
                    <a:lnTo>
                      <a:pt x="9" y="135"/>
                    </a:lnTo>
                    <a:close/>
                  </a:path>
                </a:pathLst>
              </a:custGeom>
              <a:noFill/>
              <a:ln w="12700" cap="rnd">
                <a:solidFill>
                  <a:schemeClr val="tx1"/>
                </a:solidFill>
                <a:prstDash val="solid"/>
                <a:round/>
                <a:headEnd/>
                <a:tailEnd/>
              </a:ln>
            </p:spPr>
            <p:txBody>
              <a:bodyPr/>
              <a:lstStyle/>
              <a:p>
                <a:pPr>
                  <a:defRPr/>
                </a:pPr>
                <a:endParaRPr lang="en-GB"/>
              </a:p>
            </p:txBody>
          </p:sp>
          <p:sp>
            <p:nvSpPr>
              <p:cNvPr id="77" name="Freeform 15"/>
              <p:cNvSpPr>
                <a:spLocks/>
              </p:cNvSpPr>
              <p:nvPr/>
            </p:nvSpPr>
            <p:spPr bwMode="auto">
              <a:xfrm>
                <a:off x="4392187" y="2856862"/>
                <a:ext cx="133181" cy="244597"/>
              </a:xfrm>
              <a:custGeom>
                <a:avLst/>
                <a:gdLst>
                  <a:gd name="T0" fmla="*/ 2147483647 w 91"/>
                  <a:gd name="T1" fmla="*/ 2147483647 h 172"/>
                  <a:gd name="T2" fmla="*/ 2147483647 w 91"/>
                  <a:gd name="T3" fmla="*/ 2147483647 h 172"/>
                  <a:gd name="T4" fmla="*/ 2147483647 w 91"/>
                  <a:gd name="T5" fmla="*/ 2147483647 h 172"/>
                  <a:gd name="T6" fmla="*/ 2147483647 w 91"/>
                  <a:gd name="T7" fmla="*/ 2147483647 h 172"/>
                  <a:gd name="T8" fmla="*/ 2147483647 w 91"/>
                  <a:gd name="T9" fmla="*/ 2147483647 h 172"/>
                  <a:gd name="T10" fmla="*/ 2147483647 w 91"/>
                  <a:gd name="T11" fmla="*/ 2147483647 h 172"/>
                  <a:gd name="T12" fmla="*/ 2147483647 w 91"/>
                  <a:gd name="T13" fmla="*/ 0 h 172"/>
                  <a:gd name="T14" fmla="*/ 2147483647 w 91"/>
                  <a:gd name="T15" fmla="*/ 2147483647 h 172"/>
                  <a:gd name="T16" fmla="*/ 2147483647 w 91"/>
                  <a:gd name="T17" fmla="*/ 2147483647 h 172"/>
                  <a:gd name="T18" fmla="*/ 2147483647 w 91"/>
                  <a:gd name="T19" fmla="*/ 2147483647 h 172"/>
                  <a:gd name="T20" fmla="*/ 2147483647 w 91"/>
                  <a:gd name="T21" fmla="*/ 2147483647 h 172"/>
                  <a:gd name="T22" fmla="*/ 0 w 91"/>
                  <a:gd name="T23" fmla="*/ 2147483647 h 172"/>
                  <a:gd name="T24" fmla="*/ 2147483647 w 91"/>
                  <a:gd name="T25" fmla="*/ 2147483647 h 1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 h="172">
                    <a:moveTo>
                      <a:pt x="35" y="172"/>
                    </a:moveTo>
                    <a:lnTo>
                      <a:pt x="91" y="154"/>
                    </a:lnTo>
                    <a:lnTo>
                      <a:pt x="55" y="50"/>
                    </a:lnTo>
                    <a:lnTo>
                      <a:pt x="72" y="17"/>
                    </a:lnTo>
                    <a:lnTo>
                      <a:pt x="46" y="24"/>
                    </a:lnTo>
                    <a:lnTo>
                      <a:pt x="55" y="2"/>
                    </a:lnTo>
                    <a:lnTo>
                      <a:pt x="22" y="0"/>
                    </a:lnTo>
                    <a:lnTo>
                      <a:pt x="22" y="58"/>
                    </a:lnTo>
                    <a:lnTo>
                      <a:pt x="35" y="85"/>
                    </a:lnTo>
                    <a:lnTo>
                      <a:pt x="11" y="128"/>
                    </a:lnTo>
                    <a:lnTo>
                      <a:pt x="31" y="137"/>
                    </a:lnTo>
                    <a:lnTo>
                      <a:pt x="0" y="172"/>
                    </a:lnTo>
                    <a:lnTo>
                      <a:pt x="35" y="172"/>
                    </a:lnTo>
                    <a:close/>
                  </a:path>
                </a:pathLst>
              </a:custGeom>
              <a:noFill/>
              <a:ln w="12700" cap="rnd">
                <a:solidFill>
                  <a:schemeClr val="tx1"/>
                </a:solidFill>
                <a:prstDash val="solid"/>
                <a:round/>
                <a:headEnd/>
                <a:tailEnd/>
              </a:ln>
            </p:spPr>
            <p:txBody>
              <a:bodyPr/>
              <a:lstStyle/>
              <a:p>
                <a:pPr>
                  <a:defRPr/>
                </a:pPr>
                <a:endParaRPr lang="en-GB"/>
              </a:p>
            </p:txBody>
          </p:sp>
          <p:sp>
            <p:nvSpPr>
              <p:cNvPr id="78" name="Freeform 16"/>
              <p:cNvSpPr>
                <a:spLocks/>
              </p:cNvSpPr>
              <p:nvPr/>
            </p:nvSpPr>
            <p:spPr bwMode="auto">
              <a:xfrm>
                <a:off x="4301063" y="2979161"/>
                <a:ext cx="91124" cy="88327"/>
              </a:xfrm>
              <a:custGeom>
                <a:avLst/>
                <a:gdLst>
                  <a:gd name="T0" fmla="*/ 2147483647 w 65"/>
                  <a:gd name="T1" fmla="*/ 2147483647 h 63"/>
                  <a:gd name="T2" fmla="*/ 2147483647 w 65"/>
                  <a:gd name="T3" fmla="*/ 2147483647 h 63"/>
                  <a:gd name="T4" fmla="*/ 2147483647 w 65"/>
                  <a:gd name="T5" fmla="*/ 2147483647 h 63"/>
                  <a:gd name="T6" fmla="*/ 2147483647 w 65"/>
                  <a:gd name="T7" fmla="*/ 2147483647 h 63"/>
                  <a:gd name="T8" fmla="*/ 2147483647 w 65"/>
                  <a:gd name="T9" fmla="*/ 2147483647 h 63"/>
                  <a:gd name="T10" fmla="*/ 2147483647 w 65"/>
                  <a:gd name="T11" fmla="*/ 2147483647 h 63"/>
                  <a:gd name="T12" fmla="*/ 0 w 65"/>
                  <a:gd name="T13" fmla="*/ 2147483647 h 63"/>
                  <a:gd name="T14" fmla="*/ 2147483647 w 65"/>
                  <a:gd name="T15" fmla="*/ 2147483647 h 63"/>
                  <a:gd name="T16" fmla="*/ 2147483647 w 65"/>
                  <a:gd name="T17" fmla="*/ 2147483647 h 63"/>
                  <a:gd name="T18" fmla="*/ 2147483647 w 65"/>
                  <a:gd name="T19" fmla="*/ 2147483647 h 63"/>
                  <a:gd name="T20" fmla="*/ 2147483647 w 65"/>
                  <a:gd name="T21" fmla="*/ 0 h 63"/>
                  <a:gd name="T22" fmla="*/ 2147483647 w 65"/>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5" h="63">
                    <a:moveTo>
                      <a:pt x="48" y="8"/>
                    </a:moveTo>
                    <a:lnTo>
                      <a:pt x="65" y="21"/>
                    </a:lnTo>
                    <a:lnTo>
                      <a:pt x="52" y="56"/>
                    </a:lnTo>
                    <a:lnTo>
                      <a:pt x="7" y="63"/>
                    </a:lnTo>
                    <a:lnTo>
                      <a:pt x="2" y="45"/>
                    </a:lnTo>
                    <a:lnTo>
                      <a:pt x="11" y="39"/>
                    </a:lnTo>
                    <a:lnTo>
                      <a:pt x="0" y="32"/>
                    </a:lnTo>
                    <a:lnTo>
                      <a:pt x="2" y="15"/>
                    </a:lnTo>
                    <a:lnTo>
                      <a:pt x="17" y="15"/>
                    </a:lnTo>
                    <a:lnTo>
                      <a:pt x="26" y="2"/>
                    </a:lnTo>
                    <a:lnTo>
                      <a:pt x="41" y="0"/>
                    </a:lnTo>
                    <a:lnTo>
                      <a:pt x="48" y="8"/>
                    </a:lnTo>
                    <a:close/>
                  </a:path>
                </a:pathLst>
              </a:custGeom>
              <a:noFill/>
              <a:ln w="12700" cap="rnd">
                <a:solidFill>
                  <a:schemeClr val="tx1"/>
                </a:solidFill>
                <a:prstDash val="solid"/>
                <a:round/>
                <a:headEnd/>
                <a:tailEnd/>
              </a:ln>
            </p:spPr>
            <p:txBody>
              <a:bodyPr/>
              <a:lstStyle/>
              <a:p>
                <a:pPr>
                  <a:defRPr/>
                </a:pPr>
                <a:endParaRPr lang="en-GB"/>
              </a:p>
            </p:txBody>
          </p:sp>
          <p:sp>
            <p:nvSpPr>
              <p:cNvPr id="79" name="Freeform 18"/>
              <p:cNvSpPr>
                <a:spLocks/>
              </p:cNvSpPr>
              <p:nvPr/>
            </p:nvSpPr>
            <p:spPr bwMode="auto">
              <a:xfrm>
                <a:off x="7795308" y="3869222"/>
                <a:ext cx="115656" cy="176653"/>
              </a:xfrm>
              <a:custGeom>
                <a:avLst/>
                <a:gdLst>
                  <a:gd name="T0" fmla="*/ 0 w 82"/>
                  <a:gd name="T1" fmla="*/ 0 h 122"/>
                  <a:gd name="T2" fmla="*/ 2147483647 w 82"/>
                  <a:gd name="T3" fmla="*/ 0 h 122"/>
                  <a:gd name="T4" fmla="*/ 2147483647 w 82"/>
                  <a:gd name="T5" fmla="*/ 2147483647 h 122"/>
                  <a:gd name="T6" fmla="*/ 2147483647 w 82"/>
                  <a:gd name="T7" fmla="*/ 2147483647 h 122"/>
                  <a:gd name="T8" fmla="*/ 2147483647 w 82"/>
                  <a:gd name="T9" fmla="*/ 2147483647 h 122"/>
                  <a:gd name="T10" fmla="*/ 2147483647 w 82"/>
                  <a:gd name="T11" fmla="*/ 2147483647 h 122"/>
                  <a:gd name="T12" fmla="*/ 2147483647 w 82"/>
                  <a:gd name="T13" fmla="*/ 2147483647 h 122"/>
                  <a:gd name="T14" fmla="*/ 2147483647 w 82"/>
                  <a:gd name="T15" fmla="*/ 2147483647 h 122"/>
                  <a:gd name="T16" fmla="*/ 2147483647 w 82"/>
                  <a:gd name="T17" fmla="*/ 2147483647 h 122"/>
                  <a:gd name="T18" fmla="*/ 2147483647 w 82"/>
                  <a:gd name="T19" fmla="*/ 2147483647 h 122"/>
                  <a:gd name="T20" fmla="*/ 2147483647 w 82"/>
                  <a:gd name="T21" fmla="*/ 2147483647 h 122"/>
                  <a:gd name="T22" fmla="*/ 2147483647 w 82"/>
                  <a:gd name="T23" fmla="*/ 2147483647 h 122"/>
                  <a:gd name="T24" fmla="*/ 0 w 82"/>
                  <a:gd name="T25" fmla="*/ 0 h 1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22">
                    <a:moveTo>
                      <a:pt x="0" y="0"/>
                    </a:moveTo>
                    <a:lnTo>
                      <a:pt x="39" y="0"/>
                    </a:lnTo>
                    <a:lnTo>
                      <a:pt x="41" y="33"/>
                    </a:lnTo>
                    <a:lnTo>
                      <a:pt x="43" y="59"/>
                    </a:lnTo>
                    <a:lnTo>
                      <a:pt x="71" y="74"/>
                    </a:lnTo>
                    <a:lnTo>
                      <a:pt x="82" y="96"/>
                    </a:lnTo>
                    <a:lnTo>
                      <a:pt x="69" y="122"/>
                    </a:lnTo>
                    <a:lnTo>
                      <a:pt x="35" y="118"/>
                    </a:lnTo>
                    <a:lnTo>
                      <a:pt x="13" y="96"/>
                    </a:lnTo>
                    <a:lnTo>
                      <a:pt x="35" y="87"/>
                    </a:lnTo>
                    <a:lnTo>
                      <a:pt x="32" y="63"/>
                    </a:lnTo>
                    <a:lnTo>
                      <a:pt x="11" y="48"/>
                    </a:lnTo>
                    <a:lnTo>
                      <a:pt x="0" y="0"/>
                    </a:lnTo>
                    <a:close/>
                  </a:path>
                </a:pathLst>
              </a:custGeom>
              <a:noFill/>
              <a:ln w="12700" cap="rnd">
                <a:solidFill>
                  <a:schemeClr val="tx1"/>
                </a:solidFill>
                <a:prstDash val="solid"/>
                <a:round/>
                <a:headEnd/>
                <a:tailEnd/>
              </a:ln>
            </p:spPr>
            <p:txBody>
              <a:bodyPr/>
              <a:lstStyle/>
              <a:p>
                <a:pPr>
                  <a:defRPr/>
                </a:pPr>
                <a:endParaRPr lang="en-GB"/>
              </a:p>
            </p:txBody>
          </p:sp>
          <p:sp>
            <p:nvSpPr>
              <p:cNvPr id="80" name="Freeform 17"/>
              <p:cNvSpPr>
                <a:spLocks/>
              </p:cNvSpPr>
              <p:nvPr/>
            </p:nvSpPr>
            <p:spPr bwMode="auto">
              <a:xfrm>
                <a:off x="7718203" y="3672185"/>
                <a:ext cx="77105" cy="64545"/>
              </a:xfrm>
              <a:custGeom>
                <a:avLst/>
                <a:gdLst>
                  <a:gd name="T0" fmla="*/ 2147483647 w 52"/>
                  <a:gd name="T1" fmla="*/ 0 h 46"/>
                  <a:gd name="T2" fmla="*/ 0 w 52"/>
                  <a:gd name="T3" fmla="*/ 2147483647 h 46"/>
                  <a:gd name="T4" fmla="*/ 2147483647 w 52"/>
                  <a:gd name="T5" fmla="*/ 2147483647 h 46"/>
                  <a:gd name="T6" fmla="*/ 2147483647 w 52"/>
                  <a:gd name="T7" fmla="*/ 2147483647 h 46"/>
                  <a:gd name="T8" fmla="*/ 2147483647 w 52"/>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46">
                    <a:moveTo>
                      <a:pt x="21" y="0"/>
                    </a:moveTo>
                    <a:lnTo>
                      <a:pt x="0" y="37"/>
                    </a:lnTo>
                    <a:lnTo>
                      <a:pt x="26" y="46"/>
                    </a:lnTo>
                    <a:lnTo>
                      <a:pt x="52" y="41"/>
                    </a:lnTo>
                    <a:lnTo>
                      <a:pt x="21" y="0"/>
                    </a:lnTo>
                    <a:close/>
                  </a:path>
                </a:pathLst>
              </a:custGeom>
              <a:noFill/>
              <a:ln w="12700" cap="rnd">
                <a:solidFill>
                  <a:schemeClr val="tx1"/>
                </a:solidFill>
                <a:prstDash val="solid"/>
                <a:round/>
                <a:headEnd/>
                <a:tailEnd/>
              </a:ln>
            </p:spPr>
            <p:txBody>
              <a:bodyPr/>
              <a:lstStyle/>
              <a:p>
                <a:pPr>
                  <a:defRPr/>
                </a:pPr>
                <a:endParaRPr lang="en-GB"/>
              </a:p>
            </p:txBody>
          </p:sp>
          <p:sp>
            <p:nvSpPr>
              <p:cNvPr id="81" name="Freeform 20"/>
              <p:cNvSpPr>
                <a:spLocks/>
              </p:cNvSpPr>
              <p:nvPr/>
            </p:nvSpPr>
            <p:spPr bwMode="auto">
              <a:xfrm>
                <a:off x="8009097" y="3257729"/>
                <a:ext cx="59582" cy="105312"/>
              </a:xfrm>
              <a:custGeom>
                <a:avLst/>
                <a:gdLst>
                  <a:gd name="T0" fmla="*/ 2147483647 w 41"/>
                  <a:gd name="T1" fmla="*/ 2147483647 h 72"/>
                  <a:gd name="T2" fmla="*/ 2147483647 w 41"/>
                  <a:gd name="T3" fmla="*/ 2147483647 h 72"/>
                  <a:gd name="T4" fmla="*/ 0 w 41"/>
                  <a:gd name="T5" fmla="*/ 2147483647 h 72"/>
                  <a:gd name="T6" fmla="*/ 2147483647 w 41"/>
                  <a:gd name="T7" fmla="*/ 0 h 72"/>
                  <a:gd name="T8" fmla="*/ 2147483647 w 41"/>
                  <a:gd name="T9" fmla="*/ 2147483647 h 72"/>
                  <a:gd name="T10" fmla="*/ 2147483647 w 41"/>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72">
                    <a:moveTo>
                      <a:pt x="34" y="72"/>
                    </a:moveTo>
                    <a:lnTo>
                      <a:pt x="13" y="39"/>
                    </a:lnTo>
                    <a:lnTo>
                      <a:pt x="0" y="18"/>
                    </a:lnTo>
                    <a:lnTo>
                      <a:pt x="17" y="0"/>
                    </a:lnTo>
                    <a:lnTo>
                      <a:pt x="41" y="20"/>
                    </a:lnTo>
                    <a:lnTo>
                      <a:pt x="34" y="72"/>
                    </a:lnTo>
                    <a:close/>
                  </a:path>
                </a:pathLst>
              </a:custGeom>
              <a:noFill/>
              <a:ln w="12700" cap="rnd">
                <a:solidFill>
                  <a:schemeClr val="tx1"/>
                </a:solidFill>
                <a:prstDash val="solid"/>
                <a:round/>
                <a:headEnd/>
                <a:tailEnd/>
              </a:ln>
            </p:spPr>
            <p:txBody>
              <a:bodyPr/>
              <a:lstStyle/>
              <a:p>
                <a:pPr>
                  <a:defRPr/>
                </a:pPr>
                <a:endParaRPr lang="en-GB"/>
              </a:p>
            </p:txBody>
          </p:sp>
          <p:sp>
            <p:nvSpPr>
              <p:cNvPr id="82" name="Freeform 22"/>
              <p:cNvSpPr>
                <a:spLocks/>
              </p:cNvSpPr>
              <p:nvPr/>
            </p:nvSpPr>
            <p:spPr bwMode="auto">
              <a:xfrm>
                <a:off x="9000945" y="5978869"/>
                <a:ext cx="49067" cy="50959"/>
              </a:xfrm>
              <a:custGeom>
                <a:avLst/>
                <a:gdLst>
                  <a:gd name="T0" fmla="*/ 2147483647 w 33"/>
                  <a:gd name="T1" fmla="*/ 2147483647 h 35"/>
                  <a:gd name="T2" fmla="*/ 2147483647 w 33"/>
                  <a:gd name="T3" fmla="*/ 2147483647 h 35"/>
                  <a:gd name="T4" fmla="*/ 2147483647 w 33"/>
                  <a:gd name="T5" fmla="*/ 2147483647 h 35"/>
                  <a:gd name="T6" fmla="*/ 0 w 33"/>
                  <a:gd name="T7" fmla="*/ 0 h 35"/>
                  <a:gd name="T8" fmla="*/ 2147483647 w 33"/>
                  <a:gd name="T9" fmla="*/ 2147483647 h 35"/>
                  <a:gd name="T10" fmla="*/ 2147483647 w 33"/>
                  <a:gd name="T11" fmla="*/ 2147483647 h 35"/>
                  <a:gd name="T12" fmla="*/ 2147483647 w 33"/>
                  <a:gd name="T13" fmla="*/ 2147483647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5">
                    <a:moveTo>
                      <a:pt x="17" y="35"/>
                    </a:moveTo>
                    <a:lnTo>
                      <a:pt x="33" y="24"/>
                    </a:lnTo>
                    <a:lnTo>
                      <a:pt x="24" y="4"/>
                    </a:lnTo>
                    <a:lnTo>
                      <a:pt x="0" y="0"/>
                    </a:lnTo>
                    <a:lnTo>
                      <a:pt x="7" y="21"/>
                    </a:lnTo>
                    <a:lnTo>
                      <a:pt x="2" y="32"/>
                    </a:lnTo>
                    <a:lnTo>
                      <a:pt x="17" y="35"/>
                    </a:lnTo>
                    <a:close/>
                  </a:path>
                </a:pathLst>
              </a:custGeom>
              <a:noFill/>
              <a:ln w="12700" cap="rnd">
                <a:solidFill>
                  <a:schemeClr val="tx1"/>
                </a:solidFill>
                <a:prstDash val="solid"/>
                <a:round/>
                <a:headEnd/>
                <a:tailEnd/>
              </a:ln>
            </p:spPr>
            <p:txBody>
              <a:bodyPr/>
              <a:lstStyle/>
              <a:p>
                <a:pPr>
                  <a:defRPr/>
                </a:pPr>
                <a:endParaRPr lang="en-GB"/>
              </a:p>
            </p:txBody>
          </p:sp>
        </p:grpSp>
        <p:grpSp>
          <p:nvGrpSpPr>
            <p:cNvPr id="18" name="Groupe 72"/>
            <p:cNvGrpSpPr>
              <a:grpSpLocks/>
            </p:cNvGrpSpPr>
            <p:nvPr userDrawn="1"/>
          </p:nvGrpSpPr>
          <p:grpSpPr bwMode="auto">
            <a:xfrm>
              <a:off x="1187751" y="2712193"/>
              <a:ext cx="7386233" cy="3007283"/>
              <a:chOff x="1286729" y="2712190"/>
              <a:chExt cx="8001752" cy="3007283"/>
            </a:xfrm>
          </p:grpSpPr>
          <p:sp>
            <p:nvSpPr>
              <p:cNvPr id="19" name="Oval 38"/>
              <p:cNvSpPr>
                <a:spLocks noChangeArrowheads="1"/>
              </p:cNvSpPr>
              <p:nvPr/>
            </p:nvSpPr>
            <p:spPr bwMode="auto">
              <a:xfrm>
                <a:off x="4297560" y="2992747"/>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20" name="Oval 25"/>
              <p:cNvSpPr>
                <a:spLocks noChangeArrowheads="1"/>
              </p:cNvSpPr>
              <p:nvPr/>
            </p:nvSpPr>
            <p:spPr bwMode="auto">
              <a:xfrm>
                <a:off x="2240266" y="4715117"/>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21" name="Oval 26"/>
              <p:cNvSpPr>
                <a:spLocks noChangeArrowheads="1"/>
              </p:cNvSpPr>
              <p:nvPr/>
            </p:nvSpPr>
            <p:spPr bwMode="auto">
              <a:xfrm>
                <a:off x="2103582" y="4157979"/>
                <a:ext cx="73599" cy="71342"/>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22" name="Oval 27"/>
              <p:cNvSpPr>
                <a:spLocks noChangeArrowheads="1"/>
              </p:cNvSpPr>
              <p:nvPr/>
            </p:nvSpPr>
            <p:spPr bwMode="auto">
              <a:xfrm>
                <a:off x="8356070" y="5177133"/>
                <a:ext cx="66589"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23" name="Oval 28"/>
              <p:cNvSpPr>
                <a:spLocks noChangeArrowheads="1"/>
              </p:cNvSpPr>
              <p:nvPr/>
            </p:nvSpPr>
            <p:spPr bwMode="auto">
              <a:xfrm>
                <a:off x="9218240" y="5649342"/>
                <a:ext cx="70095" cy="71340"/>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24" name="Oval 29"/>
              <p:cNvSpPr>
                <a:spLocks noChangeArrowheads="1"/>
              </p:cNvSpPr>
              <p:nvPr/>
            </p:nvSpPr>
            <p:spPr bwMode="auto">
              <a:xfrm>
                <a:off x="7658622" y="4293866"/>
                <a:ext cx="73601" cy="74738"/>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25" name="Oval 30"/>
              <p:cNvSpPr>
                <a:spLocks noChangeArrowheads="1"/>
              </p:cNvSpPr>
              <p:nvPr/>
            </p:nvSpPr>
            <p:spPr bwMode="auto">
              <a:xfrm>
                <a:off x="7255576" y="3335861"/>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26" name="Oval 31"/>
              <p:cNvSpPr>
                <a:spLocks noChangeArrowheads="1"/>
              </p:cNvSpPr>
              <p:nvPr/>
            </p:nvSpPr>
            <p:spPr bwMode="auto">
              <a:xfrm>
                <a:off x="7840869" y="3916780"/>
                <a:ext cx="66592" cy="71340"/>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27" name="Oval 32"/>
              <p:cNvSpPr>
                <a:spLocks noChangeArrowheads="1"/>
              </p:cNvSpPr>
              <p:nvPr/>
            </p:nvSpPr>
            <p:spPr bwMode="auto">
              <a:xfrm>
                <a:off x="8229898" y="3115045"/>
                <a:ext cx="73599"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28" name="Oval 33"/>
              <p:cNvSpPr>
                <a:spLocks noChangeArrowheads="1"/>
              </p:cNvSpPr>
              <p:nvPr/>
            </p:nvSpPr>
            <p:spPr bwMode="auto">
              <a:xfrm>
                <a:off x="6575653" y="3774098"/>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29" name="Oval 34"/>
              <p:cNvSpPr>
                <a:spLocks noChangeArrowheads="1"/>
              </p:cNvSpPr>
              <p:nvPr/>
            </p:nvSpPr>
            <p:spPr bwMode="auto">
              <a:xfrm>
                <a:off x="5955309" y="3804672"/>
                <a:ext cx="70095" cy="71342"/>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30" name="Oval 35"/>
              <p:cNvSpPr>
                <a:spLocks noChangeArrowheads="1"/>
              </p:cNvSpPr>
              <p:nvPr/>
            </p:nvSpPr>
            <p:spPr bwMode="auto">
              <a:xfrm>
                <a:off x="4973977" y="5163544"/>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31" name="Oval 36"/>
              <p:cNvSpPr>
                <a:spLocks noChangeArrowheads="1"/>
              </p:cNvSpPr>
              <p:nvPr/>
            </p:nvSpPr>
            <p:spPr bwMode="auto">
              <a:xfrm>
                <a:off x="5271883" y="3478543"/>
                <a:ext cx="70095" cy="74738"/>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32" name="Oval 37"/>
              <p:cNvSpPr>
                <a:spLocks noChangeArrowheads="1"/>
              </p:cNvSpPr>
              <p:nvPr/>
            </p:nvSpPr>
            <p:spPr bwMode="auto">
              <a:xfrm>
                <a:off x="4437750" y="3026719"/>
                <a:ext cx="73599"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33" name="Oval 39"/>
              <p:cNvSpPr>
                <a:spLocks noChangeArrowheads="1"/>
              </p:cNvSpPr>
              <p:nvPr/>
            </p:nvSpPr>
            <p:spPr bwMode="auto">
              <a:xfrm>
                <a:off x="4718131" y="2928199"/>
                <a:ext cx="70095" cy="71342"/>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34" name="Oval 40"/>
              <p:cNvSpPr>
                <a:spLocks noChangeArrowheads="1"/>
              </p:cNvSpPr>
              <p:nvPr/>
            </p:nvSpPr>
            <p:spPr bwMode="auto">
              <a:xfrm>
                <a:off x="4483311" y="3159208"/>
                <a:ext cx="70095" cy="71342"/>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35" name="Oval 41"/>
              <p:cNvSpPr>
                <a:spLocks noChangeArrowheads="1"/>
              </p:cNvSpPr>
              <p:nvPr/>
            </p:nvSpPr>
            <p:spPr bwMode="auto">
              <a:xfrm>
                <a:off x="4700606" y="3145619"/>
                <a:ext cx="70095" cy="71342"/>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36" name="Oval 42"/>
              <p:cNvSpPr>
                <a:spLocks noChangeArrowheads="1"/>
              </p:cNvSpPr>
              <p:nvPr/>
            </p:nvSpPr>
            <p:spPr bwMode="auto">
              <a:xfrm>
                <a:off x="4742663" y="3067485"/>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37" name="Oval 43"/>
              <p:cNvSpPr>
                <a:spLocks noChangeArrowheads="1"/>
              </p:cNvSpPr>
              <p:nvPr/>
            </p:nvSpPr>
            <p:spPr bwMode="auto">
              <a:xfrm>
                <a:off x="4367655" y="3325671"/>
                <a:ext cx="66589"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38" name="Oval 44"/>
              <p:cNvSpPr>
                <a:spLocks noChangeArrowheads="1"/>
              </p:cNvSpPr>
              <p:nvPr/>
            </p:nvSpPr>
            <p:spPr bwMode="auto">
              <a:xfrm>
                <a:off x="4237978" y="3583856"/>
                <a:ext cx="66592" cy="71340"/>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39" name="Oval 45"/>
              <p:cNvSpPr>
                <a:spLocks noChangeArrowheads="1"/>
              </p:cNvSpPr>
              <p:nvPr/>
            </p:nvSpPr>
            <p:spPr bwMode="auto">
              <a:xfrm>
                <a:off x="4728644" y="3295095"/>
                <a:ext cx="66592" cy="71342"/>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40" name="Oval 46"/>
              <p:cNvSpPr>
                <a:spLocks noChangeArrowheads="1"/>
              </p:cNvSpPr>
              <p:nvPr/>
            </p:nvSpPr>
            <p:spPr bwMode="auto">
              <a:xfrm>
                <a:off x="4798739" y="3149017"/>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41" name="Oval 47"/>
              <p:cNvSpPr>
                <a:spLocks noChangeArrowheads="1"/>
              </p:cNvSpPr>
              <p:nvPr/>
            </p:nvSpPr>
            <p:spPr bwMode="auto">
              <a:xfrm>
                <a:off x="4882853" y="3104853"/>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42" name="Oval 48"/>
              <p:cNvSpPr>
                <a:spLocks noChangeArrowheads="1"/>
              </p:cNvSpPr>
              <p:nvPr/>
            </p:nvSpPr>
            <p:spPr bwMode="auto">
              <a:xfrm>
                <a:off x="4882853" y="3196578"/>
                <a:ext cx="73601" cy="71340"/>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43" name="Oval 49"/>
              <p:cNvSpPr>
                <a:spLocks noChangeArrowheads="1"/>
              </p:cNvSpPr>
              <p:nvPr/>
            </p:nvSpPr>
            <p:spPr bwMode="auto">
              <a:xfrm>
                <a:off x="5068607" y="3291699"/>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44" name="Oval 50"/>
              <p:cNvSpPr>
                <a:spLocks noChangeArrowheads="1"/>
              </p:cNvSpPr>
              <p:nvPr/>
            </p:nvSpPr>
            <p:spPr bwMode="auto">
              <a:xfrm>
                <a:off x="4980987" y="3237344"/>
                <a:ext cx="66592" cy="71340"/>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45" name="Oval 51"/>
              <p:cNvSpPr>
                <a:spLocks noChangeArrowheads="1"/>
              </p:cNvSpPr>
              <p:nvPr/>
            </p:nvSpPr>
            <p:spPr bwMode="auto">
              <a:xfrm>
                <a:off x="4956454" y="3009732"/>
                <a:ext cx="70095" cy="71342"/>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46" name="Oval 52"/>
              <p:cNvSpPr>
                <a:spLocks noChangeArrowheads="1"/>
              </p:cNvSpPr>
              <p:nvPr/>
            </p:nvSpPr>
            <p:spPr bwMode="auto">
              <a:xfrm>
                <a:off x="5068607" y="3199974"/>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47" name="Oval 53"/>
              <p:cNvSpPr>
                <a:spLocks noChangeArrowheads="1"/>
              </p:cNvSpPr>
              <p:nvPr/>
            </p:nvSpPr>
            <p:spPr bwMode="auto">
              <a:xfrm>
                <a:off x="4970474" y="3115045"/>
                <a:ext cx="70095" cy="74738"/>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48" name="Oval 54"/>
              <p:cNvSpPr>
                <a:spLocks noChangeArrowheads="1"/>
              </p:cNvSpPr>
              <p:nvPr/>
            </p:nvSpPr>
            <p:spPr bwMode="auto">
              <a:xfrm>
                <a:off x="4259007" y="3342655"/>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49" name="Oval 55"/>
              <p:cNvSpPr>
                <a:spLocks noChangeArrowheads="1"/>
              </p:cNvSpPr>
              <p:nvPr/>
            </p:nvSpPr>
            <p:spPr bwMode="auto">
              <a:xfrm>
                <a:off x="2478590" y="2710780"/>
                <a:ext cx="70095" cy="71342"/>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50" name="Oval 56"/>
              <p:cNvSpPr>
                <a:spLocks noChangeArrowheads="1"/>
              </p:cNvSpPr>
              <p:nvPr/>
            </p:nvSpPr>
            <p:spPr bwMode="auto">
              <a:xfrm>
                <a:off x="1413143" y="2911215"/>
                <a:ext cx="73601" cy="71340"/>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51" name="Oval 57"/>
              <p:cNvSpPr>
                <a:spLocks noChangeArrowheads="1"/>
              </p:cNvSpPr>
              <p:nvPr/>
            </p:nvSpPr>
            <p:spPr bwMode="auto">
              <a:xfrm>
                <a:off x="1286972" y="3590651"/>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52" name="Oval 58"/>
              <p:cNvSpPr>
                <a:spLocks noChangeArrowheads="1"/>
              </p:cNvSpPr>
              <p:nvPr/>
            </p:nvSpPr>
            <p:spPr bwMode="auto">
              <a:xfrm>
                <a:off x="1668992" y="3842042"/>
                <a:ext cx="66589"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53" name="Oval 59"/>
              <p:cNvSpPr>
                <a:spLocks noChangeArrowheads="1"/>
              </p:cNvSpPr>
              <p:nvPr/>
            </p:nvSpPr>
            <p:spPr bwMode="auto">
              <a:xfrm>
                <a:off x="2737942" y="4490903"/>
                <a:ext cx="70095" cy="71342"/>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54" name="Oval 60"/>
              <p:cNvSpPr>
                <a:spLocks noChangeArrowheads="1"/>
              </p:cNvSpPr>
              <p:nvPr/>
            </p:nvSpPr>
            <p:spPr bwMode="auto">
              <a:xfrm>
                <a:off x="2404991" y="5088806"/>
                <a:ext cx="66589" cy="71342"/>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55" name="Oval 61"/>
              <p:cNvSpPr>
                <a:spLocks noChangeArrowheads="1"/>
              </p:cNvSpPr>
              <p:nvPr/>
            </p:nvSpPr>
            <p:spPr bwMode="auto">
              <a:xfrm>
                <a:off x="4676074" y="3047102"/>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56" name="Oval 62"/>
              <p:cNvSpPr>
                <a:spLocks noChangeArrowheads="1"/>
              </p:cNvSpPr>
              <p:nvPr/>
            </p:nvSpPr>
            <p:spPr bwMode="auto">
              <a:xfrm>
                <a:off x="4630511" y="2720972"/>
                <a:ext cx="70095" cy="71340"/>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57" name="Oval 63"/>
              <p:cNvSpPr>
                <a:spLocks noChangeArrowheads="1"/>
              </p:cNvSpPr>
              <p:nvPr/>
            </p:nvSpPr>
            <p:spPr bwMode="auto">
              <a:xfrm>
                <a:off x="4756682" y="2754944"/>
                <a:ext cx="73601" cy="71340"/>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58" name="Oval 64"/>
              <p:cNvSpPr>
                <a:spLocks noChangeArrowheads="1"/>
              </p:cNvSpPr>
              <p:nvPr/>
            </p:nvSpPr>
            <p:spPr bwMode="auto">
              <a:xfrm>
                <a:off x="5026550" y="2727767"/>
                <a:ext cx="70095" cy="71340"/>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59" name="Oval 65"/>
              <p:cNvSpPr>
                <a:spLocks noChangeArrowheads="1"/>
              </p:cNvSpPr>
              <p:nvPr/>
            </p:nvSpPr>
            <p:spPr bwMode="auto">
              <a:xfrm>
                <a:off x="4805749" y="3026719"/>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60" name="Oval 66"/>
              <p:cNvSpPr>
                <a:spLocks noChangeArrowheads="1"/>
              </p:cNvSpPr>
              <p:nvPr/>
            </p:nvSpPr>
            <p:spPr bwMode="auto">
              <a:xfrm>
                <a:off x="7371232" y="4239511"/>
                <a:ext cx="66592" cy="71342"/>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61" name="Oval 67"/>
              <p:cNvSpPr>
                <a:spLocks noChangeArrowheads="1"/>
              </p:cNvSpPr>
              <p:nvPr/>
            </p:nvSpPr>
            <p:spPr bwMode="auto">
              <a:xfrm>
                <a:off x="7444833" y="3977929"/>
                <a:ext cx="73599" cy="74738"/>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62" name="Oval 68"/>
              <p:cNvSpPr>
                <a:spLocks noChangeArrowheads="1"/>
              </p:cNvSpPr>
              <p:nvPr/>
            </p:nvSpPr>
            <p:spPr bwMode="auto">
              <a:xfrm>
                <a:off x="7735726" y="3678977"/>
                <a:ext cx="66592" cy="71340"/>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grpSp>
      </p:grpSp>
    </p:spTree>
    <p:extLst>
      <p:ext uri="{BB962C8B-B14F-4D97-AF65-F5344CB8AC3E}">
        <p14:creationId xmlns:p14="http://schemas.microsoft.com/office/powerpoint/2010/main" val="8470734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5_Title Slide 1">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8"/>
          <a:stretch>
            <a:fillRect/>
          </a:stretch>
        </p:blipFill>
        <p:spPr>
          <a:xfrm>
            <a:off x="0" y="12827"/>
            <a:ext cx="9144000" cy="5143500"/>
          </a:xfrm>
          <a:prstGeom prst="rect">
            <a:avLst/>
          </a:prstGeom>
        </p:spPr>
      </p:pic>
      <p:sp>
        <p:nvSpPr>
          <p:cNvPr id="6" name="Rectangle 7"/>
          <p:cNvSpPr>
            <a:spLocks/>
          </p:cNvSpPr>
          <p:nvPr userDrawn="1">
            <p:custDataLst>
              <p:tags r:id="rId2"/>
            </p:custDataLst>
          </p:nvPr>
        </p:nvSpPr>
        <p:spPr bwMode="auto">
          <a:xfrm>
            <a:off x="-1466" y="2"/>
            <a:ext cx="9145466" cy="1770081"/>
          </a:xfrm>
          <a:custGeom>
            <a:avLst/>
            <a:gdLst>
              <a:gd name="T0" fmla="*/ 1031 w 10562072"/>
              <a:gd name="T1" fmla="*/ 1887 h 2958168"/>
              <a:gd name="T2" fmla="*/ 8177250 w 10562072"/>
              <a:gd name="T3" fmla="*/ 0 h 2958168"/>
              <a:gd name="T4" fmla="*/ 8176865 w 10562072"/>
              <a:gd name="T5" fmla="*/ 998841 h 2958168"/>
              <a:gd name="T6" fmla="*/ 7191595 w 10562072"/>
              <a:gd name="T7" fmla="*/ 1456717 h 2958168"/>
              <a:gd name="T8" fmla="*/ 1794345 w 10562072"/>
              <a:gd name="T9" fmla="*/ 1461054 h 2958168"/>
              <a:gd name="T10" fmla="*/ 914291 w 10562072"/>
              <a:gd name="T11" fmla="*/ 2001396 h 2958168"/>
              <a:gd name="T12" fmla="*/ 0 w 10562072"/>
              <a:gd name="T13" fmla="*/ 1470899 h 2958168"/>
              <a:gd name="T14" fmla="*/ 1031 w 10562072"/>
              <a:gd name="T15" fmla="*/ 1887 h 29581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p:spPr>
        <p:txBody>
          <a:bodyPr lIns="28120" tIns="36554" rIns="28120" bIns="36554" anchor="ctr"/>
          <a:lstStyle/>
          <a:p>
            <a:pPr>
              <a:defRPr/>
            </a:pPr>
            <a:endParaRPr lang="en-GB"/>
          </a:p>
        </p:txBody>
      </p:sp>
      <p:graphicFrame>
        <p:nvGraphicFramePr>
          <p:cNvPr id="7" name="Object 13"/>
          <p:cNvGraphicFramePr>
            <a:graphicFrameLocks noChangeAspect="1"/>
          </p:cNvGraphicFramePr>
          <p:nvPr>
            <p:custDataLst>
              <p:tags r:id="rId3"/>
            </p:custDataLst>
          </p:nvPr>
        </p:nvGraphicFramePr>
        <p:xfrm>
          <a:off x="0" y="17"/>
          <a:ext cx="146538" cy="119063"/>
        </p:xfrm>
        <a:graphic>
          <a:graphicData uri="http://schemas.openxmlformats.org/presentationml/2006/ole">
            <mc:AlternateContent xmlns:mc="http://schemas.openxmlformats.org/markup-compatibility/2006">
              <mc:Choice xmlns:v="urn:schemas-microsoft-com:vml" Requires="v">
                <p:oleObj spid="_x0000_s82133"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17"/>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p:cNvSpPr/>
          <p:nvPr userDrawn="1">
            <p:custDataLst>
              <p:tags r:id="rId4"/>
            </p:custDataLst>
          </p:nvPr>
        </p:nvSpPr>
        <p:spPr>
          <a:xfrm>
            <a:off x="0" y="4720219"/>
            <a:ext cx="9144000" cy="436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50" tIns="41975" rIns="83950" bIns="41975" anchor="ctr"/>
          <a:lstStyle/>
          <a:p>
            <a:pPr algn="ctr" defTabSz="957538" fontAlgn="auto">
              <a:spcBef>
                <a:spcPts val="0"/>
              </a:spcBef>
              <a:spcAft>
                <a:spcPts val="0"/>
              </a:spcAft>
              <a:defRPr/>
            </a:pPr>
            <a:endParaRPr lang="en-US" sz="1300" dirty="0"/>
          </a:p>
        </p:txBody>
      </p:sp>
      <p:graphicFrame>
        <p:nvGraphicFramePr>
          <p:cNvPr id="13" name="Object 13"/>
          <p:cNvGraphicFramePr>
            <a:graphicFrameLocks noChangeAspect="1"/>
          </p:cNvGraphicFramePr>
          <p:nvPr userDrawn="1">
            <p:custDataLst>
              <p:tags r:id="rId5"/>
            </p:custDataLst>
          </p:nvPr>
        </p:nvGraphicFramePr>
        <p:xfrm>
          <a:off x="0" y="1"/>
          <a:ext cx="158750" cy="158750"/>
        </p:xfrm>
        <a:graphic>
          <a:graphicData uri="http://schemas.openxmlformats.org/presentationml/2006/ole">
            <mc:AlternateContent xmlns:mc="http://schemas.openxmlformats.org/markup-compatibility/2006">
              <mc:Choice xmlns:v="urn:schemas-microsoft-com:vml" Requires="v">
                <p:oleObj spid="_x0000_s82134"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1"/>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4" name="Picture 22" descr="Digital Logo Master.png"/>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14495" y="4806061"/>
            <a:ext cx="96678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p:cNvSpPr>
            <a:spLocks noChangeArrowheads="1"/>
          </p:cNvSpPr>
          <p:nvPr userDrawn="1">
            <p:custDataLst>
              <p:tags r:id="rId6"/>
            </p:custDataLst>
          </p:nvPr>
        </p:nvSpPr>
        <p:spPr bwMode="auto">
          <a:xfrm>
            <a:off x="3385186" y="4926711"/>
            <a:ext cx="2660650" cy="127000"/>
          </a:xfrm>
          <a:prstGeom prst="rect">
            <a:avLst/>
          </a:prstGeom>
          <a:noFill/>
          <a:ln w="19050">
            <a:noFill/>
            <a:miter lim="800000"/>
            <a:headEnd/>
            <a:tailEnd/>
          </a:ln>
        </p:spPr>
        <p:txBody>
          <a:bodyPr lIns="35989" tIns="35989" rIns="35989" bIns="35989" anchor="b"/>
          <a:lstStyle/>
          <a:p>
            <a:pPr defTabSz="995136" eaLnBrk="0" hangingPunct="0">
              <a:lnSpc>
                <a:spcPct val="90000"/>
              </a:lnSpc>
              <a:spcBef>
                <a:spcPct val="10000"/>
              </a:spcBef>
              <a:defRPr/>
            </a:pPr>
            <a:r>
              <a:rPr lang="en-US" altLang="en-US" sz="700" dirty="0">
                <a:latin typeface="Trebuchet MS" pitchFamily="34" charset="0"/>
              </a:rPr>
              <a:t>Copyright © Capgemini </a:t>
            </a:r>
            <a:r>
              <a:rPr lang="en-US" altLang="en-US" sz="700" dirty="0" smtClean="0">
                <a:latin typeface="Trebuchet MS" pitchFamily="34" charset="0"/>
              </a:rPr>
              <a:t>2015</a:t>
            </a:r>
            <a:r>
              <a:rPr lang="en-US" altLang="en-US" sz="700" baseline="0" dirty="0" smtClean="0">
                <a:latin typeface="Trebuchet MS" pitchFamily="34" charset="0"/>
              </a:rPr>
              <a:t> </a:t>
            </a:r>
            <a:r>
              <a:rPr lang="en-US" altLang="en-US" sz="700" dirty="0" smtClean="0">
                <a:latin typeface="Trebuchet MS" pitchFamily="34" charset="0"/>
              </a:rPr>
              <a:t> </a:t>
            </a:r>
            <a:r>
              <a:rPr lang="en-US" altLang="en-US" sz="700" dirty="0">
                <a:latin typeface="Trebuchet MS" pitchFamily="34" charset="0"/>
              </a:rPr>
              <a:t>All Rights Reserved</a:t>
            </a:r>
          </a:p>
        </p:txBody>
      </p:sp>
      <p:pic>
        <p:nvPicPr>
          <p:cNvPr id="17" name="Picture 16"/>
          <p:cNvPicPr>
            <a:picLocks noChangeAspect="1"/>
          </p:cNvPicPr>
          <p:nvPr userDrawn="1"/>
        </p:nvPicPr>
        <p:blipFill>
          <a:blip r:embed="rId13"/>
          <a:stretch>
            <a:fillRect/>
          </a:stretch>
        </p:blipFill>
        <p:spPr>
          <a:xfrm>
            <a:off x="264232" y="299808"/>
            <a:ext cx="2514600" cy="584200"/>
          </a:xfrm>
          <a:prstGeom prst="rect">
            <a:avLst/>
          </a:prstGeom>
        </p:spPr>
      </p:pic>
      <p:pic>
        <p:nvPicPr>
          <p:cNvPr id="18" name="Picture 17"/>
          <p:cNvPicPr>
            <a:picLocks noChangeAspect="1"/>
          </p:cNvPicPr>
          <p:nvPr userDrawn="1"/>
        </p:nvPicPr>
        <p:blipFill>
          <a:blip r:embed="rId14"/>
          <a:stretch>
            <a:fillRect/>
          </a:stretch>
        </p:blipFill>
        <p:spPr>
          <a:xfrm>
            <a:off x="6541118" y="4850511"/>
            <a:ext cx="2514600" cy="203200"/>
          </a:xfrm>
          <a:prstGeom prst="rect">
            <a:avLst/>
          </a:prstGeom>
        </p:spPr>
      </p:pic>
      <p:pic>
        <p:nvPicPr>
          <p:cNvPr id="19" name="Picture 18"/>
          <p:cNvPicPr>
            <a:picLocks noChangeAspect="1"/>
          </p:cNvPicPr>
          <p:nvPr userDrawn="1"/>
        </p:nvPicPr>
        <p:blipFill>
          <a:blip r:embed="rId15"/>
          <a:stretch>
            <a:fillRect/>
          </a:stretch>
        </p:blipFill>
        <p:spPr>
          <a:xfrm>
            <a:off x="6434697" y="665561"/>
            <a:ext cx="2057400" cy="508000"/>
          </a:xfrm>
          <a:prstGeom prst="rect">
            <a:avLst/>
          </a:prstGeom>
        </p:spPr>
      </p:pic>
      <p:pic>
        <p:nvPicPr>
          <p:cNvPr id="20" name="Picture 19"/>
          <p:cNvPicPr>
            <a:picLocks noChangeAspect="1"/>
          </p:cNvPicPr>
          <p:nvPr userDrawn="1"/>
        </p:nvPicPr>
        <p:blipFill>
          <a:blip r:embed="rId16"/>
          <a:stretch>
            <a:fillRect/>
          </a:stretch>
        </p:blipFill>
        <p:spPr>
          <a:xfrm>
            <a:off x="6192589" y="236481"/>
            <a:ext cx="2514600" cy="609600"/>
          </a:xfrm>
          <a:prstGeom prst="rect">
            <a:avLst/>
          </a:prstGeom>
        </p:spPr>
      </p:pic>
      <p:pic>
        <p:nvPicPr>
          <p:cNvPr id="22" name="Picture 21"/>
          <p:cNvPicPr>
            <a:picLocks noChangeAspect="1"/>
          </p:cNvPicPr>
          <p:nvPr userDrawn="1"/>
        </p:nvPicPr>
        <p:blipFill>
          <a:blip r:embed="rId17"/>
          <a:stretch>
            <a:fillRect/>
          </a:stretch>
        </p:blipFill>
        <p:spPr>
          <a:xfrm>
            <a:off x="0" y="538720"/>
            <a:ext cx="9144000" cy="1507904"/>
          </a:xfrm>
          <a:prstGeom prst="rect">
            <a:avLst/>
          </a:prstGeom>
        </p:spPr>
      </p:pic>
      <p:sp>
        <p:nvSpPr>
          <p:cNvPr id="23" name="TextBox 22"/>
          <p:cNvSpPr txBox="1"/>
          <p:nvPr userDrawn="1"/>
        </p:nvSpPr>
        <p:spPr>
          <a:xfrm>
            <a:off x="2708850" y="1270088"/>
            <a:ext cx="1417623" cy="246199"/>
          </a:xfrm>
          <a:prstGeom prst="rect">
            <a:avLst/>
          </a:prstGeom>
          <a:noFill/>
        </p:spPr>
        <p:txBody>
          <a:bodyPr wrap="none" lIns="91420" tIns="45709" rIns="91420" bIns="45709" rtlCol="0">
            <a:spAutoFit/>
          </a:bodyPr>
          <a:lstStyle/>
          <a:p>
            <a:r>
              <a:rPr lang="en-GB" sz="1000" dirty="0" smtClean="0">
                <a:solidFill>
                  <a:srgbClr val="FFFFFF"/>
                </a:solidFill>
              </a:rPr>
              <a:t>Service Orchestration </a:t>
            </a:r>
          </a:p>
        </p:txBody>
      </p:sp>
      <p:sp>
        <p:nvSpPr>
          <p:cNvPr id="24" name="TextBox 23"/>
          <p:cNvSpPr txBox="1"/>
          <p:nvPr userDrawn="1"/>
        </p:nvSpPr>
        <p:spPr>
          <a:xfrm>
            <a:off x="4172377" y="1270088"/>
            <a:ext cx="1161142" cy="246199"/>
          </a:xfrm>
          <a:prstGeom prst="rect">
            <a:avLst/>
          </a:prstGeom>
          <a:noFill/>
        </p:spPr>
        <p:txBody>
          <a:bodyPr wrap="none" lIns="91420" tIns="45709" rIns="91420" bIns="45709" rtlCol="0">
            <a:spAutoFit/>
          </a:bodyPr>
          <a:lstStyle/>
          <a:p>
            <a:r>
              <a:rPr lang="en-GB" sz="1000" dirty="0" smtClean="0">
                <a:solidFill>
                  <a:srgbClr val="FFFFFF"/>
                </a:solidFill>
              </a:rPr>
              <a:t>Identity &amp; Access</a:t>
            </a:r>
          </a:p>
        </p:txBody>
      </p:sp>
      <p:sp>
        <p:nvSpPr>
          <p:cNvPr id="25" name="TextBox 24"/>
          <p:cNvSpPr txBox="1"/>
          <p:nvPr userDrawn="1"/>
        </p:nvSpPr>
        <p:spPr>
          <a:xfrm>
            <a:off x="6793047" y="1270088"/>
            <a:ext cx="647868" cy="246199"/>
          </a:xfrm>
          <a:prstGeom prst="rect">
            <a:avLst/>
          </a:prstGeom>
          <a:noFill/>
        </p:spPr>
        <p:txBody>
          <a:bodyPr wrap="none" lIns="91420" tIns="45709" rIns="91420" bIns="45709" rtlCol="0">
            <a:spAutoFit/>
          </a:bodyPr>
          <a:lstStyle/>
          <a:p>
            <a:r>
              <a:rPr lang="en-GB" sz="1000" dirty="0" smtClean="0">
                <a:solidFill>
                  <a:srgbClr val="FFFFFF"/>
                </a:solidFill>
              </a:rPr>
              <a:t>DevOps</a:t>
            </a:r>
          </a:p>
        </p:txBody>
      </p:sp>
      <p:sp>
        <p:nvSpPr>
          <p:cNvPr id="26" name="TextBox 25"/>
          <p:cNvSpPr txBox="1"/>
          <p:nvPr userDrawn="1"/>
        </p:nvSpPr>
        <p:spPr>
          <a:xfrm>
            <a:off x="5400574" y="1270088"/>
            <a:ext cx="1402908" cy="246199"/>
          </a:xfrm>
          <a:prstGeom prst="rect">
            <a:avLst/>
          </a:prstGeom>
          <a:noFill/>
        </p:spPr>
        <p:txBody>
          <a:bodyPr wrap="none" lIns="91420" tIns="45709" rIns="91420" bIns="45709" rtlCol="0">
            <a:spAutoFit/>
          </a:bodyPr>
          <a:lstStyle/>
          <a:p>
            <a:r>
              <a:rPr lang="en-GB" sz="1000" dirty="0" smtClean="0">
                <a:solidFill>
                  <a:srgbClr val="FFFFFF"/>
                </a:solidFill>
              </a:rPr>
              <a:t>Service Management</a:t>
            </a:r>
          </a:p>
        </p:txBody>
      </p:sp>
      <p:sp>
        <p:nvSpPr>
          <p:cNvPr id="27" name="TextBox 26"/>
          <p:cNvSpPr txBox="1"/>
          <p:nvPr userDrawn="1"/>
        </p:nvSpPr>
        <p:spPr>
          <a:xfrm>
            <a:off x="130435" y="2013433"/>
            <a:ext cx="4363639" cy="1446528"/>
          </a:xfrm>
          <a:prstGeom prst="rect">
            <a:avLst/>
          </a:prstGeom>
          <a:noFill/>
        </p:spPr>
        <p:txBody>
          <a:bodyPr wrap="square" lIns="91420" tIns="45709" rIns="91420" bIns="45709" rtlCol="0">
            <a:spAutoFit/>
          </a:bodyPr>
          <a:lstStyle/>
          <a:p>
            <a:pPr>
              <a:spcBef>
                <a:spcPts val="600"/>
              </a:spcBef>
            </a:pPr>
            <a:r>
              <a:rPr lang="en-GB" sz="4800" b="0" i="0" dirty="0" smtClean="0">
                <a:solidFill>
                  <a:srgbClr val="FFFFFF"/>
                </a:solidFill>
                <a:latin typeface="Helvetica Neue Light"/>
                <a:cs typeface="Helvetica Neue Light"/>
              </a:rPr>
              <a:t>Immediate</a:t>
            </a:r>
          </a:p>
          <a:p>
            <a:pPr>
              <a:spcBef>
                <a:spcPts val="600"/>
              </a:spcBef>
            </a:pPr>
            <a:r>
              <a:rPr lang="en-GB" sz="1500" b="0" i="0" dirty="0" smtClean="0">
                <a:solidFill>
                  <a:srgbClr val="FFFFFF"/>
                </a:solidFill>
                <a:latin typeface="Helvetica Neue Light"/>
                <a:cs typeface="Helvetica Neue Light"/>
              </a:rPr>
              <a:t>Our open source-based platform</a:t>
            </a:r>
          </a:p>
          <a:p>
            <a:pPr>
              <a:spcBef>
                <a:spcPts val="600"/>
              </a:spcBef>
            </a:pPr>
            <a:r>
              <a:rPr lang="en-GB" sz="1500" b="0" i="0" dirty="0" smtClean="0">
                <a:solidFill>
                  <a:srgbClr val="FFFFFF"/>
                </a:solidFill>
                <a:latin typeface="Helvetica Neue Light"/>
                <a:cs typeface="Helvetica Neue Light"/>
              </a:rPr>
              <a:t>Your market advantage </a:t>
            </a:r>
          </a:p>
        </p:txBody>
      </p:sp>
    </p:spTree>
    <p:extLst>
      <p:ext uri="{BB962C8B-B14F-4D97-AF65-F5344CB8AC3E}">
        <p14:creationId xmlns:p14="http://schemas.microsoft.com/office/powerpoint/2010/main" val="2989157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9722749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1">
    <p:spTree>
      <p:nvGrpSpPr>
        <p:cNvPr id="1" name=""/>
        <p:cNvGrpSpPr/>
        <p:nvPr/>
      </p:nvGrpSpPr>
      <p:grpSpPr>
        <a:xfrm>
          <a:off x="0" y="0"/>
          <a:ext cx="0" cy="0"/>
          <a:chOff x="0" y="0"/>
          <a:chExt cx="0" cy="0"/>
        </a:xfrm>
      </p:grpSpPr>
      <p:pic>
        <p:nvPicPr>
          <p:cNvPr id="4" name="Picture 13" descr="01-Digital VI Concept 17 Sept - Mobile with Hand.jpg"/>
          <p:cNvPicPr>
            <a:picLocks noChangeAspect="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2931" y="0"/>
            <a:ext cx="91381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custDataLst>
              <p:tags r:id="rId2"/>
            </p:custDataLst>
          </p:nvPr>
        </p:nvSpPr>
        <p:spPr>
          <a:xfrm>
            <a:off x="0" y="4733927"/>
            <a:ext cx="9144000" cy="409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1421" tIns="35712" rIns="71421" bIns="35712" anchor="ctr"/>
          <a:lstStyle/>
          <a:p>
            <a:pPr algn="ctr" defTabSz="814627" fontAlgn="auto">
              <a:spcBef>
                <a:spcPts val="0"/>
              </a:spcBef>
              <a:spcAft>
                <a:spcPts val="0"/>
              </a:spcAft>
              <a:defRPr/>
            </a:pPr>
            <a:endParaRPr lang="en-US" sz="1100" dirty="0"/>
          </a:p>
        </p:txBody>
      </p:sp>
      <p:sp>
        <p:nvSpPr>
          <p:cNvPr id="6" name="Rectangle 7"/>
          <p:cNvSpPr>
            <a:spLocks/>
          </p:cNvSpPr>
          <p:nvPr userDrawn="1">
            <p:custDataLst>
              <p:tags r:id="rId3"/>
            </p:custDataLst>
          </p:nvPr>
        </p:nvSpPr>
        <p:spPr bwMode="auto">
          <a:xfrm>
            <a:off x="-1466" y="1"/>
            <a:ext cx="9145466" cy="2012156"/>
          </a:xfrm>
          <a:custGeom>
            <a:avLst/>
            <a:gdLst>
              <a:gd name="T0" fmla="*/ 1031 w 10562072"/>
              <a:gd name="T1" fmla="*/ 1887 h 2958168"/>
              <a:gd name="T2" fmla="*/ 8177250 w 10562072"/>
              <a:gd name="T3" fmla="*/ 0 h 2958168"/>
              <a:gd name="T4" fmla="*/ 8176865 w 10562072"/>
              <a:gd name="T5" fmla="*/ 998841 h 2958168"/>
              <a:gd name="T6" fmla="*/ 7191595 w 10562072"/>
              <a:gd name="T7" fmla="*/ 1456717 h 2958168"/>
              <a:gd name="T8" fmla="*/ 1794345 w 10562072"/>
              <a:gd name="T9" fmla="*/ 1461054 h 2958168"/>
              <a:gd name="T10" fmla="*/ 914291 w 10562072"/>
              <a:gd name="T11" fmla="*/ 2001396 h 2958168"/>
              <a:gd name="T12" fmla="*/ 0 w 10562072"/>
              <a:gd name="T13" fmla="*/ 1470899 h 2958168"/>
              <a:gd name="T14" fmla="*/ 1031 w 10562072"/>
              <a:gd name="T15" fmla="*/ 1887 h 29581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p:spPr>
        <p:txBody>
          <a:bodyPr lIns="28120" tIns="36554" rIns="28120" bIns="36554" anchor="ctr"/>
          <a:lstStyle/>
          <a:p>
            <a:pPr>
              <a:defRPr/>
            </a:pPr>
            <a:endParaRPr lang="en-GB"/>
          </a:p>
        </p:txBody>
      </p:sp>
      <p:graphicFrame>
        <p:nvGraphicFramePr>
          <p:cNvPr id="7" name="Object 13"/>
          <p:cNvGraphicFramePr>
            <a:graphicFrameLocks noChangeAspect="1"/>
          </p:cNvGraphicFramePr>
          <p:nvPr>
            <p:custDataLst>
              <p:tags r:id="rId4"/>
            </p:custDataLst>
          </p:nvPr>
        </p:nvGraphicFramePr>
        <p:xfrm>
          <a:off x="0" y="17"/>
          <a:ext cx="146538" cy="119063"/>
        </p:xfrm>
        <a:graphic>
          <a:graphicData uri="http://schemas.openxmlformats.org/presentationml/2006/ole">
            <mc:AlternateContent xmlns:mc="http://schemas.openxmlformats.org/markup-compatibility/2006">
              <mc:Choice xmlns:v="urn:schemas-microsoft-com:vml" Requires="v">
                <p:oleObj spid="_x0000_s52622" name="think-cell Slide" r:id="rId9" imgW="360" imgH="360" progId="">
                  <p:embed/>
                </p:oleObj>
              </mc:Choice>
              <mc:Fallback>
                <p:oleObj name="think-cell Slide" r:id="rId9" imgW="360" imgH="360" progId="">
                  <p:embed/>
                  <p:pic>
                    <p:nvPicPr>
                      <p:cNvPr id="0" name="Picture 8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17"/>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21" descr="Capgemini logo black.pn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60906" y="491746"/>
            <a:ext cx="2744665" cy="51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2" descr="Digital Logo Master.png"/>
          <p:cNvPicPr>
            <a:picLocks noChangeAspect="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50631" y="4845844"/>
            <a:ext cx="89242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3" descr="PMRC black.png"/>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433056" y="4895851"/>
            <a:ext cx="2055935" cy="101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userDrawn="1">
            <p:custDataLst>
              <p:tags r:id="rId5"/>
            </p:custDataLst>
          </p:nvPr>
        </p:nvSpPr>
        <p:spPr bwMode="auto">
          <a:xfrm>
            <a:off x="5804320" y="4952094"/>
            <a:ext cx="96856" cy="92333"/>
          </a:xfrm>
          <a:prstGeom prst="rect">
            <a:avLst/>
          </a:prstGeom>
          <a:noFill/>
          <a:ln>
            <a:noFill/>
          </a:ln>
          <a:extLst/>
        </p:spPr>
        <p:txBody>
          <a:bodyPr wrap="none" lIns="0" tIns="0" rIns="0" bIns="0" anchor="ctr">
            <a:spAutoFit/>
          </a:bodyPr>
          <a:lstStyle>
            <a:lvl1pPr eaLnBrk="0" hangingPunct="0">
              <a:defRPr sz="1900">
                <a:solidFill>
                  <a:schemeClr val="tx1"/>
                </a:solidFill>
                <a:latin typeface="Arial" charset="0"/>
                <a:cs typeface="Arial" charset="0"/>
              </a:defRPr>
            </a:lvl1pPr>
            <a:lvl2pPr marL="742950" indent="-285750" eaLnBrk="0" hangingPunct="0">
              <a:defRPr sz="1900">
                <a:solidFill>
                  <a:schemeClr val="tx1"/>
                </a:solidFill>
                <a:latin typeface="Arial" charset="0"/>
                <a:cs typeface="Arial" charset="0"/>
              </a:defRPr>
            </a:lvl2pPr>
            <a:lvl3pPr marL="1143000" indent="-228600" eaLnBrk="0" hangingPunct="0">
              <a:defRPr sz="1900">
                <a:solidFill>
                  <a:schemeClr val="tx1"/>
                </a:solidFill>
                <a:latin typeface="Arial" charset="0"/>
                <a:cs typeface="Arial" charset="0"/>
              </a:defRPr>
            </a:lvl3pPr>
            <a:lvl4pPr marL="1600200" indent="-228600" eaLnBrk="0" hangingPunct="0">
              <a:defRPr sz="1900">
                <a:solidFill>
                  <a:schemeClr val="tx1"/>
                </a:solidFill>
                <a:latin typeface="Arial" charset="0"/>
                <a:cs typeface="Arial" charset="0"/>
              </a:defRPr>
            </a:lvl4pPr>
            <a:lvl5pPr marL="2057400" indent="-228600" eaLnBrk="0" hangingPunct="0">
              <a:defRPr sz="1900">
                <a:solidFill>
                  <a:schemeClr val="tx1"/>
                </a:solidFill>
                <a:latin typeface="Arial" charset="0"/>
                <a:cs typeface="Arial" charset="0"/>
              </a:defRPr>
            </a:lvl5pPr>
            <a:lvl6pPr marL="2514600" indent="-228600" defTabSz="957263" eaLnBrk="0" fontAlgn="base" hangingPunct="0">
              <a:spcBef>
                <a:spcPct val="0"/>
              </a:spcBef>
              <a:spcAft>
                <a:spcPct val="0"/>
              </a:spcAft>
              <a:defRPr sz="1900">
                <a:solidFill>
                  <a:schemeClr val="tx1"/>
                </a:solidFill>
                <a:latin typeface="Arial" charset="0"/>
                <a:cs typeface="Arial" charset="0"/>
              </a:defRPr>
            </a:lvl6pPr>
            <a:lvl7pPr marL="2971800" indent="-228600" defTabSz="957263" eaLnBrk="0" fontAlgn="base" hangingPunct="0">
              <a:spcBef>
                <a:spcPct val="0"/>
              </a:spcBef>
              <a:spcAft>
                <a:spcPct val="0"/>
              </a:spcAft>
              <a:defRPr sz="1900">
                <a:solidFill>
                  <a:schemeClr val="tx1"/>
                </a:solidFill>
                <a:latin typeface="Arial" charset="0"/>
                <a:cs typeface="Arial" charset="0"/>
              </a:defRPr>
            </a:lvl7pPr>
            <a:lvl8pPr marL="3429000" indent="-228600" defTabSz="957263" eaLnBrk="0" fontAlgn="base" hangingPunct="0">
              <a:spcBef>
                <a:spcPct val="0"/>
              </a:spcBef>
              <a:spcAft>
                <a:spcPct val="0"/>
              </a:spcAft>
              <a:defRPr sz="1900">
                <a:solidFill>
                  <a:schemeClr val="tx1"/>
                </a:solidFill>
                <a:latin typeface="Arial" charset="0"/>
                <a:cs typeface="Arial" charset="0"/>
              </a:defRPr>
            </a:lvl8pPr>
            <a:lvl9pPr marL="3886200" indent="-228600" defTabSz="957263" eaLnBrk="0" fontAlgn="base" hangingPunct="0">
              <a:spcBef>
                <a:spcPct val="0"/>
              </a:spcBef>
              <a:spcAft>
                <a:spcPct val="0"/>
              </a:spcAft>
              <a:defRPr sz="1900">
                <a:solidFill>
                  <a:schemeClr val="tx1"/>
                </a:solidFill>
                <a:latin typeface="Arial" charset="0"/>
                <a:cs typeface="Arial" charset="0"/>
              </a:defRPr>
            </a:lvl9pPr>
          </a:lstStyle>
          <a:p>
            <a:pPr algn="ctr" eaLnBrk="1" hangingPunct="1">
              <a:defRPr/>
            </a:pPr>
            <a:fld id="{DCE4D805-AEA7-4486-8291-0A5FF18D3559}" type="slidenum">
              <a:rPr lang="en-US" sz="600" smtClean="0">
                <a:solidFill>
                  <a:schemeClr val="tx2"/>
                </a:solidFill>
                <a:latin typeface="Trebuchet MS" pitchFamily="34" charset="0"/>
              </a:rPr>
              <a:pPr algn="ctr" eaLnBrk="1" hangingPunct="1">
                <a:defRPr/>
              </a:pPr>
              <a:t>‹#›</a:t>
            </a:fld>
            <a:endParaRPr lang="en-US" sz="600" dirty="0" smtClean="0">
              <a:solidFill>
                <a:schemeClr val="tx2"/>
              </a:solidFill>
              <a:latin typeface="Trebuchet MS" pitchFamily="34" charset="0"/>
            </a:endParaRPr>
          </a:p>
        </p:txBody>
      </p:sp>
      <p:sp>
        <p:nvSpPr>
          <p:cNvPr id="12" name="Rectangle 11"/>
          <p:cNvSpPr>
            <a:spLocks noChangeArrowheads="1"/>
          </p:cNvSpPr>
          <p:nvPr userDrawn="1">
            <p:custDataLst>
              <p:tags r:id="rId6"/>
            </p:custDataLst>
          </p:nvPr>
        </p:nvSpPr>
        <p:spPr bwMode="auto">
          <a:xfrm>
            <a:off x="3503740" y="4979194"/>
            <a:ext cx="2455985" cy="95250"/>
          </a:xfrm>
          <a:prstGeom prst="rect">
            <a:avLst/>
          </a:prstGeom>
          <a:noFill/>
          <a:ln w="19050">
            <a:noFill/>
            <a:miter lim="800000"/>
            <a:headEnd/>
            <a:tailEnd/>
          </a:ln>
        </p:spPr>
        <p:txBody>
          <a:bodyPr lIns="30616" tIns="30616" rIns="30616" bIns="30616" anchor="b"/>
          <a:lstStyle/>
          <a:p>
            <a:pPr defTabSz="846609" eaLnBrk="0" hangingPunct="0">
              <a:lnSpc>
                <a:spcPct val="90000"/>
              </a:lnSpc>
              <a:spcBef>
                <a:spcPct val="10000"/>
              </a:spcBef>
              <a:defRPr/>
            </a:pPr>
            <a:r>
              <a:rPr lang="en-US" altLang="en-US" sz="600" dirty="0">
                <a:latin typeface="Trebuchet MS" pitchFamily="34" charset="0"/>
              </a:rPr>
              <a:t>Copyright © Capgemini </a:t>
            </a:r>
            <a:r>
              <a:rPr lang="en-US" altLang="en-US" sz="600" dirty="0" smtClean="0">
                <a:latin typeface="Trebuchet MS" pitchFamily="34" charset="0"/>
              </a:rPr>
              <a:t>2014. </a:t>
            </a:r>
            <a:r>
              <a:rPr lang="en-US" altLang="en-US" sz="600" dirty="0">
                <a:latin typeface="Trebuchet MS" pitchFamily="34" charset="0"/>
              </a:rPr>
              <a:t>All Rights Reserved</a:t>
            </a:r>
          </a:p>
        </p:txBody>
      </p:sp>
      <p:sp>
        <p:nvSpPr>
          <p:cNvPr id="2" name="Title 1"/>
          <p:cNvSpPr>
            <a:spLocks noGrp="1"/>
          </p:cNvSpPr>
          <p:nvPr>
            <p:ph type="ctrTitle"/>
          </p:nvPr>
        </p:nvSpPr>
        <p:spPr>
          <a:xfrm>
            <a:off x="1645068" y="1868463"/>
            <a:ext cx="6494115" cy="251927"/>
          </a:xfrm>
        </p:spPr>
        <p:txBody>
          <a:bodyPr lIns="196822" rIns="28120"/>
          <a:lstStyle>
            <a:lvl1pPr algn="l">
              <a:defRPr sz="1700" b="0" baseline="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1645050" y="2140220"/>
            <a:ext cx="4191905" cy="218095"/>
          </a:xfrm>
        </p:spPr>
        <p:txBody>
          <a:bodyPr lIns="196822"/>
          <a:lstStyle>
            <a:lvl1pPr marL="0" indent="0" algn="l">
              <a:buNone/>
              <a:defRPr sz="1200" b="0">
                <a:solidFill>
                  <a:schemeClr val="tx1"/>
                </a:solidFill>
                <a:latin typeface="+mn-lt"/>
              </a:defRPr>
            </a:lvl1pPr>
            <a:lvl2pPr marL="388848" indent="0" algn="ctr">
              <a:buNone/>
              <a:defRPr>
                <a:solidFill>
                  <a:schemeClr val="tx1">
                    <a:tint val="75000"/>
                  </a:schemeClr>
                </a:solidFill>
              </a:defRPr>
            </a:lvl2pPr>
            <a:lvl3pPr marL="777698" indent="0" algn="ctr">
              <a:buNone/>
              <a:defRPr>
                <a:solidFill>
                  <a:schemeClr val="tx1">
                    <a:tint val="75000"/>
                  </a:schemeClr>
                </a:solidFill>
              </a:defRPr>
            </a:lvl3pPr>
            <a:lvl4pPr marL="1166542" indent="0" algn="ctr">
              <a:buNone/>
              <a:defRPr>
                <a:solidFill>
                  <a:schemeClr val="tx1">
                    <a:tint val="75000"/>
                  </a:schemeClr>
                </a:solidFill>
              </a:defRPr>
            </a:lvl4pPr>
            <a:lvl5pPr marL="1555396" indent="0" algn="ctr">
              <a:buNone/>
              <a:defRPr>
                <a:solidFill>
                  <a:schemeClr val="tx1">
                    <a:tint val="75000"/>
                  </a:schemeClr>
                </a:solidFill>
              </a:defRPr>
            </a:lvl5pPr>
            <a:lvl6pPr marL="1944241" indent="0" algn="ctr">
              <a:buNone/>
              <a:defRPr>
                <a:solidFill>
                  <a:schemeClr val="tx1">
                    <a:tint val="75000"/>
                  </a:schemeClr>
                </a:solidFill>
              </a:defRPr>
            </a:lvl6pPr>
            <a:lvl7pPr marL="2333094" indent="0" algn="ctr">
              <a:buNone/>
              <a:defRPr>
                <a:solidFill>
                  <a:schemeClr val="tx1">
                    <a:tint val="75000"/>
                  </a:schemeClr>
                </a:solidFill>
              </a:defRPr>
            </a:lvl7pPr>
            <a:lvl8pPr marL="2721941" indent="0" algn="ctr">
              <a:buNone/>
              <a:defRPr>
                <a:solidFill>
                  <a:schemeClr val="tx1">
                    <a:tint val="75000"/>
                  </a:schemeClr>
                </a:solidFill>
              </a:defRPr>
            </a:lvl8pPr>
            <a:lvl9pPr marL="3110789" indent="0" algn="ctr">
              <a:buNone/>
              <a:defRPr>
                <a:solidFill>
                  <a:schemeClr val="tx1">
                    <a:tint val="75000"/>
                  </a:schemeClr>
                </a:solidFill>
              </a:defRPr>
            </a:lvl9pPr>
          </a:lstStyle>
          <a:p>
            <a:r>
              <a:rPr lang="en-US" smtClean="0"/>
              <a:t>Click to edit Master subtitle style</a:t>
            </a:r>
            <a:endParaRPr lang="fr-FR" dirty="0" smtClean="0"/>
          </a:p>
        </p:txBody>
      </p:sp>
    </p:spTree>
    <p:extLst>
      <p:ext uri="{BB962C8B-B14F-4D97-AF65-F5344CB8AC3E}">
        <p14:creationId xmlns:p14="http://schemas.microsoft.com/office/powerpoint/2010/main" val="17613139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1">
    <p:spTree>
      <p:nvGrpSpPr>
        <p:cNvPr id="1" name=""/>
        <p:cNvGrpSpPr/>
        <p:nvPr/>
      </p:nvGrpSpPr>
      <p:grpSpPr>
        <a:xfrm>
          <a:off x="0" y="0"/>
          <a:ext cx="0" cy="0"/>
          <a:chOff x="0" y="0"/>
          <a:chExt cx="0" cy="0"/>
        </a:xfrm>
      </p:grpSpPr>
      <p:graphicFrame>
        <p:nvGraphicFramePr>
          <p:cNvPr id="2" name="Object 12"/>
          <p:cNvGraphicFramePr>
            <a:graphicFrameLocks noChangeAspect="1"/>
          </p:cNvGraphicFramePr>
          <p:nvPr>
            <p:custDataLst>
              <p:tags r:id="rId2"/>
            </p:custDataLst>
          </p:nvPr>
        </p:nvGraphicFramePr>
        <p:xfrm>
          <a:off x="0" y="17"/>
          <a:ext cx="146538" cy="119063"/>
        </p:xfrm>
        <a:graphic>
          <a:graphicData uri="http://schemas.openxmlformats.org/presentationml/2006/ole">
            <mc:AlternateContent xmlns:mc="http://schemas.openxmlformats.org/markup-compatibility/2006">
              <mc:Choice xmlns:v="urn:schemas-microsoft-com:vml" Requires="v">
                <p:oleObj spid="_x0000_s67315" name="think-cell Slide" r:id="rId14" imgW="360" imgH="360" progId="">
                  <p:embed/>
                </p:oleObj>
              </mc:Choice>
              <mc:Fallback>
                <p:oleObj name="think-cell Slide" r:id="rId14" imgW="360" imgH="360" progId="">
                  <p:embed/>
                  <p:pic>
                    <p:nvPicPr>
                      <p:cNvPr id="0" name="Picture 16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17"/>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7"/>
          <p:cNvSpPr/>
          <p:nvPr>
            <p:custDataLst>
              <p:tags r:id="rId3"/>
            </p:custDataLst>
          </p:nvPr>
        </p:nvSpPr>
        <p:spPr bwMode="auto">
          <a:xfrm flipV="1">
            <a:off x="-1466" y="1258493"/>
            <a:ext cx="9145466" cy="388500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solidFill>
            <a:srgbClr val="C5C5C5"/>
          </a:solidFill>
          <a:ln w="12700" cmpd="sng" algn="ctr">
            <a:noFill/>
            <a:miter lim="800000"/>
            <a:headEnd/>
            <a:tailEnd/>
          </a:ln>
          <a:effectLst>
            <a:outerShdw blurRad="41275" dist="38100" dir="5400000" algn="t" rotWithShape="0">
              <a:schemeClr val="bg1">
                <a:lumMod val="65000"/>
                <a:alpha val="25000"/>
              </a:schemeClr>
            </a:outerShdw>
          </a:effectLst>
        </p:spPr>
        <p:txBody>
          <a:bodyPr lIns="28120" tIns="36554" rIns="28120" bIns="36554" anchor="ctr"/>
          <a:lstStyle/>
          <a:p>
            <a:pPr algn="ctr" defTabSz="814627" fontAlgn="auto">
              <a:spcBef>
                <a:spcPts val="0"/>
              </a:spcBef>
              <a:spcAft>
                <a:spcPts val="0"/>
              </a:spcAft>
              <a:defRPr/>
            </a:pPr>
            <a:endParaRPr lang="en-US" sz="900" dirty="0">
              <a:latin typeface="Arial"/>
              <a:cs typeface="Arial"/>
            </a:endParaRPr>
          </a:p>
        </p:txBody>
      </p:sp>
      <p:sp>
        <p:nvSpPr>
          <p:cNvPr id="4" name="Rectangle 15"/>
          <p:cNvSpPr>
            <a:spLocks noChangeArrowheads="1"/>
          </p:cNvSpPr>
          <p:nvPr>
            <p:custDataLst>
              <p:tags r:id="rId4"/>
            </p:custDataLst>
          </p:nvPr>
        </p:nvSpPr>
        <p:spPr bwMode="auto">
          <a:xfrm>
            <a:off x="5099538" y="4662088"/>
            <a:ext cx="4044462" cy="333788"/>
          </a:xfrm>
          <a:prstGeom prst="rect">
            <a:avLst/>
          </a:prstGeom>
          <a:noFill/>
          <a:ln w="9525">
            <a:noFill/>
            <a:miter lim="800000"/>
            <a:headEnd/>
            <a:tailEnd/>
          </a:ln>
        </p:spPr>
        <p:txBody>
          <a:bodyPr lIns="28120" tIns="28120" rIns="281183" bIns="28120" anchor="b">
            <a:spAutoFit/>
          </a:bodyPr>
          <a:lstStyle/>
          <a:p>
            <a:pPr algn="r">
              <a:defRPr/>
            </a:pPr>
            <a:r>
              <a:rPr lang="en-US" sz="600" dirty="0">
                <a:latin typeface="Trebuchet MS" pitchFamily="34" charset="0"/>
              </a:rPr>
              <a:t>The information contained in this presentation is proprietary.</a:t>
            </a:r>
          </a:p>
          <a:p>
            <a:pPr algn="r">
              <a:defRPr/>
            </a:pPr>
            <a:r>
              <a:rPr lang="en-US" sz="600" dirty="0">
                <a:latin typeface="Trebuchet MS" pitchFamily="34" charset="0"/>
              </a:rPr>
              <a:t>© 2013 Capgemini. All rights reserved.</a:t>
            </a:r>
          </a:p>
          <a:p>
            <a:pPr algn="r">
              <a:defRPr/>
            </a:pPr>
            <a:r>
              <a:rPr lang="en-US" sz="600" i="1" dirty="0" err="1">
                <a:latin typeface="Trebuchet MS" pitchFamily="34" charset="0"/>
              </a:rPr>
              <a:t>Rightshore</a:t>
            </a:r>
            <a:r>
              <a:rPr lang="en-US" sz="600" i="1" dirty="0">
                <a:latin typeface="Trebuchet MS" pitchFamily="34" charset="0"/>
              </a:rPr>
              <a:t>® is a trademark belonging to Capgemini.</a:t>
            </a:r>
            <a:endParaRPr lang="en-US" sz="600" dirty="0">
              <a:latin typeface="Trebuchet MS" pitchFamily="34" charset="0"/>
            </a:endParaRPr>
          </a:p>
        </p:txBody>
      </p:sp>
      <p:sp>
        <p:nvSpPr>
          <p:cNvPr id="5" name="Rectangle 16"/>
          <p:cNvSpPr>
            <a:spLocks noChangeArrowheads="1"/>
          </p:cNvSpPr>
          <p:nvPr>
            <p:custDataLst>
              <p:tags r:id="rId5"/>
            </p:custDataLst>
          </p:nvPr>
        </p:nvSpPr>
        <p:spPr bwMode="auto">
          <a:xfrm>
            <a:off x="6366317" y="4055688"/>
            <a:ext cx="2777694" cy="323446"/>
          </a:xfrm>
          <a:prstGeom prst="rect">
            <a:avLst/>
          </a:prstGeom>
          <a:noFill/>
          <a:ln w="9525">
            <a:noFill/>
            <a:miter lim="800000"/>
            <a:headEnd/>
            <a:tailEnd/>
          </a:ln>
        </p:spPr>
        <p:txBody>
          <a:bodyPr wrap="none" lIns="30619" tIns="30619" rIns="306201" bIns="30619" anchor="b">
            <a:spAutoFit/>
          </a:bodyPr>
          <a:lstStyle/>
          <a:p>
            <a:pPr algn="r">
              <a:defRPr/>
            </a:pPr>
            <a:r>
              <a:rPr lang="en-US" sz="1700" b="1" dirty="0" err="1">
                <a:latin typeface="Trebuchet MS" pitchFamily="34" charset="0"/>
              </a:rPr>
              <a:t>www.uk.capgemini.com</a:t>
            </a:r>
            <a:endParaRPr lang="en-US" sz="1700" b="1" dirty="0">
              <a:latin typeface="Trebuchet MS" pitchFamily="34" charset="0"/>
            </a:endParaRPr>
          </a:p>
        </p:txBody>
      </p:sp>
      <p:pic>
        <p:nvPicPr>
          <p:cNvPr id="6" name="Picture 3" descr="C:\Users\UserSim\Desktop\DS_icons\128x128 shadows\facebook.png">
            <a:hlinkClick r:id="rId16"/>
          </p:cNvPr>
          <p:cNvPicPr>
            <a:picLocks noChangeAspect="1" noChangeArrowheads="1"/>
          </p:cNvPicPr>
          <p:nvPr>
            <p:custDataLst>
              <p:tags r:id="rId6"/>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7328389" y="4449366"/>
            <a:ext cx="256442" cy="197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C:\Users\UserSim\Desktop\DS_icons\128x128 shadows\linkedin.png">
            <a:hlinkClick r:id="rId18"/>
          </p:cNvPr>
          <p:cNvPicPr>
            <a:picLocks noChangeAspect="1" noChangeArrowheads="1"/>
          </p:cNvPicPr>
          <p:nvPr>
            <p:custDataLst>
              <p:tags r:id="rId7"/>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7637585" y="4449368"/>
            <a:ext cx="2608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C:\Users\UserSim\Desktop\DS_icons\128x128 shadows\twitter.png">
            <a:hlinkClick r:id="rId20"/>
          </p:cNvPr>
          <p:cNvPicPr>
            <a:picLocks noChangeAspect="1" noChangeArrowheads="1"/>
          </p:cNvPicPr>
          <p:nvPr>
            <p:custDataLst>
              <p:tags r:id="rId8"/>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8219360" y="4449368"/>
            <a:ext cx="25937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C:\Users\UserSim\Desktop\DS_icons\128x128 shadows\youtube.png">
            <a:hlinkClick r:id="rId22"/>
          </p:cNvPr>
          <p:cNvPicPr>
            <a:picLocks noChangeAspect="1" noChangeArrowheads="1"/>
          </p:cNvPicPr>
          <p:nvPr>
            <p:custDataLst>
              <p:tags r:id="rId9"/>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8531475" y="4449368"/>
            <a:ext cx="259374"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22" descr="Picto_Slideshare.gif">
            <a:hlinkClick r:id="rId24"/>
          </p:cNvPr>
          <p:cNvPicPr preferRelativeResize="0">
            <a:picLocks/>
          </p:cNvPicPr>
          <p:nvPr>
            <p:custDataLst>
              <p:tags r:id="rId10"/>
            </p:custDataLst>
          </p:nvPr>
        </p:nvPicPr>
        <p:blipFill>
          <a:blip r:embed="rId25" cstate="email"/>
          <a:srcRect l="4793" t="6316" r="5718" b="7969"/>
          <a:stretch>
            <a:fillRect/>
          </a:stretch>
        </p:blipFill>
        <p:spPr>
          <a:xfrm>
            <a:off x="7950618" y="4449411"/>
            <a:ext cx="215411" cy="178594"/>
          </a:xfrm>
          <a:prstGeom prst="roundRect">
            <a:avLst/>
          </a:prstGeom>
          <a:effectLst>
            <a:outerShdw blurRad="38100" dist="25400" dir="5400000" sx="98000" sy="98000" algn="t" rotWithShape="0">
              <a:schemeClr val="tx2">
                <a:alpha val="51000"/>
              </a:schemeClr>
            </a:outerShdw>
          </a:effectLst>
        </p:spPr>
      </p:pic>
      <p:pic>
        <p:nvPicPr>
          <p:cNvPr id="11" name="Picture 26" descr="Capgemini logo black.png"/>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60906" y="740586"/>
            <a:ext cx="2744665" cy="51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7" descr="PMRC black.png"/>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073161" y="902511"/>
            <a:ext cx="3358662" cy="16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3"/>
          <p:cNvGraphicFramePr>
            <a:graphicFrameLocks noChangeAspect="1"/>
          </p:cNvGraphicFramePr>
          <p:nvPr>
            <p:custDataLst>
              <p:tags r:id="rId11"/>
            </p:custDataLst>
          </p:nvPr>
        </p:nvGraphicFramePr>
        <p:xfrm>
          <a:off x="0" y="17"/>
          <a:ext cx="136281" cy="108347"/>
        </p:xfrm>
        <a:graphic>
          <a:graphicData uri="http://schemas.openxmlformats.org/presentationml/2006/ole">
            <mc:AlternateContent xmlns:mc="http://schemas.openxmlformats.org/markup-compatibility/2006">
              <mc:Choice xmlns:v="urn:schemas-microsoft-com:vml" Requires="v">
                <p:oleObj spid="_x0000_s67316" name="think-cell Slide" r:id="rId28" imgW="360" imgH="360" progId="">
                  <p:embed/>
                </p:oleObj>
              </mc:Choice>
              <mc:Fallback>
                <p:oleObj name="think-cell Slide" r:id="rId28" imgW="360" imgH="360" progId="">
                  <p:embed/>
                  <p:pic>
                    <p:nvPicPr>
                      <p:cNvPr id="0" name="Picture 16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17"/>
                        <a:ext cx="136281" cy="1083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9"/>
          <p:cNvSpPr>
            <a:spLocks noChangeArrowheads="1"/>
          </p:cNvSpPr>
          <p:nvPr userDrawn="1">
            <p:custDataLst>
              <p:tags r:id="rId12"/>
            </p:custDataLst>
          </p:nvPr>
        </p:nvSpPr>
        <p:spPr bwMode="gray">
          <a:xfrm>
            <a:off x="1031631" y="2713452"/>
            <a:ext cx="3933092" cy="1782365"/>
          </a:xfrm>
          <a:custGeom>
            <a:avLst/>
            <a:gdLst>
              <a:gd name="T0" fmla="*/ 4263881 w 4259840"/>
              <a:gd name="T1" fmla="*/ 3287800 h 2132777"/>
              <a:gd name="T2" fmla="*/ 164293 w 4259840"/>
              <a:gd name="T3" fmla="*/ 3287800 h 2132777"/>
              <a:gd name="T4" fmla="*/ 48119 w 4259840"/>
              <a:gd name="T5" fmla="*/ 3213690 h 2132777"/>
              <a:gd name="T6" fmla="*/ 0 w 4259840"/>
              <a:gd name="T7" fmla="*/ 3034773 h 2132777"/>
              <a:gd name="T8" fmla="*/ 0 w 4259840"/>
              <a:gd name="T9" fmla="*/ 0 h 2132777"/>
              <a:gd name="T10" fmla="*/ 0 60000 65536"/>
              <a:gd name="T11" fmla="*/ 0 60000 65536"/>
              <a:gd name="T12" fmla="*/ 0 60000 65536"/>
              <a:gd name="T13" fmla="*/ 0 60000 65536"/>
              <a:gd name="T14" fmla="*/ 0 60000 65536"/>
              <a:gd name="T15" fmla="*/ 0 w 4259840"/>
              <a:gd name="T16" fmla="*/ 0 h 2132777"/>
              <a:gd name="T17" fmla="*/ 4259840 w 4259840"/>
              <a:gd name="T18" fmla="*/ 2132777 h 2132777"/>
            </a:gdLst>
            <a:ahLst/>
            <a:cxnLst>
              <a:cxn ang="T10">
                <a:pos x="T0" y="T1"/>
              </a:cxn>
              <a:cxn ang="T11">
                <a:pos x="T2" y="T3"/>
              </a:cxn>
              <a:cxn ang="T12">
                <a:pos x="T4" y="T5"/>
              </a:cxn>
              <a:cxn ang="T13">
                <a:pos x="T6" y="T7"/>
              </a:cxn>
              <a:cxn ang="T14">
                <a:pos x="T8" y="T9"/>
              </a:cxn>
            </a:cxnLst>
            <a:rect l="T15" t="T16" r="T17" b="T18"/>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algn="ctr">
            <a:solidFill>
              <a:schemeClr val="tx1"/>
            </a:solidFill>
            <a:round/>
            <a:headEnd/>
            <a:tailEnd/>
          </a:ln>
        </p:spPr>
        <p:txBody>
          <a:bodyPr lIns="306201" tIns="43335" rIns="183718" bIns="122479" anchor="b"/>
          <a:lstStyle/>
          <a:p>
            <a:pPr algn="just" defTabSz="885764">
              <a:spcAft>
                <a:spcPts val="511"/>
              </a:spcAft>
              <a:defRPr/>
            </a:pPr>
            <a:r>
              <a:rPr lang="en-US" sz="1500" b="1" dirty="0">
                <a:latin typeface="Trebuchet MS" pitchFamily="34" charset="0"/>
              </a:rPr>
              <a:t>About Capgemini</a:t>
            </a:r>
            <a:endParaRPr lang="en-US" sz="900" dirty="0">
              <a:latin typeface="Trebuchet MS" pitchFamily="34" charset="0"/>
            </a:endParaRPr>
          </a:p>
          <a:p>
            <a:pPr algn="just" defTabSz="885764">
              <a:spcBef>
                <a:spcPts val="511"/>
              </a:spcBef>
              <a:defRPr/>
            </a:pPr>
            <a:r>
              <a:rPr lang="en-US" sz="900" dirty="0">
                <a:latin typeface="Trebuchet MS" pitchFamily="34" charset="0"/>
              </a:rPr>
              <a:t>With more than 125,000 people in 44 countries, Capgemini is one of the world's foremost providers of consulting, technology and outsourcing services. The Group reported 2012 global revenues of EUR 10.3 billion.</a:t>
            </a:r>
          </a:p>
          <a:p>
            <a:pPr algn="just" defTabSz="885764">
              <a:spcBef>
                <a:spcPts val="511"/>
              </a:spcBef>
              <a:defRPr/>
            </a:pPr>
            <a:r>
              <a:rPr lang="en-US" sz="900" dirty="0">
                <a:latin typeface="Trebuchet MS" pitchFamily="34" charset="0"/>
              </a:rPr>
              <a:t>Together with its clients, Capgemini creates and delivers business and technology solutions that fit their needs and drive the results they want. A deeply multicultural organization, Capgemini has developed its own way of working, the Collaborative Business </a:t>
            </a:r>
            <a:r>
              <a:rPr lang="en-US" sz="900" dirty="0" err="1">
                <a:latin typeface="Trebuchet MS" pitchFamily="34" charset="0"/>
              </a:rPr>
              <a:t>Experience</a:t>
            </a:r>
            <a:r>
              <a:rPr lang="en-US" sz="900" baseline="30000" dirty="0" err="1">
                <a:latin typeface="Trebuchet MS" pitchFamily="34" charset="0"/>
              </a:rPr>
              <a:t>TM</a:t>
            </a:r>
            <a:r>
              <a:rPr lang="en-US" sz="900" dirty="0">
                <a:latin typeface="Trebuchet MS" pitchFamily="34" charset="0"/>
              </a:rPr>
              <a:t>, and draws on </a:t>
            </a:r>
            <a:r>
              <a:rPr lang="en-US" sz="900" dirty="0" err="1">
                <a:latin typeface="Trebuchet MS" pitchFamily="34" charset="0"/>
              </a:rPr>
              <a:t>Rightshore</a:t>
            </a:r>
            <a:r>
              <a:rPr lang="en-US" sz="900" b="1" baseline="30000" dirty="0">
                <a:latin typeface="Trebuchet MS" pitchFamily="34" charset="0"/>
              </a:rPr>
              <a:t>®</a:t>
            </a:r>
            <a:r>
              <a:rPr lang="en-US" sz="900" dirty="0">
                <a:latin typeface="Trebuchet MS" pitchFamily="34" charset="0"/>
              </a:rPr>
              <a:t>, its worldwide delivery model.</a:t>
            </a:r>
          </a:p>
          <a:p>
            <a:pPr algn="just" defTabSz="885764">
              <a:spcBef>
                <a:spcPts val="511"/>
              </a:spcBef>
              <a:defRPr/>
            </a:pPr>
            <a:r>
              <a:rPr lang="en-US" sz="900" dirty="0">
                <a:latin typeface="Trebuchet MS" pitchFamily="34" charset="0"/>
              </a:rPr>
              <a:t>Learn more about us at </a:t>
            </a:r>
            <a:r>
              <a:rPr lang="en-US" sz="900" dirty="0" err="1">
                <a:latin typeface="Trebuchet MS" pitchFamily="34" charset="0"/>
              </a:rPr>
              <a:t>www.capgemini.com</a:t>
            </a:r>
            <a:endParaRPr lang="en-US" sz="900" dirty="0">
              <a:latin typeface="Trebuchet MS" pitchFamily="34" charset="0"/>
            </a:endParaRPr>
          </a:p>
        </p:txBody>
      </p:sp>
      <p:pic>
        <p:nvPicPr>
          <p:cNvPr id="15" name="Image 337" descr="CBE_Label_ppt.png"/>
          <p:cNvPicPr>
            <a:picLocks noChangeAspect="1"/>
          </p:cNvPicPr>
          <p:nvPr userDrawn="1"/>
        </p:nvPicPr>
        <p:blipFill>
          <a:blip r:embed="rId29" cstate="print">
            <a:extLst>
              <a:ext uri="{28A0092B-C50C-407E-A947-70E740481C1C}">
                <a14:useLocalDpi xmlns:a14="http://schemas.microsoft.com/office/drawing/2010/main" val="0"/>
              </a:ext>
            </a:extLst>
          </a:blip>
          <a:srcRect/>
          <a:stretch>
            <a:fillRect/>
          </a:stretch>
        </p:blipFill>
        <p:spPr bwMode="auto">
          <a:xfrm>
            <a:off x="801566" y="2601534"/>
            <a:ext cx="479180" cy="391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72"/>
          <p:cNvGrpSpPr>
            <a:grpSpLocks/>
          </p:cNvGrpSpPr>
          <p:nvPr userDrawn="1"/>
        </p:nvGrpSpPr>
        <p:grpSpPr bwMode="auto">
          <a:xfrm>
            <a:off x="5292970" y="2564606"/>
            <a:ext cx="3736731" cy="1496616"/>
            <a:chOff x="398595" y="1759572"/>
            <a:chExt cx="8249661" cy="4270256"/>
          </a:xfrm>
        </p:grpSpPr>
        <p:grpSp>
          <p:nvGrpSpPr>
            <p:cNvPr id="17" name="Groupe 73"/>
            <p:cNvGrpSpPr>
              <a:grpSpLocks/>
            </p:cNvGrpSpPr>
            <p:nvPr userDrawn="1"/>
          </p:nvGrpSpPr>
          <p:grpSpPr bwMode="auto">
            <a:xfrm>
              <a:off x="398595" y="1759572"/>
              <a:ext cx="8249661" cy="4270256"/>
              <a:chOff x="431810" y="1759572"/>
              <a:chExt cx="8937133" cy="4270256"/>
            </a:xfrm>
          </p:grpSpPr>
          <p:sp>
            <p:nvSpPr>
              <p:cNvPr id="63" name="Freeform 5"/>
              <p:cNvSpPr>
                <a:spLocks/>
              </p:cNvSpPr>
              <p:nvPr/>
            </p:nvSpPr>
            <p:spPr bwMode="auto">
              <a:xfrm>
                <a:off x="2829064" y="1813927"/>
                <a:ext cx="1086475" cy="876472"/>
              </a:xfrm>
              <a:custGeom>
                <a:avLst/>
                <a:gdLst>
                  <a:gd name="T0" fmla="*/ 2147483647 w 756"/>
                  <a:gd name="T1" fmla="*/ 2147483647 h 609"/>
                  <a:gd name="T2" fmla="*/ 0 w 756"/>
                  <a:gd name="T3" fmla="*/ 2147483647 h 609"/>
                  <a:gd name="T4" fmla="*/ 2147483647 w 756"/>
                  <a:gd name="T5" fmla="*/ 2147483647 h 609"/>
                  <a:gd name="T6" fmla="*/ 2147483647 w 756"/>
                  <a:gd name="T7" fmla="*/ 2147483647 h 609"/>
                  <a:gd name="T8" fmla="*/ 2147483647 w 756"/>
                  <a:gd name="T9" fmla="*/ 0 h 609"/>
                  <a:gd name="T10" fmla="*/ 2147483647 w 756"/>
                  <a:gd name="T11" fmla="*/ 0 h 609"/>
                  <a:gd name="T12" fmla="*/ 2147483647 w 756"/>
                  <a:gd name="T13" fmla="*/ 2147483647 h 609"/>
                  <a:gd name="T14" fmla="*/ 2147483647 w 756"/>
                  <a:gd name="T15" fmla="*/ 2147483647 h 609"/>
                  <a:gd name="T16" fmla="*/ 2147483647 w 756"/>
                  <a:gd name="T17" fmla="*/ 2147483647 h 609"/>
                  <a:gd name="T18" fmla="*/ 2147483647 w 756"/>
                  <a:gd name="T19" fmla="*/ 2147483647 h 609"/>
                  <a:gd name="T20" fmla="*/ 2147483647 w 756"/>
                  <a:gd name="T21" fmla="*/ 2147483647 h 609"/>
                  <a:gd name="T22" fmla="*/ 2147483647 w 756"/>
                  <a:gd name="T23" fmla="*/ 2147483647 h 609"/>
                  <a:gd name="T24" fmla="*/ 2147483647 w 756"/>
                  <a:gd name="T25" fmla="*/ 2147483647 h 609"/>
                  <a:gd name="T26" fmla="*/ 2147483647 w 756"/>
                  <a:gd name="T27" fmla="*/ 2147483647 h 609"/>
                  <a:gd name="T28" fmla="*/ 2147483647 w 756"/>
                  <a:gd name="T29" fmla="*/ 2147483647 h 609"/>
                  <a:gd name="T30" fmla="*/ 2147483647 w 756"/>
                  <a:gd name="T31" fmla="*/ 2147483647 h 609"/>
                  <a:gd name="T32" fmla="*/ 2147483647 w 756"/>
                  <a:gd name="T33" fmla="*/ 2147483647 h 609"/>
                  <a:gd name="T34" fmla="*/ 2147483647 w 756"/>
                  <a:gd name="T35" fmla="*/ 2147483647 h 609"/>
                  <a:gd name="T36" fmla="*/ 2147483647 w 756"/>
                  <a:gd name="T37" fmla="*/ 2147483647 h 609"/>
                  <a:gd name="T38" fmla="*/ 2147483647 w 756"/>
                  <a:gd name="T39" fmla="*/ 2147483647 h 609"/>
                  <a:gd name="T40" fmla="*/ 2147483647 w 756"/>
                  <a:gd name="T41" fmla="*/ 2147483647 h 609"/>
                  <a:gd name="T42" fmla="*/ 2147483647 w 756"/>
                  <a:gd name="T43" fmla="*/ 2147483647 h 609"/>
                  <a:gd name="T44" fmla="*/ 2147483647 w 756"/>
                  <a:gd name="T45" fmla="*/ 2147483647 h 609"/>
                  <a:gd name="T46" fmla="*/ 2147483647 w 756"/>
                  <a:gd name="T47" fmla="*/ 2147483647 h 60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56" h="609">
                    <a:moveTo>
                      <a:pt x="57" y="167"/>
                    </a:moveTo>
                    <a:lnTo>
                      <a:pt x="0" y="115"/>
                    </a:lnTo>
                    <a:lnTo>
                      <a:pt x="98" y="26"/>
                    </a:lnTo>
                    <a:lnTo>
                      <a:pt x="272" y="26"/>
                    </a:lnTo>
                    <a:lnTo>
                      <a:pt x="296" y="0"/>
                    </a:lnTo>
                    <a:lnTo>
                      <a:pt x="617" y="0"/>
                    </a:lnTo>
                    <a:lnTo>
                      <a:pt x="650" y="37"/>
                    </a:lnTo>
                    <a:lnTo>
                      <a:pt x="756" y="32"/>
                    </a:lnTo>
                    <a:lnTo>
                      <a:pt x="719" y="65"/>
                    </a:lnTo>
                    <a:lnTo>
                      <a:pt x="658" y="74"/>
                    </a:lnTo>
                    <a:lnTo>
                      <a:pt x="658" y="326"/>
                    </a:lnTo>
                    <a:lnTo>
                      <a:pt x="532" y="441"/>
                    </a:lnTo>
                    <a:lnTo>
                      <a:pt x="406" y="441"/>
                    </a:lnTo>
                    <a:lnTo>
                      <a:pt x="317" y="513"/>
                    </a:lnTo>
                    <a:lnTo>
                      <a:pt x="313" y="582"/>
                    </a:lnTo>
                    <a:lnTo>
                      <a:pt x="272" y="609"/>
                    </a:lnTo>
                    <a:lnTo>
                      <a:pt x="198" y="543"/>
                    </a:lnTo>
                    <a:lnTo>
                      <a:pt x="198" y="413"/>
                    </a:lnTo>
                    <a:lnTo>
                      <a:pt x="268" y="354"/>
                    </a:lnTo>
                    <a:lnTo>
                      <a:pt x="207" y="293"/>
                    </a:lnTo>
                    <a:lnTo>
                      <a:pt x="202" y="176"/>
                    </a:lnTo>
                    <a:lnTo>
                      <a:pt x="150" y="124"/>
                    </a:lnTo>
                    <a:lnTo>
                      <a:pt x="113" y="124"/>
                    </a:lnTo>
                    <a:lnTo>
                      <a:pt x="57" y="167"/>
                    </a:lnTo>
                    <a:close/>
                  </a:path>
                </a:pathLst>
              </a:custGeom>
              <a:noFill/>
              <a:ln w="12700" cap="rnd">
                <a:solidFill>
                  <a:schemeClr val="tx1"/>
                </a:solidFill>
                <a:prstDash val="solid"/>
                <a:round/>
                <a:headEnd/>
                <a:tailEnd/>
              </a:ln>
            </p:spPr>
            <p:txBody>
              <a:bodyPr/>
              <a:lstStyle/>
              <a:p>
                <a:pPr>
                  <a:defRPr/>
                </a:pPr>
                <a:endParaRPr lang="en-GB"/>
              </a:p>
            </p:txBody>
          </p:sp>
          <p:sp>
            <p:nvSpPr>
              <p:cNvPr id="64" name="Freeform 6"/>
              <p:cNvSpPr>
                <a:spLocks/>
              </p:cNvSpPr>
              <p:nvPr/>
            </p:nvSpPr>
            <p:spPr bwMode="auto">
              <a:xfrm>
                <a:off x="2461066" y="2102688"/>
                <a:ext cx="403046" cy="434839"/>
              </a:xfrm>
              <a:custGeom>
                <a:avLst/>
                <a:gdLst>
                  <a:gd name="T0" fmla="*/ 2147483647 w 280"/>
                  <a:gd name="T1" fmla="*/ 2147483647 h 302"/>
                  <a:gd name="T2" fmla="*/ 2147483647 w 280"/>
                  <a:gd name="T3" fmla="*/ 2147483647 h 302"/>
                  <a:gd name="T4" fmla="*/ 2147483647 w 280"/>
                  <a:gd name="T5" fmla="*/ 2147483647 h 302"/>
                  <a:gd name="T6" fmla="*/ 2147483647 w 280"/>
                  <a:gd name="T7" fmla="*/ 2147483647 h 302"/>
                  <a:gd name="T8" fmla="*/ 2147483647 w 280"/>
                  <a:gd name="T9" fmla="*/ 2147483647 h 302"/>
                  <a:gd name="T10" fmla="*/ 2147483647 w 280"/>
                  <a:gd name="T11" fmla="*/ 2147483647 h 302"/>
                  <a:gd name="T12" fmla="*/ 2147483647 w 280"/>
                  <a:gd name="T13" fmla="*/ 2147483647 h 302"/>
                  <a:gd name="T14" fmla="*/ 2147483647 w 280"/>
                  <a:gd name="T15" fmla="*/ 2147483647 h 302"/>
                  <a:gd name="T16" fmla="*/ 2147483647 w 280"/>
                  <a:gd name="T17" fmla="*/ 2147483647 h 302"/>
                  <a:gd name="T18" fmla="*/ 2147483647 w 280"/>
                  <a:gd name="T19" fmla="*/ 0 h 302"/>
                  <a:gd name="T20" fmla="*/ 0 w 280"/>
                  <a:gd name="T21" fmla="*/ 2147483647 h 302"/>
                  <a:gd name="T22" fmla="*/ 0 w 280"/>
                  <a:gd name="T23" fmla="*/ 2147483647 h 302"/>
                  <a:gd name="T24" fmla="*/ 2147483647 w 280"/>
                  <a:gd name="T25" fmla="*/ 2147483647 h 302"/>
                  <a:gd name="T26" fmla="*/ 2147483647 w 280"/>
                  <a:gd name="T27" fmla="*/ 2147483647 h 302"/>
                  <a:gd name="T28" fmla="*/ 2147483647 w 280"/>
                  <a:gd name="T29" fmla="*/ 2147483647 h 30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80" h="302">
                    <a:moveTo>
                      <a:pt x="150" y="172"/>
                    </a:moveTo>
                    <a:lnTo>
                      <a:pt x="85" y="232"/>
                    </a:lnTo>
                    <a:lnTo>
                      <a:pt x="159" y="302"/>
                    </a:lnTo>
                    <a:lnTo>
                      <a:pt x="215" y="252"/>
                    </a:lnTo>
                    <a:lnTo>
                      <a:pt x="235" y="252"/>
                    </a:lnTo>
                    <a:lnTo>
                      <a:pt x="280" y="213"/>
                    </a:lnTo>
                    <a:lnTo>
                      <a:pt x="183" y="130"/>
                    </a:lnTo>
                    <a:lnTo>
                      <a:pt x="174" y="54"/>
                    </a:lnTo>
                    <a:lnTo>
                      <a:pt x="98" y="45"/>
                    </a:lnTo>
                    <a:lnTo>
                      <a:pt x="94" y="0"/>
                    </a:lnTo>
                    <a:lnTo>
                      <a:pt x="0" y="4"/>
                    </a:lnTo>
                    <a:lnTo>
                      <a:pt x="0" y="17"/>
                    </a:lnTo>
                    <a:lnTo>
                      <a:pt x="57" y="74"/>
                    </a:lnTo>
                    <a:lnTo>
                      <a:pt x="150" y="139"/>
                    </a:lnTo>
                    <a:lnTo>
                      <a:pt x="150" y="172"/>
                    </a:lnTo>
                    <a:close/>
                  </a:path>
                </a:pathLst>
              </a:custGeom>
              <a:noFill/>
              <a:ln w="12700" cap="rnd">
                <a:solidFill>
                  <a:schemeClr val="tx1"/>
                </a:solidFill>
                <a:prstDash val="solid"/>
                <a:round/>
                <a:headEnd/>
                <a:tailEnd/>
              </a:ln>
            </p:spPr>
            <p:txBody>
              <a:bodyPr/>
              <a:lstStyle/>
              <a:p>
                <a:pPr>
                  <a:defRPr/>
                </a:pPr>
                <a:endParaRPr lang="en-GB"/>
              </a:p>
            </p:txBody>
          </p:sp>
          <p:sp>
            <p:nvSpPr>
              <p:cNvPr id="65" name="Freeform 7"/>
              <p:cNvSpPr>
                <a:spLocks/>
              </p:cNvSpPr>
              <p:nvPr/>
            </p:nvSpPr>
            <p:spPr bwMode="auto">
              <a:xfrm>
                <a:off x="1693523" y="1902254"/>
                <a:ext cx="378514" cy="264980"/>
              </a:xfrm>
              <a:custGeom>
                <a:avLst/>
                <a:gdLst>
                  <a:gd name="T0" fmla="*/ 0 w 265"/>
                  <a:gd name="T1" fmla="*/ 2147483647 h 184"/>
                  <a:gd name="T2" fmla="*/ 2147483647 w 265"/>
                  <a:gd name="T3" fmla="*/ 0 h 184"/>
                  <a:gd name="T4" fmla="*/ 2147483647 w 265"/>
                  <a:gd name="T5" fmla="*/ 2147483647 h 184"/>
                  <a:gd name="T6" fmla="*/ 2147483647 w 265"/>
                  <a:gd name="T7" fmla="*/ 2147483647 h 184"/>
                  <a:gd name="T8" fmla="*/ 2147483647 w 265"/>
                  <a:gd name="T9" fmla="*/ 2147483647 h 184"/>
                  <a:gd name="T10" fmla="*/ 2147483647 w 265"/>
                  <a:gd name="T11" fmla="*/ 2147483647 h 184"/>
                  <a:gd name="T12" fmla="*/ 2147483647 w 265"/>
                  <a:gd name="T13" fmla="*/ 2147483647 h 184"/>
                  <a:gd name="T14" fmla="*/ 2147483647 w 265"/>
                  <a:gd name="T15" fmla="*/ 2147483647 h 184"/>
                  <a:gd name="T16" fmla="*/ 2147483647 w 265"/>
                  <a:gd name="T17" fmla="*/ 2147483647 h 184"/>
                  <a:gd name="T18" fmla="*/ 2147483647 w 265"/>
                  <a:gd name="T19" fmla="*/ 2147483647 h 184"/>
                  <a:gd name="T20" fmla="*/ 2147483647 w 265"/>
                  <a:gd name="T21" fmla="*/ 2147483647 h 184"/>
                  <a:gd name="T22" fmla="*/ 2147483647 w 265"/>
                  <a:gd name="T23" fmla="*/ 2147483647 h 184"/>
                  <a:gd name="T24" fmla="*/ 2147483647 w 265"/>
                  <a:gd name="T25" fmla="*/ 2147483647 h 184"/>
                  <a:gd name="T26" fmla="*/ 2147483647 w 265"/>
                  <a:gd name="T27" fmla="*/ 2147483647 h 184"/>
                  <a:gd name="T28" fmla="*/ 2147483647 w 265"/>
                  <a:gd name="T29" fmla="*/ 2147483647 h 184"/>
                  <a:gd name="T30" fmla="*/ 2147483647 w 265"/>
                  <a:gd name="T31" fmla="*/ 2147483647 h 184"/>
                  <a:gd name="T32" fmla="*/ 0 w 265"/>
                  <a:gd name="T33" fmla="*/ 2147483647 h 18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5" h="184">
                    <a:moveTo>
                      <a:pt x="0" y="45"/>
                    </a:moveTo>
                    <a:lnTo>
                      <a:pt x="4" y="0"/>
                    </a:lnTo>
                    <a:lnTo>
                      <a:pt x="69" y="4"/>
                    </a:lnTo>
                    <a:lnTo>
                      <a:pt x="78" y="17"/>
                    </a:lnTo>
                    <a:lnTo>
                      <a:pt x="106" y="41"/>
                    </a:lnTo>
                    <a:lnTo>
                      <a:pt x="135" y="37"/>
                    </a:lnTo>
                    <a:lnTo>
                      <a:pt x="187" y="87"/>
                    </a:lnTo>
                    <a:lnTo>
                      <a:pt x="211" y="65"/>
                    </a:lnTo>
                    <a:lnTo>
                      <a:pt x="265" y="63"/>
                    </a:lnTo>
                    <a:lnTo>
                      <a:pt x="265" y="161"/>
                    </a:lnTo>
                    <a:lnTo>
                      <a:pt x="243" y="161"/>
                    </a:lnTo>
                    <a:lnTo>
                      <a:pt x="219" y="180"/>
                    </a:lnTo>
                    <a:lnTo>
                      <a:pt x="139" y="184"/>
                    </a:lnTo>
                    <a:lnTo>
                      <a:pt x="102" y="148"/>
                    </a:lnTo>
                    <a:lnTo>
                      <a:pt x="41" y="148"/>
                    </a:lnTo>
                    <a:lnTo>
                      <a:pt x="37" y="69"/>
                    </a:lnTo>
                    <a:lnTo>
                      <a:pt x="0" y="45"/>
                    </a:lnTo>
                    <a:close/>
                  </a:path>
                </a:pathLst>
              </a:custGeom>
              <a:noFill/>
              <a:ln w="12700" cap="rnd">
                <a:solidFill>
                  <a:schemeClr val="tx1"/>
                </a:solidFill>
                <a:prstDash val="solid"/>
                <a:round/>
                <a:headEnd/>
                <a:tailEnd/>
              </a:ln>
            </p:spPr>
            <p:txBody>
              <a:bodyPr/>
              <a:lstStyle/>
              <a:p>
                <a:pPr>
                  <a:defRPr/>
                </a:pPr>
                <a:endParaRPr lang="en-GB"/>
              </a:p>
            </p:txBody>
          </p:sp>
          <p:sp>
            <p:nvSpPr>
              <p:cNvPr id="66" name="Freeform 8"/>
              <p:cNvSpPr>
                <a:spLocks/>
              </p:cNvSpPr>
              <p:nvPr/>
            </p:nvSpPr>
            <p:spPr bwMode="auto">
              <a:xfrm>
                <a:off x="431810" y="1759572"/>
                <a:ext cx="2754740" cy="4076616"/>
              </a:xfrm>
              <a:custGeom>
                <a:avLst/>
                <a:gdLst>
                  <a:gd name="T0" fmla="*/ 2147483647 w 1917"/>
                  <a:gd name="T1" fmla="*/ 2147483647 h 2837"/>
                  <a:gd name="T2" fmla="*/ 2147483647 w 1917"/>
                  <a:gd name="T3" fmla="*/ 2147483647 h 2837"/>
                  <a:gd name="T4" fmla="*/ 2147483647 w 1917"/>
                  <a:gd name="T5" fmla="*/ 2147483647 h 2837"/>
                  <a:gd name="T6" fmla="*/ 2147483647 w 1917"/>
                  <a:gd name="T7" fmla="*/ 2147483647 h 2837"/>
                  <a:gd name="T8" fmla="*/ 2147483647 w 1917"/>
                  <a:gd name="T9" fmla="*/ 2147483647 h 2837"/>
                  <a:gd name="T10" fmla="*/ 2147483647 w 1917"/>
                  <a:gd name="T11" fmla="*/ 2147483647 h 2837"/>
                  <a:gd name="T12" fmla="*/ 2147483647 w 1917"/>
                  <a:gd name="T13" fmla="*/ 2147483647 h 2837"/>
                  <a:gd name="T14" fmla="*/ 2147483647 w 1917"/>
                  <a:gd name="T15" fmla="*/ 2147483647 h 2837"/>
                  <a:gd name="T16" fmla="*/ 2147483647 w 1917"/>
                  <a:gd name="T17" fmla="*/ 2147483647 h 2837"/>
                  <a:gd name="T18" fmla="*/ 2147483647 w 1917"/>
                  <a:gd name="T19" fmla="*/ 2147483647 h 2837"/>
                  <a:gd name="T20" fmla="*/ 2147483647 w 1917"/>
                  <a:gd name="T21" fmla="*/ 2147483647 h 2837"/>
                  <a:gd name="T22" fmla="*/ 2147483647 w 1917"/>
                  <a:gd name="T23" fmla="*/ 2147483647 h 2837"/>
                  <a:gd name="T24" fmla="*/ 2147483647 w 1917"/>
                  <a:gd name="T25" fmla="*/ 2147483647 h 2837"/>
                  <a:gd name="T26" fmla="*/ 2147483647 w 1917"/>
                  <a:gd name="T27" fmla="*/ 2147483647 h 2837"/>
                  <a:gd name="T28" fmla="*/ 2147483647 w 1917"/>
                  <a:gd name="T29" fmla="*/ 2147483647 h 2837"/>
                  <a:gd name="T30" fmla="*/ 2147483647 w 1917"/>
                  <a:gd name="T31" fmla="*/ 2147483647 h 2837"/>
                  <a:gd name="T32" fmla="*/ 2147483647 w 1917"/>
                  <a:gd name="T33" fmla="*/ 2147483647 h 2837"/>
                  <a:gd name="T34" fmla="*/ 2147483647 w 1917"/>
                  <a:gd name="T35" fmla="*/ 2147483647 h 2837"/>
                  <a:gd name="T36" fmla="*/ 2147483647 w 1917"/>
                  <a:gd name="T37" fmla="*/ 2147483647 h 2837"/>
                  <a:gd name="T38" fmla="*/ 2147483647 w 1917"/>
                  <a:gd name="T39" fmla="*/ 2147483647 h 2837"/>
                  <a:gd name="T40" fmla="*/ 2147483647 w 1917"/>
                  <a:gd name="T41" fmla="*/ 2147483647 h 2837"/>
                  <a:gd name="T42" fmla="*/ 2147483647 w 1917"/>
                  <a:gd name="T43" fmla="*/ 2147483647 h 2837"/>
                  <a:gd name="T44" fmla="*/ 2147483647 w 1917"/>
                  <a:gd name="T45" fmla="*/ 2147483647 h 2837"/>
                  <a:gd name="T46" fmla="*/ 2147483647 w 1917"/>
                  <a:gd name="T47" fmla="*/ 2147483647 h 2837"/>
                  <a:gd name="T48" fmla="*/ 2147483647 w 1917"/>
                  <a:gd name="T49" fmla="*/ 2147483647 h 2837"/>
                  <a:gd name="T50" fmla="*/ 2147483647 w 1917"/>
                  <a:gd name="T51" fmla="*/ 2147483647 h 2837"/>
                  <a:gd name="T52" fmla="*/ 2147483647 w 1917"/>
                  <a:gd name="T53" fmla="*/ 2147483647 h 2837"/>
                  <a:gd name="T54" fmla="*/ 2147483647 w 1917"/>
                  <a:gd name="T55" fmla="*/ 2147483647 h 2837"/>
                  <a:gd name="T56" fmla="*/ 2147483647 w 1917"/>
                  <a:gd name="T57" fmla="*/ 2147483647 h 2837"/>
                  <a:gd name="T58" fmla="*/ 2147483647 w 1917"/>
                  <a:gd name="T59" fmla="*/ 2147483647 h 2837"/>
                  <a:gd name="T60" fmla="*/ 2147483647 w 1917"/>
                  <a:gd name="T61" fmla="*/ 0 h 2837"/>
                  <a:gd name="T62" fmla="*/ 2147483647 w 1917"/>
                  <a:gd name="T63" fmla="*/ 2147483647 h 2837"/>
                  <a:gd name="T64" fmla="*/ 2147483647 w 1917"/>
                  <a:gd name="T65" fmla="*/ 2147483647 h 2837"/>
                  <a:gd name="T66" fmla="*/ 2147483647 w 1917"/>
                  <a:gd name="T67" fmla="*/ 2147483647 h 2837"/>
                  <a:gd name="T68" fmla="*/ 2147483647 w 1917"/>
                  <a:gd name="T69" fmla="*/ 2147483647 h 2837"/>
                  <a:gd name="T70" fmla="*/ 2147483647 w 1917"/>
                  <a:gd name="T71" fmla="*/ 2147483647 h 2837"/>
                  <a:gd name="T72" fmla="*/ 2147483647 w 1917"/>
                  <a:gd name="T73" fmla="*/ 2147483647 h 2837"/>
                  <a:gd name="T74" fmla="*/ 2147483647 w 1917"/>
                  <a:gd name="T75" fmla="*/ 2147483647 h 2837"/>
                  <a:gd name="T76" fmla="*/ 2147483647 w 1917"/>
                  <a:gd name="T77" fmla="*/ 2147483647 h 2837"/>
                  <a:gd name="T78" fmla="*/ 2147483647 w 1917"/>
                  <a:gd name="T79" fmla="*/ 2147483647 h 2837"/>
                  <a:gd name="T80" fmla="*/ 2147483647 w 1917"/>
                  <a:gd name="T81" fmla="*/ 2147483647 h 2837"/>
                  <a:gd name="T82" fmla="*/ 2147483647 w 1917"/>
                  <a:gd name="T83" fmla="*/ 2147483647 h 2837"/>
                  <a:gd name="T84" fmla="*/ 2147483647 w 1917"/>
                  <a:gd name="T85" fmla="*/ 2147483647 h 2837"/>
                  <a:gd name="T86" fmla="*/ 2147483647 w 1917"/>
                  <a:gd name="T87" fmla="*/ 2147483647 h 2837"/>
                  <a:gd name="T88" fmla="*/ 2147483647 w 1917"/>
                  <a:gd name="T89" fmla="*/ 2147483647 h 2837"/>
                  <a:gd name="T90" fmla="*/ 2147483647 w 1917"/>
                  <a:gd name="T91" fmla="*/ 2147483647 h 28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917" h="2837">
                    <a:moveTo>
                      <a:pt x="1478" y="2837"/>
                    </a:moveTo>
                    <a:lnTo>
                      <a:pt x="1511" y="2837"/>
                    </a:lnTo>
                    <a:lnTo>
                      <a:pt x="1474" y="2795"/>
                    </a:lnTo>
                    <a:lnTo>
                      <a:pt x="1422" y="2772"/>
                    </a:lnTo>
                    <a:lnTo>
                      <a:pt x="1428" y="2735"/>
                    </a:lnTo>
                    <a:lnTo>
                      <a:pt x="1474" y="2700"/>
                    </a:lnTo>
                    <a:lnTo>
                      <a:pt x="1483" y="2669"/>
                    </a:lnTo>
                    <a:lnTo>
                      <a:pt x="1422" y="2645"/>
                    </a:lnTo>
                    <a:lnTo>
                      <a:pt x="1422" y="2519"/>
                    </a:lnTo>
                    <a:lnTo>
                      <a:pt x="1507" y="2439"/>
                    </a:lnTo>
                    <a:lnTo>
                      <a:pt x="1535" y="2435"/>
                    </a:lnTo>
                    <a:lnTo>
                      <a:pt x="1498" y="2389"/>
                    </a:lnTo>
                    <a:lnTo>
                      <a:pt x="1596" y="2380"/>
                    </a:lnTo>
                    <a:lnTo>
                      <a:pt x="1735" y="2272"/>
                    </a:lnTo>
                    <a:lnTo>
                      <a:pt x="1735" y="2189"/>
                    </a:lnTo>
                    <a:lnTo>
                      <a:pt x="1824" y="2187"/>
                    </a:lnTo>
                    <a:lnTo>
                      <a:pt x="1819" y="2024"/>
                    </a:lnTo>
                    <a:lnTo>
                      <a:pt x="1867" y="2002"/>
                    </a:lnTo>
                    <a:lnTo>
                      <a:pt x="1917" y="1950"/>
                    </a:lnTo>
                    <a:lnTo>
                      <a:pt x="1917" y="1889"/>
                    </a:lnTo>
                    <a:lnTo>
                      <a:pt x="1758" y="1880"/>
                    </a:lnTo>
                    <a:lnTo>
                      <a:pt x="1633" y="1763"/>
                    </a:lnTo>
                    <a:lnTo>
                      <a:pt x="1567" y="1737"/>
                    </a:lnTo>
                    <a:lnTo>
                      <a:pt x="1520" y="1735"/>
                    </a:lnTo>
                    <a:lnTo>
                      <a:pt x="1450" y="1674"/>
                    </a:lnTo>
                    <a:lnTo>
                      <a:pt x="1428" y="1676"/>
                    </a:lnTo>
                    <a:lnTo>
                      <a:pt x="1385" y="1637"/>
                    </a:lnTo>
                    <a:lnTo>
                      <a:pt x="1283" y="1632"/>
                    </a:lnTo>
                    <a:lnTo>
                      <a:pt x="1283" y="1582"/>
                    </a:lnTo>
                    <a:lnTo>
                      <a:pt x="1214" y="1576"/>
                    </a:lnTo>
                    <a:lnTo>
                      <a:pt x="1170" y="1595"/>
                    </a:lnTo>
                    <a:lnTo>
                      <a:pt x="1142" y="1632"/>
                    </a:lnTo>
                    <a:lnTo>
                      <a:pt x="1083" y="1628"/>
                    </a:lnTo>
                    <a:lnTo>
                      <a:pt x="1016" y="1628"/>
                    </a:lnTo>
                    <a:lnTo>
                      <a:pt x="994" y="1637"/>
                    </a:lnTo>
                    <a:lnTo>
                      <a:pt x="970" y="1615"/>
                    </a:lnTo>
                    <a:lnTo>
                      <a:pt x="966" y="1513"/>
                    </a:lnTo>
                    <a:lnTo>
                      <a:pt x="923" y="1511"/>
                    </a:lnTo>
                    <a:lnTo>
                      <a:pt x="918" y="1485"/>
                    </a:lnTo>
                    <a:lnTo>
                      <a:pt x="970" y="1445"/>
                    </a:lnTo>
                    <a:lnTo>
                      <a:pt x="970" y="1404"/>
                    </a:lnTo>
                    <a:lnTo>
                      <a:pt x="910" y="1400"/>
                    </a:lnTo>
                    <a:lnTo>
                      <a:pt x="853" y="1445"/>
                    </a:lnTo>
                    <a:lnTo>
                      <a:pt x="760" y="1445"/>
                    </a:lnTo>
                    <a:lnTo>
                      <a:pt x="703" y="1400"/>
                    </a:lnTo>
                    <a:lnTo>
                      <a:pt x="699" y="1298"/>
                    </a:lnTo>
                    <a:lnTo>
                      <a:pt x="779" y="1298"/>
                    </a:lnTo>
                    <a:lnTo>
                      <a:pt x="784" y="1232"/>
                    </a:lnTo>
                    <a:lnTo>
                      <a:pt x="1068" y="1228"/>
                    </a:lnTo>
                    <a:lnTo>
                      <a:pt x="1077" y="1321"/>
                    </a:lnTo>
                    <a:lnTo>
                      <a:pt x="1109" y="1319"/>
                    </a:lnTo>
                    <a:lnTo>
                      <a:pt x="1109" y="1185"/>
                    </a:lnTo>
                    <a:lnTo>
                      <a:pt x="1316" y="1013"/>
                    </a:lnTo>
                    <a:lnTo>
                      <a:pt x="1320" y="969"/>
                    </a:lnTo>
                    <a:lnTo>
                      <a:pt x="1450" y="965"/>
                    </a:lnTo>
                    <a:lnTo>
                      <a:pt x="1461" y="985"/>
                    </a:lnTo>
                    <a:lnTo>
                      <a:pt x="1520" y="928"/>
                    </a:lnTo>
                    <a:lnTo>
                      <a:pt x="1515" y="891"/>
                    </a:lnTo>
                    <a:lnTo>
                      <a:pt x="1409" y="895"/>
                    </a:lnTo>
                    <a:lnTo>
                      <a:pt x="1409" y="871"/>
                    </a:lnTo>
                    <a:lnTo>
                      <a:pt x="1461" y="841"/>
                    </a:lnTo>
                    <a:lnTo>
                      <a:pt x="1489" y="813"/>
                    </a:lnTo>
                    <a:lnTo>
                      <a:pt x="1665" y="817"/>
                    </a:lnTo>
                    <a:lnTo>
                      <a:pt x="1665" y="765"/>
                    </a:lnTo>
                    <a:lnTo>
                      <a:pt x="1620" y="724"/>
                    </a:lnTo>
                    <a:lnTo>
                      <a:pt x="1613" y="617"/>
                    </a:lnTo>
                    <a:lnTo>
                      <a:pt x="1483" y="617"/>
                    </a:lnTo>
                    <a:lnTo>
                      <a:pt x="1409" y="556"/>
                    </a:lnTo>
                    <a:lnTo>
                      <a:pt x="1348" y="615"/>
                    </a:lnTo>
                    <a:lnTo>
                      <a:pt x="1339" y="691"/>
                    </a:lnTo>
                    <a:lnTo>
                      <a:pt x="1214" y="695"/>
                    </a:lnTo>
                    <a:lnTo>
                      <a:pt x="1170" y="658"/>
                    </a:lnTo>
                    <a:lnTo>
                      <a:pt x="1101" y="663"/>
                    </a:lnTo>
                    <a:lnTo>
                      <a:pt x="1096" y="556"/>
                    </a:lnTo>
                    <a:lnTo>
                      <a:pt x="1170" y="484"/>
                    </a:lnTo>
                    <a:lnTo>
                      <a:pt x="1268" y="480"/>
                    </a:lnTo>
                    <a:lnTo>
                      <a:pt x="1296" y="467"/>
                    </a:lnTo>
                    <a:lnTo>
                      <a:pt x="1394" y="387"/>
                    </a:lnTo>
                    <a:lnTo>
                      <a:pt x="1394" y="337"/>
                    </a:lnTo>
                    <a:lnTo>
                      <a:pt x="1303" y="332"/>
                    </a:lnTo>
                    <a:lnTo>
                      <a:pt x="1296" y="263"/>
                    </a:lnTo>
                    <a:lnTo>
                      <a:pt x="1246" y="263"/>
                    </a:lnTo>
                    <a:lnTo>
                      <a:pt x="1255" y="354"/>
                    </a:lnTo>
                    <a:lnTo>
                      <a:pt x="1218" y="378"/>
                    </a:lnTo>
                    <a:lnTo>
                      <a:pt x="1016" y="387"/>
                    </a:lnTo>
                    <a:lnTo>
                      <a:pt x="797" y="198"/>
                    </a:lnTo>
                    <a:lnTo>
                      <a:pt x="797" y="154"/>
                    </a:lnTo>
                    <a:lnTo>
                      <a:pt x="649" y="145"/>
                    </a:lnTo>
                    <a:lnTo>
                      <a:pt x="597" y="178"/>
                    </a:lnTo>
                    <a:lnTo>
                      <a:pt x="438" y="39"/>
                    </a:lnTo>
                    <a:lnTo>
                      <a:pt x="410" y="37"/>
                    </a:lnTo>
                    <a:lnTo>
                      <a:pt x="378" y="0"/>
                    </a:lnTo>
                    <a:lnTo>
                      <a:pt x="326" y="0"/>
                    </a:lnTo>
                    <a:lnTo>
                      <a:pt x="280" y="37"/>
                    </a:lnTo>
                    <a:lnTo>
                      <a:pt x="150" y="39"/>
                    </a:lnTo>
                    <a:lnTo>
                      <a:pt x="150" y="121"/>
                    </a:lnTo>
                    <a:lnTo>
                      <a:pt x="19" y="234"/>
                    </a:lnTo>
                    <a:lnTo>
                      <a:pt x="19" y="337"/>
                    </a:lnTo>
                    <a:lnTo>
                      <a:pt x="65" y="378"/>
                    </a:lnTo>
                    <a:lnTo>
                      <a:pt x="0" y="443"/>
                    </a:lnTo>
                    <a:lnTo>
                      <a:pt x="19" y="454"/>
                    </a:lnTo>
                    <a:lnTo>
                      <a:pt x="126" y="365"/>
                    </a:lnTo>
                    <a:lnTo>
                      <a:pt x="304" y="361"/>
                    </a:lnTo>
                    <a:lnTo>
                      <a:pt x="313" y="406"/>
                    </a:lnTo>
                    <a:lnTo>
                      <a:pt x="406" y="406"/>
                    </a:lnTo>
                    <a:lnTo>
                      <a:pt x="406" y="552"/>
                    </a:lnTo>
                    <a:lnTo>
                      <a:pt x="462" y="602"/>
                    </a:lnTo>
                    <a:lnTo>
                      <a:pt x="458" y="808"/>
                    </a:lnTo>
                    <a:lnTo>
                      <a:pt x="378" y="878"/>
                    </a:lnTo>
                    <a:lnTo>
                      <a:pt x="386" y="1045"/>
                    </a:lnTo>
                    <a:lnTo>
                      <a:pt x="419" y="1082"/>
                    </a:lnTo>
                    <a:lnTo>
                      <a:pt x="419" y="1232"/>
                    </a:lnTo>
                    <a:lnTo>
                      <a:pt x="471" y="1274"/>
                    </a:lnTo>
                    <a:lnTo>
                      <a:pt x="475" y="1176"/>
                    </a:lnTo>
                    <a:lnTo>
                      <a:pt x="532" y="1221"/>
                    </a:lnTo>
                    <a:lnTo>
                      <a:pt x="536" y="1343"/>
                    </a:lnTo>
                    <a:lnTo>
                      <a:pt x="645" y="1450"/>
                    </a:lnTo>
                    <a:lnTo>
                      <a:pt x="662" y="1445"/>
                    </a:lnTo>
                    <a:lnTo>
                      <a:pt x="723" y="1504"/>
                    </a:lnTo>
                    <a:lnTo>
                      <a:pt x="779" y="1511"/>
                    </a:lnTo>
                    <a:lnTo>
                      <a:pt x="803" y="1526"/>
                    </a:lnTo>
                    <a:lnTo>
                      <a:pt x="914" y="1539"/>
                    </a:lnTo>
                    <a:lnTo>
                      <a:pt x="918" y="1615"/>
                    </a:lnTo>
                    <a:lnTo>
                      <a:pt x="970" y="1648"/>
                    </a:lnTo>
                    <a:lnTo>
                      <a:pt x="1105" y="1661"/>
                    </a:lnTo>
                    <a:lnTo>
                      <a:pt x="1109" y="1758"/>
                    </a:lnTo>
                    <a:lnTo>
                      <a:pt x="1072" y="1778"/>
                    </a:lnTo>
                    <a:lnTo>
                      <a:pt x="1012" y="1832"/>
                    </a:lnTo>
                    <a:lnTo>
                      <a:pt x="1116" y="1922"/>
                    </a:lnTo>
                    <a:lnTo>
                      <a:pt x="1148" y="1926"/>
                    </a:lnTo>
                    <a:lnTo>
                      <a:pt x="1142" y="2039"/>
                    </a:lnTo>
                    <a:lnTo>
                      <a:pt x="1198" y="2080"/>
                    </a:lnTo>
                    <a:lnTo>
                      <a:pt x="1250" y="2122"/>
                    </a:lnTo>
                    <a:lnTo>
                      <a:pt x="1255" y="2198"/>
                    </a:lnTo>
                    <a:lnTo>
                      <a:pt x="1311" y="2248"/>
                    </a:lnTo>
                    <a:lnTo>
                      <a:pt x="1316" y="2706"/>
                    </a:lnTo>
                    <a:lnTo>
                      <a:pt x="1400" y="2780"/>
                    </a:lnTo>
                    <a:lnTo>
                      <a:pt x="1478" y="2837"/>
                    </a:lnTo>
                    <a:close/>
                  </a:path>
                </a:pathLst>
              </a:custGeom>
              <a:noFill/>
              <a:ln w="12700" cap="rnd">
                <a:solidFill>
                  <a:schemeClr val="tx1"/>
                </a:solidFill>
                <a:prstDash val="solid"/>
                <a:round/>
                <a:headEnd/>
                <a:tailEnd/>
              </a:ln>
            </p:spPr>
            <p:txBody>
              <a:bodyPr/>
              <a:lstStyle/>
              <a:p>
                <a:pPr>
                  <a:defRPr/>
                </a:pPr>
                <a:endParaRPr lang="en-GB"/>
              </a:p>
            </p:txBody>
          </p:sp>
          <p:sp>
            <p:nvSpPr>
              <p:cNvPr id="67" name="Freeform 9"/>
              <p:cNvSpPr>
                <a:spLocks/>
              </p:cNvSpPr>
              <p:nvPr/>
            </p:nvSpPr>
            <p:spPr bwMode="auto">
              <a:xfrm>
                <a:off x="3992644" y="1766366"/>
                <a:ext cx="4706891" cy="3478712"/>
              </a:xfrm>
              <a:custGeom>
                <a:avLst/>
                <a:gdLst>
                  <a:gd name="T0" fmla="*/ 2147483647 w 3274"/>
                  <a:gd name="T1" fmla="*/ 2147483647 h 2422"/>
                  <a:gd name="T2" fmla="*/ 2147483647 w 3274"/>
                  <a:gd name="T3" fmla="*/ 2147483647 h 2422"/>
                  <a:gd name="T4" fmla="*/ 2147483647 w 3274"/>
                  <a:gd name="T5" fmla="*/ 2147483647 h 2422"/>
                  <a:gd name="T6" fmla="*/ 2147483647 w 3274"/>
                  <a:gd name="T7" fmla="*/ 2147483647 h 2422"/>
                  <a:gd name="T8" fmla="*/ 2147483647 w 3274"/>
                  <a:gd name="T9" fmla="*/ 2147483647 h 2422"/>
                  <a:gd name="T10" fmla="*/ 2147483647 w 3274"/>
                  <a:gd name="T11" fmla="*/ 2147483647 h 2422"/>
                  <a:gd name="T12" fmla="*/ 2147483647 w 3274"/>
                  <a:gd name="T13" fmla="*/ 2147483647 h 2422"/>
                  <a:gd name="T14" fmla="*/ 2147483647 w 3274"/>
                  <a:gd name="T15" fmla="*/ 2147483647 h 2422"/>
                  <a:gd name="T16" fmla="*/ 2147483647 w 3274"/>
                  <a:gd name="T17" fmla="*/ 2147483647 h 2422"/>
                  <a:gd name="T18" fmla="*/ 2147483647 w 3274"/>
                  <a:gd name="T19" fmla="*/ 2147483647 h 2422"/>
                  <a:gd name="T20" fmla="*/ 2147483647 w 3274"/>
                  <a:gd name="T21" fmla="*/ 0 h 2422"/>
                  <a:gd name="T22" fmla="*/ 2147483647 w 3274"/>
                  <a:gd name="T23" fmla="*/ 2147483647 h 2422"/>
                  <a:gd name="T24" fmla="*/ 2147483647 w 3274"/>
                  <a:gd name="T25" fmla="*/ 2147483647 h 2422"/>
                  <a:gd name="T26" fmla="*/ 2147483647 w 3274"/>
                  <a:gd name="T27" fmla="*/ 2147483647 h 2422"/>
                  <a:gd name="T28" fmla="*/ 2147483647 w 3274"/>
                  <a:gd name="T29" fmla="*/ 2147483647 h 2422"/>
                  <a:gd name="T30" fmla="*/ 2147483647 w 3274"/>
                  <a:gd name="T31" fmla="*/ 2147483647 h 2422"/>
                  <a:gd name="T32" fmla="*/ 2147483647 w 3274"/>
                  <a:gd name="T33" fmla="*/ 2147483647 h 2422"/>
                  <a:gd name="T34" fmla="*/ 2147483647 w 3274"/>
                  <a:gd name="T35" fmla="*/ 2147483647 h 2422"/>
                  <a:gd name="T36" fmla="*/ 2147483647 w 3274"/>
                  <a:gd name="T37" fmla="*/ 2147483647 h 2422"/>
                  <a:gd name="T38" fmla="*/ 2147483647 w 3274"/>
                  <a:gd name="T39" fmla="*/ 2147483647 h 2422"/>
                  <a:gd name="T40" fmla="*/ 2147483647 w 3274"/>
                  <a:gd name="T41" fmla="*/ 2147483647 h 2422"/>
                  <a:gd name="T42" fmla="*/ 2147483647 w 3274"/>
                  <a:gd name="T43" fmla="*/ 2147483647 h 2422"/>
                  <a:gd name="T44" fmla="*/ 2147483647 w 3274"/>
                  <a:gd name="T45" fmla="*/ 2147483647 h 2422"/>
                  <a:gd name="T46" fmla="*/ 2147483647 w 3274"/>
                  <a:gd name="T47" fmla="*/ 2147483647 h 2422"/>
                  <a:gd name="T48" fmla="*/ 2147483647 w 3274"/>
                  <a:gd name="T49" fmla="*/ 2147483647 h 2422"/>
                  <a:gd name="T50" fmla="*/ 2147483647 w 3274"/>
                  <a:gd name="T51" fmla="*/ 2147483647 h 2422"/>
                  <a:gd name="T52" fmla="*/ 2147483647 w 3274"/>
                  <a:gd name="T53" fmla="*/ 2147483647 h 2422"/>
                  <a:gd name="T54" fmla="*/ 2147483647 w 3274"/>
                  <a:gd name="T55" fmla="*/ 2147483647 h 2422"/>
                  <a:gd name="T56" fmla="*/ 2147483647 w 3274"/>
                  <a:gd name="T57" fmla="*/ 2147483647 h 2422"/>
                  <a:gd name="T58" fmla="*/ 2147483647 w 3274"/>
                  <a:gd name="T59" fmla="*/ 2147483647 h 2422"/>
                  <a:gd name="T60" fmla="*/ 2147483647 w 3274"/>
                  <a:gd name="T61" fmla="*/ 2147483647 h 2422"/>
                  <a:gd name="T62" fmla="*/ 2147483647 w 3274"/>
                  <a:gd name="T63" fmla="*/ 2147483647 h 2422"/>
                  <a:gd name="T64" fmla="*/ 2147483647 w 3274"/>
                  <a:gd name="T65" fmla="*/ 2147483647 h 2422"/>
                  <a:gd name="T66" fmla="*/ 2147483647 w 3274"/>
                  <a:gd name="T67" fmla="*/ 2147483647 h 2422"/>
                  <a:gd name="T68" fmla="*/ 2147483647 w 3274"/>
                  <a:gd name="T69" fmla="*/ 2147483647 h 2422"/>
                  <a:gd name="T70" fmla="*/ 2147483647 w 3274"/>
                  <a:gd name="T71" fmla="*/ 2147483647 h 2422"/>
                  <a:gd name="T72" fmla="*/ 2147483647 w 3274"/>
                  <a:gd name="T73" fmla="*/ 2147483647 h 2422"/>
                  <a:gd name="T74" fmla="*/ 2147483647 w 3274"/>
                  <a:gd name="T75" fmla="*/ 2147483647 h 2422"/>
                  <a:gd name="T76" fmla="*/ 2147483647 w 3274"/>
                  <a:gd name="T77" fmla="*/ 2147483647 h 2422"/>
                  <a:gd name="T78" fmla="*/ 2147483647 w 3274"/>
                  <a:gd name="T79" fmla="*/ 2147483647 h 2422"/>
                  <a:gd name="T80" fmla="*/ 2147483647 w 3274"/>
                  <a:gd name="T81" fmla="*/ 2147483647 h 2422"/>
                  <a:gd name="T82" fmla="*/ 2147483647 w 3274"/>
                  <a:gd name="T83" fmla="*/ 2147483647 h 2422"/>
                  <a:gd name="T84" fmla="*/ 2147483647 w 3274"/>
                  <a:gd name="T85" fmla="*/ 2147483647 h 2422"/>
                  <a:gd name="T86" fmla="*/ 2147483647 w 3274"/>
                  <a:gd name="T87" fmla="*/ 2147483647 h 2422"/>
                  <a:gd name="T88" fmla="*/ 2147483647 w 3274"/>
                  <a:gd name="T89" fmla="*/ 2147483647 h 2422"/>
                  <a:gd name="T90" fmla="*/ 2147483647 w 3274"/>
                  <a:gd name="T91" fmla="*/ 2147483647 h 2422"/>
                  <a:gd name="T92" fmla="*/ 2147483647 w 3274"/>
                  <a:gd name="T93" fmla="*/ 2147483647 h 2422"/>
                  <a:gd name="T94" fmla="*/ 2147483647 w 3274"/>
                  <a:gd name="T95" fmla="*/ 2147483647 h 2422"/>
                  <a:gd name="T96" fmla="*/ 2147483647 w 3274"/>
                  <a:gd name="T97" fmla="*/ 2147483647 h 2422"/>
                  <a:gd name="T98" fmla="*/ 2147483647 w 3274"/>
                  <a:gd name="T99" fmla="*/ 2147483647 h 2422"/>
                  <a:gd name="T100" fmla="*/ 2147483647 w 3274"/>
                  <a:gd name="T101" fmla="*/ 2147483647 h 2422"/>
                  <a:gd name="T102" fmla="*/ 2147483647 w 3274"/>
                  <a:gd name="T103" fmla="*/ 2147483647 h 2422"/>
                  <a:gd name="T104" fmla="*/ 2147483647 w 3274"/>
                  <a:gd name="T105" fmla="*/ 2147483647 h 2422"/>
                  <a:gd name="T106" fmla="*/ 2147483647 w 3274"/>
                  <a:gd name="T107" fmla="*/ 2147483647 h 2422"/>
                  <a:gd name="T108" fmla="*/ 2147483647 w 3274"/>
                  <a:gd name="T109" fmla="*/ 2147483647 h 2422"/>
                  <a:gd name="T110" fmla="*/ 2147483647 w 3274"/>
                  <a:gd name="T111" fmla="*/ 2147483647 h 2422"/>
                  <a:gd name="T112" fmla="*/ 2147483647 w 3274"/>
                  <a:gd name="T113" fmla="*/ 2147483647 h 2422"/>
                  <a:gd name="T114" fmla="*/ 2147483647 w 3274"/>
                  <a:gd name="T115" fmla="*/ 2147483647 h 2422"/>
                  <a:gd name="T116" fmla="*/ 2147483647 w 3274"/>
                  <a:gd name="T117" fmla="*/ 2147483647 h 2422"/>
                  <a:gd name="T118" fmla="*/ 2147483647 w 3274"/>
                  <a:gd name="T119" fmla="*/ 2147483647 h 2422"/>
                  <a:gd name="T120" fmla="*/ 2147483647 w 3274"/>
                  <a:gd name="T121" fmla="*/ 2147483647 h 2422"/>
                  <a:gd name="T122" fmla="*/ 2147483647 w 3274"/>
                  <a:gd name="T123" fmla="*/ 2147483647 h 242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274" h="2422">
                    <a:moveTo>
                      <a:pt x="2543" y="948"/>
                    </a:moveTo>
                    <a:lnTo>
                      <a:pt x="2682" y="1074"/>
                    </a:lnTo>
                    <a:lnTo>
                      <a:pt x="2653" y="1111"/>
                    </a:lnTo>
                    <a:lnTo>
                      <a:pt x="2682" y="1124"/>
                    </a:lnTo>
                    <a:lnTo>
                      <a:pt x="2734" y="1074"/>
                    </a:lnTo>
                    <a:lnTo>
                      <a:pt x="2669" y="1013"/>
                    </a:lnTo>
                    <a:lnTo>
                      <a:pt x="2664" y="915"/>
                    </a:lnTo>
                    <a:lnTo>
                      <a:pt x="2729" y="911"/>
                    </a:lnTo>
                    <a:lnTo>
                      <a:pt x="2734" y="831"/>
                    </a:lnTo>
                    <a:lnTo>
                      <a:pt x="2693" y="798"/>
                    </a:lnTo>
                    <a:lnTo>
                      <a:pt x="2693" y="659"/>
                    </a:lnTo>
                    <a:lnTo>
                      <a:pt x="2649" y="622"/>
                    </a:lnTo>
                    <a:lnTo>
                      <a:pt x="2649" y="480"/>
                    </a:lnTo>
                    <a:lnTo>
                      <a:pt x="2729" y="430"/>
                    </a:lnTo>
                    <a:lnTo>
                      <a:pt x="2786" y="450"/>
                    </a:lnTo>
                    <a:lnTo>
                      <a:pt x="2840" y="415"/>
                    </a:lnTo>
                    <a:lnTo>
                      <a:pt x="2836" y="361"/>
                    </a:lnTo>
                    <a:lnTo>
                      <a:pt x="2873" y="354"/>
                    </a:lnTo>
                    <a:lnTo>
                      <a:pt x="2884" y="259"/>
                    </a:lnTo>
                    <a:lnTo>
                      <a:pt x="2949" y="257"/>
                    </a:lnTo>
                    <a:lnTo>
                      <a:pt x="2949" y="402"/>
                    </a:lnTo>
                    <a:lnTo>
                      <a:pt x="2916" y="411"/>
                    </a:lnTo>
                    <a:lnTo>
                      <a:pt x="2912" y="483"/>
                    </a:lnTo>
                    <a:lnTo>
                      <a:pt x="2949" y="524"/>
                    </a:lnTo>
                    <a:lnTo>
                      <a:pt x="2981" y="524"/>
                    </a:lnTo>
                    <a:lnTo>
                      <a:pt x="2981" y="589"/>
                    </a:lnTo>
                    <a:lnTo>
                      <a:pt x="3018" y="611"/>
                    </a:lnTo>
                    <a:lnTo>
                      <a:pt x="3018" y="483"/>
                    </a:lnTo>
                    <a:lnTo>
                      <a:pt x="2981" y="454"/>
                    </a:lnTo>
                    <a:lnTo>
                      <a:pt x="2977" y="337"/>
                    </a:lnTo>
                    <a:lnTo>
                      <a:pt x="3018" y="304"/>
                    </a:lnTo>
                    <a:lnTo>
                      <a:pt x="3153" y="194"/>
                    </a:lnTo>
                    <a:lnTo>
                      <a:pt x="3088" y="187"/>
                    </a:lnTo>
                    <a:lnTo>
                      <a:pt x="3079" y="159"/>
                    </a:lnTo>
                    <a:lnTo>
                      <a:pt x="3112" y="141"/>
                    </a:lnTo>
                    <a:lnTo>
                      <a:pt x="3079" y="113"/>
                    </a:lnTo>
                    <a:lnTo>
                      <a:pt x="3088" y="94"/>
                    </a:lnTo>
                    <a:lnTo>
                      <a:pt x="3116" y="61"/>
                    </a:lnTo>
                    <a:lnTo>
                      <a:pt x="3153" y="57"/>
                    </a:lnTo>
                    <a:lnTo>
                      <a:pt x="3196" y="98"/>
                    </a:lnTo>
                    <a:lnTo>
                      <a:pt x="3224" y="80"/>
                    </a:lnTo>
                    <a:lnTo>
                      <a:pt x="3242" y="89"/>
                    </a:lnTo>
                    <a:lnTo>
                      <a:pt x="3274" y="57"/>
                    </a:lnTo>
                    <a:lnTo>
                      <a:pt x="3205" y="0"/>
                    </a:lnTo>
                    <a:lnTo>
                      <a:pt x="2897" y="0"/>
                    </a:lnTo>
                    <a:lnTo>
                      <a:pt x="2873" y="33"/>
                    </a:lnTo>
                    <a:lnTo>
                      <a:pt x="2901" y="67"/>
                    </a:lnTo>
                    <a:lnTo>
                      <a:pt x="2892" y="85"/>
                    </a:lnTo>
                    <a:lnTo>
                      <a:pt x="2734" y="89"/>
                    </a:lnTo>
                    <a:lnTo>
                      <a:pt x="2693" y="52"/>
                    </a:lnTo>
                    <a:lnTo>
                      <a:pt x="2669" y="52"/>
                    </a:lnTo>
                    <a:lnTo>
                      <a:pt x="2645" y="35"/>
                    </a:lnTo>
                    <a:lnTo>
                      <a:pt x="2612" y="72"/>
                    </a:lnTo>
                    <a:lnTo>
                      <a:pt x="2373" y="76"/>
                    </a:lnTo>
                    <a:lnTo>
                      <a:pt x="2280" y="161"/>
                    </a:lnTo>
                    <a:lnTo>
                      <a:pt x="2169" y="154"/>
                    </a:lnTo>
                    <a:lnTo>
                      <a:pt x="2165" y="104"/>
                    </a:lnTo>
                    <a:lnTo>
                      <a:pt x="2104" y="100"/>
                    </a:lnTo>
                    <a:lnTo>
                      <a:pt x="2085" y="122"/>
                    </a:lnTo>
                    <a:lnTo>
                      <a:pt x="2061" y="117"/>
                    </a:lnTo>
                    <a:lnTo>
                      <a:pt x="2056" y="133"/>
                    </a:lnTo>
                    <a:lnTo>
                      <a:pt x="1950" y="133"/>
                    </a:lnTo>
                    <a:lnTo>
                      <a:pt x="1824" y="248"/>
                    </a:lnTo>
                    <a:lnTo>
                      <a:pt x="1748" y="194"/>
                    </a:lnTo>
                    <a:lnTo>
                      <a:pt x="1792" y="159"/>
                    </a:lnTo>
                    <a:lnTo>
                      <a:pt x="1809" y="159"/>
                    </a:lnTo>
                    <a:lnTo>
                      <a:pt x="1870" y="98"/>
                    </a:lnTo>
                    <a:lnTo>
                      <a:pt x="1787" y="98"/>
                    </a:lnTo>
                    <a:lnTo>
                      <a:pt x="1739" y="72"/>
                    </a:lnTo>
                    <a:lnTo>
                      <a:pt x="1585" y="207"/>
                    </a:lnTo>
                    <a:lnTo>
                      <a:pt x="1561" y="198"/>
                    </a:lnTo>
                    <a:lnTo>
                      <a:pt x="1507" y="259"/>
                    </a:lnTo>
                    <a:lnTo>
                      <a:pt x="1503" y="341"/>
                    </a:lnTo>
                    <a:lnTo>
                      <a:pt x="1357" y="346"/>
                    </a:lnTo>
                    <a:lnTo>
                      <a:pt x="1320" y="383"/>
                    </a:lnTo>
                    <a:lnTo>
                      <a:pt x="1349" y="411"/>
                    </a:lnTo>
                    <a:lnTo>
                      <a:pt x="1342" y="426"/>
                    </a:lnTo>
                    <a:lnTo>
                      <a:pt x="1260" y="430"/>
                    </a:lnTo>
                    <a:lnTo>
                      <a:pt x="1194" y="476"/>
                    </a:lnTo>
                    <a:lnTo>
                      <a:pt x="1086" y="487"/>
                    </a:lnTo>
                    <a:lnTo>
                      <a:pt x="1077" y="541"/>
                    </a:lnTo>
                    <a:lnTo>
                      <a:pt x="1003" y="541"/>
                    </a:lnTo>
                    <a:lnTo>
                      <a:pt x="927" y="607"/>
                    </a:lnTo>
                    <a:lnTo>
                      <a:pt x="895" y="602"/>
                    </a:lnTo>
                    <a:lnTo>
                      <a:pt x="830" y="546"/>
                    </a:lnTo>
                    <a:lnTo>
                      <a:pt x="886" y="537"/>
                    </a:lnTo>
                    <a:lnTo>
                      <a:pt x="919" y="513"/>
                    </a:lnTo>
                    <a:lnTo>
                      <a:pt x="899" y="487"/>
                    </a:lnTo>
                    <a:lnTo>
                      <a:pt x="817" y="496"/>
                    </a:lnTo>
                    <a:lnTo>
                      <a:pt x="778" y="454"/>
                    </a:lnTo>
                    <a:lnTo>
                      <a:pt x="643" y="454"/>
                    </a:lnTo>
                    <a:lnTo>
                      <a:pt x="550" y="541"/>
                    </a:lnTo>
                    <a:lnTo>
                      <a:pt x="545" y="548"/>
                    </a:lnTo>
                    <a:lnTo>
                      <a:pt x="484" y="602"/>
                    </a:lnTo>
                    <a:lnTo>
                      <a:pt x="484" y="650"/>
                    </a:lnTo>
                    <a:lnTo>
                      <a:pt x="439" y="654"/>
                    </a:lnTo>
                    <a:lnTo>
                      <a:pt x="428" y="748"/>
                    </a:lnTo>
                    <a:lnTo>
                      <a:pt x="493" y="757"/>
                    </a:lnTo>
                    <a:lnTo>
                      <a:pt x="517" y="761"/>
                    </a:lnTo>
                    <a:lnTo>
                      <a:pt x="558" y="802"/>
                    </a:lnTo>
                    <a:lnTo>
                      <a:pt x="597" y="772"/>
                    </a:lnTo>
                    <a:lnTo>
                      <a:pt x="591" y="646"/>
                    </a:lnTo>
                    <a:lnTo>
                      <a:pt x="695" y="570"/>
                    </a:lnTo>
                    <a:lnTo>
                      <a:pt x="712" y="570"/>
                    </a:lnTo>
                    <a:lnTo>
                      <a:pt x="756" y="598"/>
                    </a:lnTo>
                    <a:lnTo>
                      <a:pt x="699" y="650"/>
                    </a:lnTo>
                    <a:lnTo>
                      <a:pt x="699" y="826"/>
                    </a:lnTo>
                    <a:lnTo>
                      <a:pt x="615" y="826"/>
                    </a:lnTo>
                    <a:lnTo>
                      <a:pt x="565" y="883"/>
                    </a:lnTo>
                    <a:lnTo>
                      <a:pt x="539" y="883"/>
                    </a:lnTo>
                    <a:lnTo>
                      <a:pt x="532" y="831"/>
                    </a:lnTo>
                    <a:lnTo>
                      <a:pt x="524" y="831"/>
                    </a:lnTo>
                    <a:lnTo>
                      <a:pt x="515" y="885"/>
                    </a:lnTo>
                    <a:lnTo>
                      <a:pt x="443" y="887"/>
                    </a:lnTo>
                    <a:lnTo>
                      <a:pt x="363" y="957"/>
                    </a:lnTo>
                    <a:lnTo>
                      <a:pt x="285" y="963"/>
                    </a:lnTo>
                    <a:lnTo>
                      <a:pt x="322" y="996"/>
                    </a:lnTo>
                    <a:lnTo>
                      <a:pt x="306" y="1026"/>
                    </a:lnTo>
                    <a:lnTo>
                      <a:pt x="317" y="1070"/>
                    </a:lnTo>
                    <a:lnTo>
                      <a:pt x="196" y="1074"/>
                    </a:lnTo>
                    <a:lnTo>
                      <a:pt x="185" y="1152"/>
                    </a:lnTo>
                    <a:lnTo>
                      <a:pt x="220" y="1176"/>
                    </a:lnTo>
                    <a:lnTo>
                      <a:pt x="257" y="1181"/>
                    </a:lnTo>
                    <a:lnTo>
                      <a:pt x="330" y="1167"/>
                    </a:lnTo>
                    <a:lnTo>
                      <a:pt x="326" y="1131"/>
                    </a:lnTo>
                    <a:lnTo>
                      <a:pt x="391" y="1078"/>
                    </a:lnTo>
                    <a:lnTo>
                      <a:pt x="480" y="1078"/>
                    </a:lnTo>
                    <a:lnTo>
                      <a:pt x="517" y="1131"/>
                    </a:lnTo>
                    <a:lnTo>
                      <a:pt x="565" y="1131"/>
                    </a:lnTo>
                    <a:lnTo>
                      <a:pt x="597" y="1163"/>
                    </a:lnTo>
                    <a:lnTo>
                      <a:pt x="587" y="1196"/>
                    </a:lnTo>
                    <a:lnTo>
                      <a:pt x="623" y="1172"/>
                    </a:lnTo>
                    <a:lnTo>
                      <a:pt x="617" y="1146"/>
                    </a:lnTo>
                    <a:lnTo>
                      <a:pt x="641" y="1148"/>
                    </a:lnTo>
                    <a:lnTo>
                      <a:pt x="569" y="1083"/>
                    </a:lnTo>
                    <a:lnTo>
                      <a:pt x="541" y="1054"/>
                    </a:lnTo>
                    <a:lnTo>
                      <a:pt x="550" y="1026"/>
                    </a:lnTo>
                    <a:lnTo>
                      <a:pt x="574" y="1026"/>
                    </a:lnTo>
                    <a:lnTo>
                      <a:pt x="736" y="1159"/>
                    </a:lnTo>
                    <a:lnTo>
                      <a:pt x="825" y="1094"/>
                    </a:lnTo>
                    <a:lnTo>
                      <a:pt x="821" y="1059"/>
                    </a:lnTo>
                    <a:lnTo>
                      <a:pt x="910" y="981"/>
                    </a:lnTo>
                    <a:lnTo>
                      <a:pt x="923" y="1041"/>
                    </a:lnTo>
                    <a:lnTo>
                      <a:pt x="1029" y="1046"/>
                    </a:lnTo>
                    <a:lnTo>
                      <a:pt x="1082" y="1091"/>
                    </a:lnTo>
                    <a:lnTo>
                      <a:pt x="1082" y="1111"/>
                    </a:lnTo>
                    <a:lnTo>
                      <a:pt x="886" y="1120"/>
                    </a:lnTo>
                    <a:lnTo>
                      <a:pt x="849" y="1148"/>
                    </a:lnTo>
                    <a:lnTo>
                      <a:pt x="882" y="1187"/>
                    </a:lnTo>
                    <a:lnTo>
                      <a:pt x="1003" y="1185"/>
                    </a:lnTo>
                    <a:lnTo>
                      <a:pt x="1053" y="1233"/>
                    </a:lnTo>
                    <a:lnTo>
                      <a:pt x="1029" y="1246"/>
                    </a:lnTo>
                    <a:lnTo>
                      <a:pt x="980" y="1302"/>
                    </a:lnTo>
                    <a:lnTo>
                      <a:pt x="825" y="1298"/>
                    </a:lnTo>
                    <a:lnTo>
                      <a:pt x="806" y="1274"/>
                    </a:lnTo>
                    <a:lnTo>
                      <a:pt x="712" y="1274"/>
                    </a:lnTo>
                    <a:lnTo>
                      <a:pt x="699" y="1298"/>
                    </a:lnTo>
                    <a:lnTo>
                      <a:pt x="574" y="1302"/>
                    </a:lnTo>
                    <a:lnTo>
                      <a:pt x="504" y="1237"/>
                    </a:lnTo>
                    <a:lnTo>
                      <a:pt x="196" y="1241"/>
                    </a:lnTo>
                    <a:lnTo>
                      <a:pt x="131" y="1298"/>
                    </a:lnTo>
                    <a:lnTo>
                      <a:pt x="131" y="1396"/>
                    </a:lnTo>
                    <a:lnTo>
                      <a:pt x="65" y="1441"/>
                    </a:lnTo>
                    <a:lnTo>
                      <a:pt x="50" y="1424"/>
                    </a:lnTo>
                    <a:lnTo>
                      <a:pt x="18" y="1476"/>
                    </a:lnTo>
                    <a:lnTo>
                      <a:pt x="0" y="1604"/>
                    </a:lnTo>
                    <a:lnTo>
                      <a:pt x="196" y="1759"/>
                    </a:lnTo>
                    <a:lnTo>
                      <a:pt x="261" y="1763"/>
                    </a:lnTo>
                    <a:lnTo>
                      <a:pt x="313" y="1731"/>
                    </a:lnTo>
                    <a:lnTo>
                      <a:pt x="493" y="1731"/>
                    </a:lnTo>
                    <a:lnTo>
                      <a:pt x="521" y="1746"/>
                    </a:lnTo>
                    <a:lnTo>
                      <a:pt x="517" y="1802"/>
                    </a:lnTo>
                    <a:lnTo>
                      <a:pt x="582" y="1876"/>
                    </a:lnTo>
                    <a:lnTo>
                      <a:pt x="587" y="2120"/>
                    </a:lnTo>
                    <a:lnTo>
                      <a:pt x="658" y="2185"/>
                    </a:lnTo>
                    <a:lnTo>
                      <a:pt x="658" y="2381"/>
                    </a:lnTo>
                    <a:lnTo>
                      <a:pt x="712" y="2422"/>
                    </a:lnTo>
                    <a:lnTo>
                      <a:pt x="745" y="2398"/>
                    </a:lnTo>
                    <a:lnTo>
                      <a:pt x="821" y="2398"/>
                    </a:lnTo>
                    <a:lnTo>
                      <a:pt x="904" y="2324"/>
                    </a:lnTo>
                    <a:lnTo>
                      <a:pt x="947" y="2320"/>
                    </a:lnTo>
                    <a:lnTo>
                      <a:pt x="951" y="2250"/>
                    </a:lnTo>
                    <a:lnTo>
                      <a:pt x="1021" y="2244"/>
                    </a:lnTo>
                    <a:lnTo>
                      <a:pt x="1016" y="2157"/>
                    </a:lnTo>
                    <a:lnTo>
                      <a:pt x="1045" y="2161"/>
                    </a:lnTo>
                    <a:lnTo>
                      <a:pt x="1105" y="2104"/>
                    </a:lnTo>
                    <a:lnTo>
                      <a:pt x="1110" y="2011"/>
                    </a:lnTo>
                    <a:lnTo>
                      <a:pt x="1064" y="1974"/>
                    </a:lnTo>
                    <a:lnTo>
                      <a:pt x="1069" y="1885"/>
                    </a:lnTo>
                    <a:lnTo>
                      <a:pt x="1329" y="1644"/>
                    </a:lnTo>
                    <a:lnTo>
                      <a:pt x="1147" y="1644"/>
                    </a:lnTo>
                    <a:lnTo>
                      <a:pt x="1138" y="1522"/>
                    </a:lnTo>
                    <a:lnTo>
                      <a:pt x="1114" y="1494"/>
                    </a:lnTo>
                    <a:lnTo>
                      <a:pt x="1090" y="1502"/>
                    </a:lnTo>
                    <a:lnTo>
                      <a:pt x="932" y="1350"/>
                    </a:lnTo>
                    <a:lnTo>
                      <a:pt x="1008" y="1344"/>
                    </a:lnTo>
                    <a:lnTo>
                      <a:pt x="1105" y="1428"/>
                    </a:lnTo>
                    <a:lnTo>
                      <a:pt x="1223" y="1522"/>
                    </a:lnTo>
                    <a:lnTo>
                      <a:pt x="1227" y="1568"/>
                    </a:lnTo>
                    <a:lnTo>
                      <a:pt x="1362" y="1568"/>
                    </a:lnTo>
                    <a:lnTo>
                      <a:pt x="1357" y="1531"/>
                    </a:lnTo>
                    <a:lnTo>
                      <a:pt x="1479" y="1424"/>
                    </a:lnTo>
                    <a:lnTo>
                      <a:pt x="1370" y="1415"/>
                    </a:lnTo>
                    <a:lnTo>
                      <a:pt x="1342" y="1400"/>
                    </a:lnTo>
                    <a:lnTo>
                      <a:pt x="1320" y="1400"/>
                    </a:lnTo>
                    <a:lnTo>
                      <a:pt x="1227" y="1315"/>
                    </a:lnTo>
                    <a:lnTo>
                      <a:pt x="1268" y="1270"/>
                    </a:lnTo>
                    <a:lnTo>
                      <a:pt x="1320" y="1285"/>
                    </a:lnTo>
                    <a:lnTo>
                      <a:pt x="1394" y="1354"/>
                    </a:lnTo>
                    <a:lnTo>
                      <a:pt x="1642" y="1354"/>
                    </a:lnTo>
                    <a:lnTo>
                      <a:pt x="1711" y="1420"/>
                    </a:lnTo>
                    <a:lnTo>
                      <a:pt x="1722" y="1554"/>
                    </a:lnTo>
                    <a:lnTo>
                      <a:pt x="1833" y="1639"/>
                    </a:lnTo>
                    <a:lnTo>
                      <a:pt x="1917" y="1578"/>
                    </a:lnTo>
                    <a:lnTo>
                      <a:pt x="1913" y="1513"/>
                    </a:lnTo>
                    <a:lnTo>
                      <a:pt x="2006" y="1433"/>
                    </a:lnTo>
                    <a:lnTo>
                      <a:pt x="2080" y="1433"/>
                    </a:lnTo>
                    <a:lnTo>
                      <a:pt x="2165" y="1502"/>
                    </a:lnTo>
                    <a:lnTo>
                      <a:pt x="2243" y="1507"/>
                    </a:lnTo>
                    <a:lnTo>
                      <a:pt x="2243" y="1676"/>
                    </a:lnTo>
                    <a:lnTo>
                      <a:pt x="2319" y="1737"/>
                    </a:lnTo>
                    <a:lnTo>
                      <a:pt x="2336" y="1733"/>
                    </a:lnTo>
                    <a:lnTo>
                      <a:pt x="2365" y="1754"/>
                    </a:lnTo>
                    <a:lnTo>
                      <a:pt x="2380" y="1741"/>
                    </a:lnTo>
                    <a:lnTo>
                      <a:pt x="2276" y="1652"/>
                    </a:lnTo>
                    <a:lnTo>
                      <a:pt x="2276" y="1583"/>
                    </a:lnTo>
                    <a:lnTo>
                      <a:pt x="2291" y="1583"/>
                    </a:lnTo>
                    <a:lnTo>
                      <a:pt x="2373" y="1657"/>
                    </a:lnTo>
                    <a:lnTo>
                      <a:pt x="2397" y="1652"/>
                    </a:lnTo>
                    <a:lnTo>
                      <a:pt x="2425" y="1633"/>
                    </a:lnTo>
                    <a:lnTo>
                      <a:pt x="2454" y="1633"/>
                    </a:lnTo>
                    <a:lnTo>
                      <a:pt x="2449" y="1550"/>
                    </a:lnTo>
                    <a:lnTo>
                      <a:pt x="2393" y="1494"/>
                    </a:lnTo>
                    <a:lnTo>
                      <a:pt x="2380" y="1494"/>
                    </a:lnTo>
                    <a:lnTo>
                      <a:pt x="2347" y="1461"/>
                    </a:lnTo>
                    <a:lnTo>
                      <a:pt x="2336" y="1437"/>
                    </a:lnTo>
                    <a:lnTo>
                      <a:pt x="2402" y="1383"/>
                    </a:lnTo>
                    <a:lnTo>
                      <a:pt x="2510" y="1381"/>
                    </a:lnTo>
                    <a:lnTo>
                      <a:pt x="2621" y="1265"/>
                    </a:lnTo>
                    <a:lnTo>
                      <a:pt x="2621" y="1181"/>
                    </a:lnTo>
                    <a:lnTo>
                      <a:pt x="2588" y="1148"/>
                    </a:lnTo>
                    <a:lnTo>
                      <a:pt x="2523" y="1098"/>
                    </a:lnTo>
                    <a:lnTo>
                      <a:pt x="2547" y="1070"/>
                    </a:lnTo>
                    <a:lnTo>
                      <a:pt x="2532" y="1059"/>
                    </a:lnTo>
                    <a:lnTo>
                      <a:pt x="2515" y="1074"/>
                    </a:lnTo>
                    <a:lnTo>
                      <a:pt x="2473" y="1037"/>
                    </a:lnTo>
                    <a:lnTo>
                      <a:pt x="2458" y="1037"/>
                    </a:lnTo>
                    <a:lnTo>
                      <a:pt x="2454" y="1009"/>
                    </a:lnTo>
                    <a:lnTo>
                      <a:pt x="2543" y="948"/>
                    </a:lnTo>
                    <a:close/>
                  </a:path>
                </a:pathLst>
              </a:custGeom>
              <a:noFill/>
              <a:ln w="12700" cap="rnd">
                <a:solidFill>
                  <a:schemeClr val="tx1"/>
                </a:solidFill>
                <a:prstDash val="solid"/>
                <a:round/>
                <a:headEnd/>
                <a:tailEnd/>
              </a:ln>
            </p:spPr>
            <p:txBody>
              <a:bodyPr/>
              <a:lstStyle/>
              <a:p>
                <a:pPr>
                  <a:defRPr/>
                </a:pPr>
                <a:endParaRPr lang="en-GB"/>
              </a:p>
            </p:txBody>
          </p:sp>
          <p:sp>
            <p:nvSpPr>
              <p:cNvPr id="68" name="Freeform 10"/>
              <p:cNvSpPr>
                <a:spLocks/>
              </p:cNvSpPr>
              <p:nvPr/>
            </p:nvSpPr>
            <p:spPr bwMode="auto">
              <a:xfrm>
                <a:off x="5685443" y="4711722"/>
                <a:ext cx="203276" cy="315937"/>
              </a:xfrm>
              <a:custGeom>
                <a:avLst/>
                <a:gdLst>
                  <a:gd name="T0" fmla="*/ 2147483647 w 143"/>
                  <a:gd name="T1" fmla="*/ 2147483647 h 220"/>
                  <a:gd name="T2" fmla="*/ 0 w 143"/>
                  <a:gd name="T3" fmla="*/ 2147483647 h 220"/>
                  <a:gd name="T4" fmla="*/ 2147483647 w 143"/>
                  <a:gd name="T5" fmla="*/ 2147483647 h 220"/>
                  <a:gd name="T6" fmla="*/ 2147483647 w 143"/>
                  <a:gd name="T7" fmla="*/ 2147483647 h 220"/>
                  <a:gd name="T8" fmla="*/ 2147483647 w 143"/>
                  <a:gd name="T9" fmla="*/ 2147483647 h 220"/>
                  <a:gd name="T10" fmla="*/ 2147483647 w 143"/>
                  <a:gd name="T11" fmla="*/ 0 h 220"/>
                  <a:gd name="T12" fmla="*/ 2147483647 w 143"/>
                  <a:gd name="T13" fmla="*/ 2147483647 h 220"/>
                  <a:gd name="T14" fmla="*/ 2147483647 w 143"/>
                  <a:gd name="T15" fmla="*/ 2147483647 h 220"/>
                  <a:gd name="T16" fmla="*/ 2147483647 w 143"/>
                  <a:gd name="T17" fmla="*/ 2147483647 h 220"/>
                  <a:gd name="T18" fmla="*/ 2147483647 w 143"/>
                  <a:gd name="T19" fmla="*/ 2147483647 h 220"/>
                  <a:gd name="T20" fmla="*/ 2147483647 w 143"/>
                  <a:gd name="T21" fmla="*/ 2147483647 h 220"/>
                  <a:gd name="T22" fmla="*/ 2147483647 w 143"/>
                  <a:gd name="T23" fmla="*/ 2147483647 h 220"/>
                  <a:gd name="T24" fmla="*/ 2147483647 w 143"/>
                  <a:gd name="T25" fmla="*/ 2147483647 h 2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3" h="220">
                    <a:moveTo>
                      <a:pt x="4" y="220"/>
                    </a:moveTo>
                    <a:lnTo>
                      <a:pt x="0" y="168"/>
                    </a:lnTo>
                    <a:lnTo>
                      <a:pt x="28" y="146"/>
                    </a:lnTo>
                    <a:lnTo>
                      <a:pt x="33" y="52"/>
                    </a:lnTo>
                    <a:lnTo>
                      <a:pt x="70" y="54"/>
                    </a:lnTo>
                    <a:lnTo>
                      <a:pt x="137" y="0"/>
                    </a:lnTo>
                    <a:lnTo>
                      <a:pt x="143" y="41"/>
                    </a:lnTo>
                    <a:lnTo>
                      <a:pt x="96" y="94"/>
                    </a:lnTo>
                    <a:lnTo>
                      <a:pt x="87" y="152"/>
                    </a:lnTo>
                    <a:lnTo>
                      <a:pt x="63" y="159"/>
                    </a:lnTo>
                    <a:lnTo>
                      <a:pt x="41" y="176"/>
                    </a:lnTo>
                    <a:lnTo>
                      <a:pt x="39" y="215"/>
                    </a:lnTo>
                    <a:lnTo>
                      <a:pt x="4" y="220"/>
                    </a:lnTo>
                    <a:close/>
                  </a:path>
                </a:pathLst>
              </a:custGeom>
              <a:noFill/>
              <a:ln w="12700" cap="rnd">
                <a:solidFill>
                  <a:schemeClr val="tx1"/>
                </a:solidFill>
                <a:prstDash val="solid"/>
                <a:round/>
                <a:headEnd/>
                <a:tailEnd/>
              </a:ln>
            </p:spPr>
            <p:txBody>
              <a:bodyPr/>
              <a:lstStyle/>
              <a:p>
                <a:pPr>
                  <a:defRPr/>
                </a:pPr>
                <a:endParaRPr lang="en-GB"/>
              </a:p>
            </p:txBody>
          </p:sp>
          <p:sp>
            <p:nvSpPr>
              <p:cNvPr id="69" name="Freeform 11"/>
              <p:cNvSpPr>
                <a:spLocks/>
              </p:cNvSpPr>
              <p:nvPr/>
            </p:nvSpPr>
            <p:spPr bwMode="auto">
              <a:xfrm>
                <a:off x="7606051" y="4181762"/>
                <a:ext cx="224305" cy="278569"/>
              </a:xfrm>
              <a:custGeom>
                <a:avLst/>
                <a:gdLst>
                  <a:gd name="T0" fmla="*/ 0 w 154"/>
                  <a:gd name="T1" fmla="*/ 2147483647 h 195"/>
                  <a:gd name="T2" fmla="*/ 2147483647 w 154"/>
                  <a:gd name="T3" fmla="*/ 2147483647 h 195"/>
                  <a:gd name="T4" fmla="*/ 2147483647 w 154"/>
                  <a:gd name="T5" fmla="*/ 0 h 195"/>
                  <a:gd name="T6" fmla="*/ 2147483647 w 154"/>
                  <a:gd name="T7" fmla="*/ 2147483647 h 195"/>
                  <a:gd name="T8" fmla="*/ 2147483647 w 154"/>
                  <a:gd name="T9" fmla="*/ 2147483647 h 195"/>
                  <a:gd name="T10" fmla="*/ 2147483647 w 154"/>
                  <a:gd name="T11" fmla="*/ 2147483647 h 195"/>
                  <a:gd name="T12" fmla="*/ 2147483647 w 154"/>
                  <a:gd name="T13" fmla="*/ 2147483647 h 195"/>
                  <a:gd name="T14" fmla="*/ 2147483647 w 154"/>
                  <a:gd name="T15" fmla="*/ 2147483647 h 195"/>
                  <a:gd name="T16" fmla="*/ 2147483647 w 154"/>
                  <a:gd name="T17" fmla="*/ 2147483647 h 195"/>
                  <a:gd name="T18" fmla="*/ 0 w 154"/>
                  <a:gd name="T19" fmla="*/ 2147483647 h 195"/>
                  <a:gd name="T20" fmla="*/ 0 w 154"/>
                  <a:gd name="T21" fmla="*/ 2147483647 h 1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54" h="195">
                    <a:moveTo>
                      <a:pt x="0" y="108"/>
                    </a:moveTo>
                    <a:lnTo>
                      <a:pt x="65" y="106"/>
                    </a:lnTo>
                    <a:lnTo>
                      <a:pt x="73" y="0"/>
                    </a:lnTo>
                    <a:lnTo>
                      <a:pt x="149" y="2"/>
                    </a:lnTo>
                    <a:lnTo>
                      <a:pt x="154" y="67"/>
                    </a:lnTo>
                    <a:lnTo>
                      <a:pt x="121" y="91"/>
                    </a:lnTo>
                    <a:lnTo>
                      <a:pt x="125" y="113"/>
                    </a:lnTo>
                    <a:lnTo>
                      <a:pt x="143" y="113"/>
                    </a:lnTo>
                    <a:lnTo>
                      <a:pt x="65" y="191"/>
                    </a:lnTo>
                    <a:lnTo>
                      <a:pt x="0" y="195"/>
                    </a:lnTo>
                    <a:lnTo>
                      <a:pt x="0" y="108"/>
                    </a:lnTo>
                    <a:close/>
                  </a:path>
                </a:pathLst>
              </a:custGeom>
              <a:noFill/>
              <a:ln w="12700" cap="rnd">
                <a:solidFill>
                  <a:schemeClr val="tx1"/>
                </a:solidFill>
                <a:prstDash val="solid"/>
                <a:round/>
                <a:headEnd/>
                <a:tailEnd/>
              </a:ln>
            </p:spPr>
            <p:txBody>
              <a:bodyPr/>
              <a:lstStyle/>
              <a:p>
                <a:pPr>
                  <a:defRPr/>
                </a:pPr>
                <a:endParaRPr lang="en-GB"/>
              </a:p>
            </p:txBody>
          </p:sp>
          <p:sp>
            <p:nvSpPr>
              <p:cNvPr id="70" name="Freeform 12"/>
              <p:cNvSpPr>
                <a:spLocks/>
              </p:cNvSpPr>
              <p:nvPr/>
            </p:nvSpPr>
            <p:spPr bwMode="auto">
              <a:xfrm>
                <a:off x="7157442" y="4266691"/>
                <a:ext cx="473141" cy="445032"/>
              </a:xfrm>
              <a:custGeom>
                <a:avLst/>
                <a:gdLst>
                  <a:gd name="T0" fmla="*/ 0 w 330"/>
                  <a:gd name="T1" fmla="*/ 0 h 309"/>
                  <a:gd name="T2" fmla="*/ 2147483647 w 330"/>
                  <a:gd name="T3" fmla="*/ 2147483647 h 309"/>
                  <a:gd name="T4" fmla="*/ 2147483647 w 330"/>
                  <a:gd name="T5" fmla="*/ 2147483647 h 309"/>
                  <a:gd name="T6" fmla="*/ 2147483647 w 330"/>
                  <a:gd name="T7" fmla="*/ 2147483647 h 309"/>
                  <a:gd name="T8" fmla="*/ 2147483647 w 330"/>
                  <a:gd name="T9" fmla="*/ 2147483647 h 309"/>
                  <a:gd name="T10" fmla="*/ 2147483647 w 330"/>
                  <a:gd name="T11" fmla="*/ 2147483647 h 309"/>
                  <a:gd name="T12" fmla="*/ 2147483647 w 330"/>
                  <a:gd name="T13" fmla="*/ 2147483647 h 309"/>
                  <a:gd name="T14" fmla="*/ 2147483647 w 330"/>
                  <a:gd name="T15" fmla="*/ 2147483647 h 309"/>
                  <a:gd name="T16" fmla="*/ 2147483647 w 330"/>
                  <a:gd name="T17" fmla="*/ 2147483647 h 309"/>
                  <a:gd name="T18" fmla="*/ 2147483647 w 330"/>
                  <a:gd name="T19" fmla="*/ 2147483647 h 309"/>
                  <a:gd name="T20" fmla="*/ 0 w 330"/>
                  <a:gd name="T21" fmla="*/ 2147483647 h 309"/>
                  <a:gd name="T22" fmla="*/ 0 w 330"/>
                  <a:gd name="T23" fmla="*/ 0 h 30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0" h="309">
                    <a:moveTo>
                      <a:pt x="0" y="0"/>
                    </a:moveTo>
                    <a:lnTo>
                      <a:pt x="165" y="150"/>
                    </a:lnTo>
                    <a:lnTo>
                      <a:pt x="163" y="216"/>
                    </a:lnTo>
                    <a:lnTo>
                      <a:pt x="263" y="220"/>
                    </a:lnTo>
                    <a:lnTo>
                      <a:pt x="330" y="283"/>
                    </a:lnTo>
                    <a:lnTo>
                      <a:pt x="319" y="309"/>
                    </a:lnTo>
                    <a:lnTo>
                      <a:pt x="263" y="263"/>
                    </a:lnTo>
                    <a:lnTo>
                      <a:pt x="163" y="259"/>
                    </a:lnTo>
                    <a:lnTo>
                      <a:pt x="61" y="166"/>
                    </a:lnTo>
                    <a:lnTo>
                      <a:pt x="56" y="113"/>
                    </a:lnTo>
                    <a:lnTo>
                      <a:pt x="0" y="57"/>
                    </a:lnTo>
                    <a:lnTo>
                      <a:pt x="0" y="0"/>
                    </a:lnTo>
                    <a:close/>
                  </a:path>
                </a:pathLst>
              </a:custGeom>
              <a:noFill/>
              <a:ln w="12700" cap="rnd">
                <a:solidFill>
                  <a:schemeClr val="tx1"/>
                </a:solidFill>
                <a:prstDash val="solid"/>
                <a:round/>
                <a:headEnd/>
                <a:tailEnd/>
              </a:ln>
            </p:spPr>
            <p:txBody>
              <a:bodyPr/>
              <a:lstStyle/>
              <a:p>
                <a:pPr>
                  <a:defRPr/>
                </a:pPr>
                <a:endParaRPr lang="en-GB"/>
              </a:p>
            </p:txBody>
          </p:sp>
          <p:sp>
            <p:nvSpPr>
              <p:cNvPr id="71" name="Freeform 13"/>
              <p:cNvSpPr>
                <a:spLocks/>
              </p:cNvSpPr>
              <p:nvPr/>
            </p:nvSpPr>
            <p:spPr bwMode="auto">
              <a:xfrm>
                <a:off x="8215879" y="4409372"/>
                <a:ext cx="427580" cy="281967"/>
              </a:xfrm>
              <a:custGeom>
                <a:avLst/>
                <a:gdLst>
                  <a:gd name="T0" fmla="*/ 2147483647 w 297"/>
                  <a:gd name="T1" fmla="*/ 2147483647 h 196"/>
                  <a:gd name="T2" fmla="*/ 2147483647 w 297"/>
                  <a:gd name="T3" fmla="*/ 0 h 196"/>
                  <a:gd name="T4" fmla="*/ 2147483647 w 297"/>
                  <a:gd name="T5" fmla="*/ 2147483647 h 196"/>
                  <a:gd name="T6" fmla="*/ 2147483647 w 297"/>
                  <a:gd name="T7" fmla="*/ 2147483647 h 196"/>
                  <a:gd name="T8" fmla="*/ 2147483647 w 297"/>
                  <a:gd name="T9" fmla="*/ 2147483647 h 196"/>
                  <a:gd name="T10" fmla="*/ 2147483647 w 297"/>
                  <a:gd name="T11" fmla="*/ 2147483647 h 196"/>
                  <a:gd name="T12" fmla="*/ 2147483647 w 297"/>
                  <a:gd name="T13" fmla="*/ 2147483647 h 196"/>
                  <a:gd name="T14" fmla="*/ 2147483647 w 297"/>
                  <a:gd name="T15" fmla="*/ 2147483647 h 196"/>
                  <a:gd name="T16" fmla="*/ 2147483647 w 297"/>
                  <a:gd name="T17" fmla="*/ 2147483647 h 196"/>
                  <a:gd name="T18" fmla="*/ 2147483647 w 297"/>
                  <a:gd name="T19" fmla="*/ 2147483647 h 196"/>
                  <a:gd name="T20" fmla="*/ 2147483647 w 297"/>
                  <a:gd name="T21" fmla="*/ 2147483647 h 196"/>
                  <a:gd name="T22" fmla="*/ 2147483647 w 297"/>
                  <a:gd name="T23" fmla="*/ 2147483647 h 196"/>
                  <a:gd name="T24" fmla="*/ 0 w 297"/>
                  <a:gd name="T25" fmla="*/ 2147483647 h 196"/>
                  <a:gd name="T26" fmla="*/ 2147483647 w 297"/>
                  <a:gd name="T27" fmla="*/ 2147483647 h 19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7" h="196">
                    <a:moveTo>
                      <a:pt x="4" y="5"/>
                    </a:moveTo>
                    <a:lnTo>
                      <a:pt x="50" y="0"/>
                    </a:lnTo>
                    <a:lnTo>
                      <a:pt x="52" y="46"/>
                    </a:lnTo>
                    <a:lnTo>
                      <a:pt x="139" y="46"/>
                    </a:lnTo>
                    <a:lnTo>
                      <a:pt x="165" y="29"/>
                    </a:lnTo>
                    <a:lnTo>
                      <a:pt x="297" y="144"/>
                    </a:lnTo>
                    <a:lnTo>
                      <a:pt x="280" y="196"/>
                    </a:lnTo>
                    <a:lnTo>
                      <a:pt x="219" y="135"/>
                    </a:lnTo>
                    <a:lnTo>
                      <a:pt x="178" y="172"/>
                    </a:lnTo>
                    <a:lnTo>
                      <a:pt x="119" y="116"/>
                    </a:lnTo>
                    <a:lnTo>
                      <a:pt x="121" y="83"/>
                    </a:lnTo>
                    <a:lnTo>
                      <a:pt x="87" y="90"/>
                    </a:lnTo>
                    <a:lnTo>
                      <a:pt x="0" y="31"/>
                    </a:lnTo>
                    <a:lnTo>
                      <a:pt x="4" y="5"/>
                    </a:lnTo>
                    <a:close/>
                  </a:path>
                </a:pathLst>
              </a:custGeom>
              <a:noFill/>
              <a:ln w="12700" cap="rnd">
                <a:solidFill>
                  <a:schemeClr val="tx1"/>
                </a:solidFill>
                <a:prstDash val="solid"/>
                <a:round/>
                <a:headEnd/>
                <a:tailEnd/>
              </a:ln>
            </p:spPr>
            <p:txBody>
              <a:bodyPr/>
              <a:lstStyle/>
              <a:p>
                <a:pPr>
                  <a:defRPr/>
                </a:pPr>
                <a:endParaRPr lang="en-GB"/>
              </a:p>
            </p:txBody>
          </p:sp>
          <p:sp>
            <p:nvSpPr>
              <p:cNvPr id="72" name="Freeform 14"/>
              <p:cNvSpPr>
                <a:spLocks/>
              </p:cNvSpPr>
              <p:nvPr/>
            </p:nvSpPr>
            <p:spPr bwMode="auto">
              <a:xfrm>
                <a:off x="7483383" y="4769473"/>
                <a:ext cx="1198627" cy="825516"/>
              </a:xfrm>
              <a:custGeom>
                <a:avLst/>
                <a:gdLst>
                  <a:gd name="T0" fmla="*/ 2147483647 w 836"/>
                  <a:gd name="T1" fmla="*/ 2147483647 h 574"/>
                  <a:gd name="T2" fmla="*/ 2147483647 w 836"/>
                  <a:gd name="T3" fmla="*/ 2147483647 h 574"/>
                  <a:gd name="T4" fmla="*/ 2147483647 w 836"/>
                  <a:gd name="T5" fmla="*/ 2147483647 h 574"/>
                  <a:gd name="T6" fmla="*/ 2147483647 w 836"/>
                  <a:gd name="T7" fmla="*/ 2147483647 h 574"/>
                  <a:gd name="T8" fmla="*/ 2147483647 w 836"/>
                  <a:gd name="T9" fmla="*/ 0 h 574"/>
                  <a:gd name="T10" fmla="*/ 2147483647 w 836"/>
                  <a:gd name="T11" fmla="*/ 0 h 574"/>
                  <a:gd name="T12" fmla="*/ 2147483647 w 836"/>
                  <a:gd name="T13" fmla="*/ 2147483647 h 574"/>
                  <a:gd name="T14" fmla="*/ 2147483647 w 836"/>
                  <a:gd name="T15" fmla="*/ 2147483647 h 574"/>
                  <a:gd name="T16" fmla="*/ 2147483647 w 836"/>
                  <a:gd name="T17" fmla="*/ 2147483647 h 574"/>
                  <a:gd name="T18" fmla="*/ 2147483647 w 836"/>
                  <a:gd name="T19" fmla="*/ 2147483647 h 574"/>
                  <a:gd name="T20" fmla="*/ 2147483647 w 836"/>
                  <a:gd name="T21" fmla="*/ 2147483647 h 574"/>
                  <a:gd name="T22" fmla="*/ 2147483647 w 836"/>
                  <a:gd name="T23" fmla="*/ 2147483647 h 574"/>
                  <a:gd name="T24" fmla="*/ 2147483647 w 836"/>
                  <a:gd name="T25" fmla="*/ 2147483647 h 574"/>
                  <a:gd name="T26" fmla="*/ 2147483647 w 836"/>
                  <a:gd name="T27" fmla="*/ 2147483647 h 574"/>
                  <a:gd name="T28" fmla="*/ 2147483647 w 836"/>
                  <a:gd name="T29" fmla="*/ 2147483647 h 574"/>
                  <a:gd name="T30" fmla="*/ 2147483647 w 836"/>
                  <a:gd name="T31" fmla="*/ 2147483647 h 574"/>
                  <a:gd name="T32" fmla="*/ 2147483647 w 836"/>
                  <a:gd name="T33" fmla="*/ 2147483647 h 574"/>
                  <a:gd name="T34" fmla="*/ 2147483647 w 836"/>
                  <a:gd name="T35" fmla="*/ 2147483647 h 574"/>
                  <a:gd name="T36" fmla="*/ 2147483647 w 836"/>
                  <a:gd name="T37" fmla="*/ 2147483647 h 574"/>
                  <a:gd name="T38" fmla="*/ 2147483647 w 836"/>
                  <a:gd name="T39" fmla="*/ 2147483647 h 574"/>
                  <a:gd name="T40" fmla="*/ 2147483647 w 836"/>
                  <a:gd name="T41" fmla="*/ 2147483647 h 574"/>
                  <a:gd name="T42" fmla="*/ 2147483647 w 836"/>
                  <a:gd name="T43" fmla="*/ 2147483647 h 574"/>
                  <a:gd name="T44" fmla="*/ 2147483647 w 836"/>
                  <a:gd name="T45" fmla="*/ 2147483647 h 574"/>
                  <a:gd name="T46" fmla="*/ 2147483647 w 836"/>
                  <a:gd name="T47" fmla="*/ 2147483647 h 574"/>
                  <a:gd name="T48" fmla="*/ 2147483647 w 836"/>
                  <a:gd name="T49" fmla="*/ 2147483647 h 574"/>
                  <a:gd name="T50" fmla="*/ 2147483647 w 836"/>
                  <a:gd name="T51" fmla="*/ 2147483647 h 574"/>
                  <a:gd name="T52" fmla="*/ 2147483647 w 836"/>
                  <a:gd name="T53" fmla="*/ 2147483647 h 574"/>
                  <a:gd name="T54" fmla="*/ 2147483647 w 836"/>
                  <a:gd name="T55" fmla="*/ 2147483647 h 574"/>
                  <a:gd name="T56" fmla="*/ 0 w 836"/>
                  <a:gd name="T57" fmla="*/ 2147483647 h 574"/>
                  <a:gd name="T58" fmla="*/ 2147483647 w 836"/>
                  <a:gd name="T59" fmla="*/ 2147483647 h 574"/>
                  <a:gd name="T60" fmla="*/ 2147483647 w 836"/>
                  <a:gd name="T61" fmla="*/ 2147483647 h 574"/>
                  <a:gd name="T62" fmla="*/ 2147483647 w 836"/>
                  <a:gd name="T63" fmla="*/ 2147483647 h 57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36" h="574">
                    <a:moveTo>
                      <a:pt x="117" y="144"/>
                    </a:moveTo>
                    <a:lnTo>
                      <a:pt x="223" y="144"/>
                    </a:lnTo>
                    <a:lnTo>
                      <a:pt x="360" y="29"/>
                    </a:lnTo>
                    <a:lnTo>
                      <a:pt x="414" y="72"/>
                    </a:lnTo>
                    <a:lnTo>
                      <a:pt x="503" y="0"/>
                    </a:lnTo>
                    <a:lnTo>
                      <a:pt x="562" y="0"/>
                    </a:lnTo>
                    <a:lnTo>
                      <a:pt x="532" y="42"/>
                    </a:lnTo>
                    <a:lnTo>
                      <a:pt x="629" y="109"/>
                    </a:lnTo>
                    <a:lnTo>
                      <a:pt x="716" y="50"/>
                    </a:lnTo>
                    <a:lnTo>
                      <a:pt x="720" y="155"/>
                    </a:lnTo>
                    <a:lnTo>
                      <a:pt x="775" y="203"/>
                    </a:lnTo>
                    <a:lnTo>
                      <a:pt x="775" y="246"/>
                    </a:lnTo>
                    <a:lnTo>
                      <a:pt x="831" y="285"/>
                    </a:lnTo>
                    <a:lnTo>
                      <a:pt x="836" y="398"/>
                    </a:lnTo>
                    <a:lnTo>
                      <a:pt x="677" y="535"/>
                    </a:lnTo>
                    <a:lnTo>
                      <a:pt x="649" y="540"/>
                    </a:lnTo>
                    <a:lnTo>
                      <a:pt x="614" y="572"/>
                    </a:lnTo>
                    <a:lnTo>
                      <a:pt x="555" y="574"/>
                    </a:lnTo>
                    <a:lnTo>
                      <a:pt x="549" y="563"/>
                    </a:lnTo>
                    <a:lnTo>
                      <a:pt x="425" y="559"/>
                    </a:lnTo>
                    <a:lnTo>
                      <a:pt x="430" y="529"/>
                    </a:lnTo>
                    <a:lnTo>
                      <a:pt x="343" y="466"/>
                    </a:lnTo>
                    <a:lnTo>
                      <a:pt x="362" y="431"/>
                    </a:lnTo>
                    <a:lnTo>
                      <a:pt x="362" y="411"/>
                    </a:lnTo>
                    <a:lnTo>
                      <a:pt x="328" y="392"/>
                    </a:lnTo>
                    <a:lnTo>
                      <a:pt x="297" y="392"/>
                    </a:lnTo>
                    <a:lnTo>
                      <a:pt x="252" y="437"/>
                    </a:lnTo>
                    <a:lnTo>
                      <a:pt x="41" y="444"/>
                    </a:lnTo>
                    <a:lnTo>
                      <a:pt x="0" y="396"/>
                    </a:lnTo>
                    <a:lnTo>
                      <a:pt x="19" y="368"/>
                    </a:lnTo>
                    <a:lnTo>
                      <a:pt x="30" y="224"/>
                    </a:lnTo>
                    <a:lnTo>
                      <a:pt x="117" y="144"/>
                    </a:lnTo>
                    <a:close/>
                  </a:path>
                </a:pathLst>
              </a:custGeom>
              <a:noFill/>
              <a:ln w="12700" cap="rnd">
                <a:solidFill>
                  <a:schemeClr val="tx1"/>
                </a:solidFill>
                <a:prstDash val="solid"/>
                <a:round/>
                <a:headEnd/>
                <a:tailEnd/>
              </a:ln>
            </p:spPr>
            <p:txBody>
              <a:bodyPr/>
              <a:lstStyle/>
              <a:p>
                <a:pPr>
                  <a:defRPr/>
                </a:pPr>
                <a:endParaRPr lang="en-GB"/>
              </a:p>
            </p:txBody>
          </p:sp>
          <p:sp>
            <p:nvSpPr>
              <p:cNvPr id="73" name="Freeform 19"/>
              <p:cNvSpPr>
                <a:spLocks/>
              </p:cNvSpPr>
              <p:nvPr/>
            </p:nvSpPr>
            <p:spPr bwMode="auto">
              <a:xfrm>
                <a:off x="8058163" y="2921407"/>
                <a:ext cx="266362" cy="336322"/>
              </a:xfrm>
              <a:custGeom>
                <a:avLst/>
                <a:gdLst>
                  <a:gd name="T0" fmla="*/ 0 w 185"/>
                  <a:gd name="T1" fmla="*/ 2147483647 h 235"/>
                  <a:gd name="T2" fmla="*/ 2147483647 w 185"/>
                  <a:gd name="T3" fmla="*/ 2147483647 h 235"/>
                  <a:gd name="T4" fmla="*/ 2147483647 w 185"/>
                  <a:gd name="T5" fmla="*/ 2147483647 h 235"/>
                  <a:gd name="T6" fmla="*/ 2147483647 w 185"/>
                  <a:gd name="T7" fmla="*/ 2147483647 h 235"/>
                  <a:gd name="T8" fmla="*/ 2147483647 w 185"/>
                  <a:gd name="T9" fmla="*/ 2147483647 h 235"/>
                  <a:gd name="T10" fmla="*/ 2147483647 w 185"/>
                  <a:gd name="T11" fmla="*/ 2147483647 h 235"/>
                  <a:gd name="T12" fmla="*/ 2147483647 w 185"/>
                  <a:gd name="T13" fmla="*/ 2147483647 h 235"/>
                  <a:gd name="T14" fmla="*/ 2147483647 w 185"/>
                  <a:gd name="T15" fmla="*/ 0 h 235"/>
                  <a:gd name="T16" fmla="*/ 2147483647 w 185"/>
                  <a:gd name="T17" fmla="*/ 2147483647 h 235"/>
                  <a:gd name="T18" fmla="*/ 2147483647 w 185"/>
                  <a:gd name="T19" fmla="*/ 2147483647 h 235"/>
                  <a:gd name="T20" fmla="*/ 2147483647 w 185"/>
                  <a:gd name="T21" fmla="*/ 2147483647 h 235"/>
                  <a:gd name="T22" fmla="*/ 2147483647 w 185"/>
                  <a:gd name="T23" fmla="*/ 2147483647 h 235"/>
                  <a:gd name="T24" fmla="*/ 2147483647 w 185"/>
                  <a:gd name="T25" fmla="*/ 2147483647 h 235"/>
                  <a:gd name="T26" fmla="*/ 2147483647 w 185"/>
                  <a:gd name="T27" fmla="*/ 2147483647 h 2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85" h="235">
                    <a:moveTo>
                      <a:pt x="0" y="218"/>
                    </a:moveTo>
                    <a:lnTo>
                      <a:pt x="9" y="235"/>
                    </a:lnTo>
                    <a:lnTo>
                      <a:pt x="68" y="200"/>
                    </a:lnTo>
                    <a:lnTo>
                      <a:pt x="74" y="229"/>
                    </a:lnTo>
                    <a:lnTo>
                      <a:pt x="165" y="161"/>
                    </a:lnTo>
                    <a:lnTo>
                      <a:pt x="168" y="96"/>
                    </a:lnTo>
                    <a:lnTo>
                      <a:pt x="185" y="46"/>
                    </a:lnTo>
                    <a:lnTo>
                      <a:pt x="161" y="0"/>
                    </a:lnTo>
                    <a:lnTo>
                      <a:pt x="141" y="3"/>
                    </a:lnTo>
                    <a:lnTo>
                      <a:pt x="133" y="87"/>
                    </a:lnTo>
                    <a:lnTo>
                      <a:pt x="96" y="113"/>
                    </a:lnTo>
                    <a:lnTo>
                      <a:pt x="76" y="161"/>
                    </a:lnTo>
                    <a:lnTo>
                      <a:pt x="26" y="179"/>
                    </a:lnTo>
                    <a:lnTo>
                      <a:pt x="3" y="207"/>
                    </a:lnTo>
                  </a:path>
                </a:pathLst>
              </a:custGeom>
              <a:noFill/>
              <a:ln w="12700" cap="rnd">
                <a:solidFill>
                  <a:schemeClr val="tx1"/>
                </a:solidFill>
                <a:prstDash val="solid"/>
                <a:round/>
                <a:headEnd/>
                <a:tailEnd/>
              </a:ln>
            </p:spPr>
            <p:txBody>
              <a:bodyPr/>
              <a:lstStyle/>
              <a:p>
                <a:pPr>
                  <a:defRPr/>
                </a:pPr>
                <a:endParaRPr lang="en-GB"/>
              </a:p>
            </p:txBody>
          </p:sp>
          <p:sp>
            <p:nvSpPr>
              <p:cNvPr id="74" name="Freeform 21"/>
              <p:cNvSpPr>
                <a:spLocks/>
              </p:cNvSpPr>
              <p:nvPr/>
            </p:nvSpPr>
            <p:spPr bwMode="auto">
              <a:xfrm>
                <a:off x="8243917" y="2720975"/>
                <a:ext cx="154209" cy="173255"/>
              </a:xfrm>
              <a:custGeom>
                <a:avLst/>
                <a:gdLst>
                  <a:gd name="T0" fmla="*/ 2147483647 w 109"/>
                  <a:gd name="T1" fmla="*/ 2147483647 h 120"/>
                  <a:gd name="T2" fmla="*/ 2147483647 w 109"/>
                  <a:gd name="T3" fmla="*/ 2147483647 h 120"/>
                  <a:gd name="T4" fmla="*/ 2147483647 w 109"/>
                  <a:gd name="T5" fmla="*/ 2147483647 h 120"/>
                  <a:gd name="T6" fmla="*/ 2147483647 w 109"/>
                  <a:gd name="T7" fmla="*/ 2147483647 h 120"/>
                  <a:gd name="T8" fmla="*/ 2147483647 w 109"/>
                  <a:gd name="T9" fmla="*/ 2147483647 h 120"/>
                  <a:gd name="T10" fmla="*/ 2147483647 w 109"/>
                  <a:gd name="T11" fmla="*/ 2147483647 h 120"/>
                  <a:gd name="T12" fmla="*/ 2147483647 w 109"/>
                  <a:gd name="T13" fmla="*/ 2147483647 h 120"/>
                  <a:gd name="T14" fmla="*/ 2147483647 w 109"/>
                  <a:gd name="T15" fmla="*/ 2147483647 h 120"/>
                  <a:gd name="T16" fmla="*/ 2147483647 w 109"/>
                  <a:gd name="T17" fmla="*/ 0 h 120"/>
                  <a:gd name="T18" fmla="*/ 2147483647 w 109"/>
                  <a:gd name="T19" fmla="*/ 2147483647 h 120"/>
                  <a:gd name="T20" fmla="*/ 2147483647 w 109"/>
                  <a:gd name="T21" fmla="*/ 2147483647 h 120"/>
                  <a:gd name="T22" fmla="*/ 0 w 109"/>
                  <a:gd name="T23" fmla="*/ 2147483647 h 120"/>
                  <a:gd name="T24" fmla="*/ 2147483647 w 109"/>
                  <a:gd name="T25" fmla="*/ 2147483647 h 1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9" h="120">
                    <a:moveTo>
                      <a:pt x="11" y="120"/>
                    </a:moveTo>
                    <a:lnTo>
                      <a:pt x="29" y="113"/>
                    </a:lnTo>
                    <a:lnTo>
                      <a:pt x="40" y="87"/>
                    </a:lnTo>
                    <a:lnTo>
                      <a:pt x="68" y="109"/>
                    </a:lnTo>
                    <a:lnTo>
                      <a:pt x="79" y="81"/>
                    </a:lnTo>
                    <a:lnTo>
                      <a:pt x="109" y="72"/>
                    </a:lnTo>
                    <a:lnTo>
                      <a:pt x="100" y="37"/>
                    </a:lnTo>
                    <a:lnTo>
                      <a:pt x="79" y="39"/>
                    </a:lnTo>
                    <a:lnTo>
                      <a:pt x="31" y="0"/>
                    </a:lnTo>
                    <a:lnTo>
                      <a:pt x="31" y="63"/>
                    </a:lnTo>
                    <a:lnTo>
                      <a:pt x="16" y="83"/>
                    </a:lnTo>
                    <a:lnTo>
                      <a:pt x="0" y="102"/>
                    </a:lnTo>
                    <a:lnTo>
                      <a:pt x="11" y="120"/>
                    </a:lnTo>
                    <a:close/>
                  </a:path>
                </a:pathLst>
              </a:custGeom>
              <a:noFill/>
              <a:ln w="12700" cap="rnd">
                <a:solidFill>
                  <a:schemeClr val="tx1"/>
                </a:solidFill>
                <a:prstDash val="solid"/>
                <a:round/>
                <a:headEnd/>
                <a:tailEnd/>
              </a:ln>
            </p:spPr>
            <p:txBody>
              <a:bodyPr/>
              <a:lstStyle/>
              <a:p>
                <a:pPr>
                  <a:defRPr/>
                </a:pPr>
                <a:endParaRPr lang="en-GB"/>
              </a:p>
            </p:txBody>
          </p:sp>
          <p:sp>
            <p:nvSpPr>
              <p:cNvPr id="75" name="Freeform 23"/>
              <p:cNvSpPr>
                <a:spLocks/>
              </p:cNvSpPr>
              <p:nvPr/>
            </p:nvSpPr>
            <p:spPr bwMode="auto">
              <a:xfrm>
                <a:off x="8983420" y="5690110"/>
                <a:ext cx="248839" cy="264980"/>
              </a:xfrm>
              <a:custGeom>
                <a:avLst/>
                <a:gdLst>
                  <a:gd name="T0" fmla="*/ 0 w 174"/>
                  <a:gd name="T1" fmla="*/ 2147483647 h 184"/>
                  <a:gd name="T2" fmla="*/ 2147483647 w 174"/>
                  <a:gd name="T3" fmla="*/ 2147483647 h 184"/>
                  <a:gd name="T4" fmla="*/ 2147483647 w 174"/>
                  <a:gd name="T5" fmla="*/ 2147483647 h 184"/>
                  <a:gd name="T6" fmla="*/ 2147483647 w 174"/>
                  <a:gd name="T7" fmla="*/ 2147483647 h 184"/>
                  <a:gd name="T8" fmla="*/ 2147483647 w 174"/>
                  <a:gd name="T9" fmla="*/ 2147483647 h 184"/>
                  <a:gd name="T10" fmla="*/ 2147483647 w 174"/>
                  <a:gd name="T11" fmla="*/ 2147483647 h 184"/>
                  <a:gd name="T12" fmla="*/ 2147483647 w 174"/>
                  <a:gd name="T13" fmla="*/ 2147483647 h 184"/>
                  <a:gd name="T14" fmla="*/ 2147483647 w 174"/>
                  <a:gd name="T15" fmla="*/ 2147483647 h 184"/>
                  <a:gd name="T16" fmla="*/ 2147483647 w 174"/>
                  <a:gd name="T17" fmla="*/ 2147483647 h 184"/>
                  <a:gd name="T18" fmla="*/ 2147483647 w 174"/>
                  <a:gd name="T19" fmla="*/ 0 h 184"/>
                  <a:gd name="T20" fmla="*/ 2147483647 w 174"/>
                  <a:gd name="T21" fmla="*/ 2147483647 h 184"/>
                  <a:gd name="T22" fmla="*/ 2147483647 w 174"/>
                  <a:gd name="T23" fmla="*/ 2147483647 h 184"/>
                  <a:gd name="T24" fmla="*/ 2147483647 w 174"/>
                  <a:gd name="T25" fmla="*/ 2147483647 h 184"/>
                  <a:gd name="T26" fmla="*/ 2147483647 w 174"/>
                  <a:gd name="T27" fmla="*/ 2147483647 h 184"/>
                  <a:gd name="T28" fmla="*/ 2147483647 w 174"/>
                  <a:gd name="T29" fmla="*/ 2147483647 h 184"/>
                  <a:gd name="T30" fmla="*/ 0 w 174"/>
                  <a:gd name="T31" fmla="*/ 2147483647 h 18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74" h="184">
                    <a:moveTo>
                      <a:pt x="0" y="176"/>
                    </a:moveTo>
                    <a:lnTo>
                      <a:pt x="56" y="184"/>
                    </a:lnTo>
                    <a:lnTo>
                      <a:pt x="74" y="167"/>
                    </a:lnTo>
                    <a:lnTo>
                      <a:pt x="115" y="97"/>
                    </a:lnTo>
                    <a:lnTo>
                      <a:pt x="145" y="97"/>
                    </a:lnTo>
                    <a:lnTo>
                      <a:pt x="145" y="80"/>
                    </a:lnTo>
                    <a:lnTo>
                      <a:pt x="174" y="47"/>
                    </a:lnTo>
                    <a:lnTo>
                      <a:pt x="167" y="19"/>
                    </a:lnTo>
                    <a:lnTo>
                      <a:pt x="148" y="17"/>
                    </a:lnTo>
                    <a:lnTo>
                      <a:pt x="139" y="0"/>
                    </a:lnTo>
                    <a:lnTo>
                      <a:pt x="128" y="4"/>
                    </a:lnTo>
                    <a:lnTo>
                      <a:pt x="119" y="39"/>
                    </a:lnTo>
                    <a:lnTo>
                      <a:pt x="80" y="84"/>
                    </a:lnTo>
                    <a:lnTo>
                      <a:pt x="50" y="93"/>
                    </a:lnTo>
                    <a:lnTo>
                      <a:pt x="2" y="137"/>
                    </a:lnTo>
                    <a:lnTo>
                      <a:pt x="0" y="176"/>
                    </a:lnTo>
                    <a:close/>
                  </a:path>
                </a:pathLst>
              </a:custGeom>
              <a:noFill/>
              <a:ln w="12700" cap="rnd">
                <a:solidFill>
                  <a:schemeClr val="tx1"/>
                </a:solidFill>
                <a:prstDash val="solid"/>
                <a:round/>
                <a:headEnd/>
                <a:tailEnd/>
              </a:ln>
            </p:spPr>
            <p:txBody>
              <a:bodyPr/>
              <a:lstStyle/>
              <a:p>
                <a:pPr>
                  <a:defRPr/>
                </a:pPr>
                <a:endParaRPr lang="en-GB"/>
              </a:p>
            </p:txBody>
          </p:sp>
          <p:sp>
            <p:nvSpPr>
              <p:cNvPr id="76" name="Freeform 24"/>
              <p:cNvSpPr>
                <a:spLocks/>
              </p:cNvSpPr>
              <p:nvPr/>
            </p:nvSpPr>
            <p:spPr bwMode="auto">
              <a:xfrm>
                <a:off x="9207724" y="5482881"/>
                <a:ext cx="161219" cy="258186"/>
              </a:xfrm>
              <a:custGeom>
                <a:avLst/>
                <a:gdLst>
                  <a:gd name="T0" fmla="*/ 2147483647 w 111"/>
                  <a:gd name="T1" fmla="*/ 2147483647 h 181"/>
                  <a:gd name="T2" fmla="*/ 2147483647 w 111"/>
                  <a:gd name="T3" fmla="*/ 2147483647 h 181"/>
                  <a:gd name="T4" fmla="*/ 2147483647 w 111"/>
                  <a:gd name="T5" fmla="*/ 2147483647 h 181"/>
                  <a:gd name="T6" fmla="*/ 2147483647 w 111"/>
                  <a:gd name="T7" fmla="*/ 2147483647 h 181"/>
                  <a:gd name="T8" fmla="*/ 2147483647 w 111"/>
                  <a:gd name="T9" fmla="*/ 2147483647 h 181"/>
                  <a:gd name="T10" fmla="*/ 2147483647 w 111"/>
                  <a:gd name="T11" fmla="*/ 2147483647 h 181"/>
                  <a:gd name="T12" fmla="*/ 2147483647 w 111"/>
                  <a:gd name="T13" fmla="*/ 2147483647 h 181"/>
                  <a:gd name="T14" fmla="*/ 2147483647 w 111"/>
                  <a:gd name="T15" fmla="*/ 2147483647 h 181"/>
                  <a:gd name="T16" fmla="*/ 2147483647 w 111"/>
                  <a:gd name="T17" fmla="*/ 2147483647 h 181"/>
                  <a:gd name="T18" fmla="*/ 2147483647 w 111"/>
                  <a:gd name="T19" fmla="*/ 2147483647 h 181"/>
                  <a:gd name="T20" fmla="*/ 2147483647 w 111"/>
                  <a:gd name="T21" fmla="*/ 0 h 181"/>
                  <a:gd name="T22" fmla="*/ 0 w 111"/>
                  <a:gd name="T23" fmla="*/ 2147483647 h 181"/>
                  <a:gd name="T24" fmla="*/ 2147483647 w 111"/>
                  <a:gd name="T25" fmla="*/ 2147483647 h 181"/>
                  <a:gd name="T26" fmla="*/ 2147483647 w 111"/>
                  <a:gd name="T27" fmla="*/ 2147483647 h 181"/>
                  <a:gd name="T28" fmla="*/ 2147483647 w 111"/>
                  <a:gd name="T29" fmla="*/ 2147483647 h 181"/>
                  <a:gd name="T30" fmla="*/ 2147483647 w 111"/>
                  <a:gd name="T31" fmla="*/ 2147483647 h 181"/>
                  <a:gd name="T32" fmla="*/ 2147483647 w 111"/>
                  <a:gd name="T33" fmla="*/ 2147483647 h 1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1" h="181">
                    <a:moveTo>
                      <a:pt x="9" y="135"/>
                    </a:moveTo>
                    <a:lnTo>
                      <a:pt x="31" y="139"/>
                    </a:lnTo>
                    <a:lnTo>
                      <a:pt x="33" y="172"/>
                    </a:lnTo>
                    <a:lnTo>
                      <a:pt x="44" y="181"/>
                    </a:lnTo>
                    <a:lnTo>
                      <a:pt x="111" y="109"/>
                    </a:lnTo>
                    <a:lnTo>
                      <a:pt x="98" y="76"/>
                    </a:lnTo>
                    <a:lnTo>
                      <a:pt x="79" y="85"/>
                    </a:lnTo>
                    <a:lnTo>
                      <a:pt x="57" y="52"/>
                    </a:lnTo>
                    <a:lnTo>
                      <a:pt x="42" y="52"/>
                    </a:lnTo>
                    <a:lnTo>
                      <a:pt x="35" y="26"/>
                    </a:lnTo>
                    <a:lnTo>
                      <a:pt x="7" y="0"/>
                    </a:lnTo>
                    <a:lnTo>
                      <a:pt x="0" y="28"/>
                    </a:lnTo>
                    <a:lnTo>
                      <a:pt x="22" y="54"/>
                    </a:lnTo>
                    <a:lnTo>
                      <a:pt x="35" y="87"/>
                    </a:lnTo>
                    <a:lnTo>
                      <a:pt x="31" y="104"/>
                    </a:lnTo>
                    <a:lnTo>
                      <a:pt x="9" y="109"/>
                    </a:lnTo>
                    <a:lnTo>
                      <a:pt x="9" y="135"/>
                    </a:lnTo>
                    <a:close/>
                  </a:path>
                </a:pathLst>
              </a:custGeom>
              <a:noFill/>
              <a:ln w="12700" cap="rnd">
                <a:solidFill>
                  <a:schemeClr val="tx1"/>
                </a:solidFill>
                <a:prstDash val="solid"/>
                <a:round/>
                <a:headEnd/>
                <a:tailEnd/>
              </a:ln>
            </p:spPr>
            <p:txBody>
              <a:bodyPr/>
              <a:lstStyle/>
              <a:p>
                <a:pPr>
                  <a:defRPr/>
                </a:pPr>
                <a:endParaRPr lang="en-GB"/>
              </a:p>
            </p:txBody>
          </p:sp>
          <p:sp>
            <p:nvSpPr>
              <p:cNvPr id="77" name="Freeform 15"/>
              <p:cNvSpPr>
                <a:spLocks/>
              </p:cNvSpPr>
              <p:nvPr/>
            </p:nvSpPr>
            <p:spPr bwMode="auto">
              <a:xfrm>
                <a:off x="4392187" y="2856862"/>
                <a:ext cx="133181" cy="244597"/>
              </a:xfrm>
              <a:custGeom>
                <a:avLst/>
                <a:gdLst>
                  <a:gd name="T0" fmla="*/ 2147483647 w 91"/>
                  <a:gd name="T1" fmla="*/ 2147483647 h 172"/>
                  <a:gd name="T2" fmla="*/ 2147483647 w 91"/>
                  <a:gd name="T3" fmla="*/ 2147483647 h 172"/>
                  <a:gd name="T4" fmla="*/ 2147483647 w 91"/>
                  <a:gd name="T5" fmla="*/ 2147483647 h 172"/>
                  <a:gd name="T6" fmla="*/ 2147483647 w 91"/>
                  <a:gd name="T7" fmla="*/ 2147483647 h 172"/>
                  <a:gd name="T8" fmla="*/ 2147483647 w 91"/>
                  <a:gd name="T9" fmla="*/ 2147483647 h 172"/>
                  <a:gd name="T10" fmla="*/ 2147483647 w 91"/>
                  <a:gd name="T11" fmla="*/ 2147483647 h 172"/>
                  <a:gd name="T12" fmla="*/ 2147483647 w 91"/>
                  <a:gd name="T13" fmla="*/ 0 h 172"/>
                  <a:gd name="T14" fmla="*/ 2147483647 w 91"/>
                  <a:gd name="T15" fmla="*/ 2147483647 h 172"/>
                  <a:gd name="T16" fmla="*/ 2147483647 w 91"/>
                  <a:gd name="T17" fmla="*/ 2147483647 h 172"/>
                  <a:gd name="T18" fmla="*/ 2147483647 w 91"/>
                  <a:gd name="T19" fmla="*/ 2147483647 h 172"/>
                  <a:gd name="T20" fmla="*/ 2147483647 w 91"/>
                  <a:gd name="T21" fmla="*/ 2147483647 h 172"/>
                  <a:gd name="T22" fmla="*/ 0 w 91"/>
                  <a:gd name="T23" fmla="*/ 2147483647 h 172"/>
                  <a:gd name="T24" fmla="*/ 2147483647 w 91"/>
                  <a:gd name="T25" fmla="*/ 2147483647 h 1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1" h="172">
                    <a:moveTo>
                      <a:pt x="35" y="172"/>
                    </a:moveTo>
                    <a:lnTo>
                      <a:pt x="91" y="154"/>
                    </a:lnTo>
                    <a:lnTo>
                      <a:pt x="55" y="50"/>
                    </a:lnTo>
                    <a:lnTo>
                      <a:pt x="72" y="17"/>
                    </a:lnTo>
                    <a:lnTo>
                      <a:pt x="46" y="24"/>
                    </a:lnTo>
                    <a:lnTo>
                      <a:pt x="55" y="2"/>
                    </a:lnTo>
                    <a:lnTo>
                      <a:pt x="22" y="0"/>
                    </a:lnTo>
                    <a:lnTo>
                      <a:pt x="22" y="58"/>
                    </a:lnTo>
                    <a:lnTo>
                      <a:pt x="35" y="85"/>
                    </a:lnTo>
                    <a:lnTo>
                      <a:pt x="11" y="128"/>
                    </a:lnTo>
                    <a:lnTo>
                      <a:pt x="31" y="137"/>
                    </a:lnTo>
                    <a:lnTo>
                      <a:pt x="0" y="172"/>
                    </a:lnTo>
                    <a:lnTo>
                      <a:pt x="35" y="172"/>
                    </a:lnTo>
                    <a:close/>
                  </a:path>
                </a:pathLst>
              </a:custGeom>
              <a:noFill/>
              <a:ln w="12700" cap="rnd">
                <a:solidFill>
                  <a:schemeClr val="tx1"/>
                </a:solidFill>
                <a:prstDash val="solid"/>
                <a:round/>
                <a:headEnd/>
                <a:tailEnd/>
              </a:ln>
            </p:spPr>
            <p:txBody>
              <a:bodyPr/>
              <a:lstStyle/>
              <a:p>
                <a:pPr>
                  <a:defRPr/>
                </a:pPr>
                <a:endParaRPr lang="en-GB"/>
              </a:p>
            </p:txBody>
          </p:sp>
          <p:sp>
            <p:nvSpPr>
              <p:cNvPr id="78" name="Freeform 16"/>
              <p:cNvSpPr>
                <a:spLocks/>
              </p:cNvSpPr>
              <p:nvPr/>
            </p:nvSpPr>
            <p:spPr bwMode="auto">
              <a:xfrm>
                <a:off x="4301063" y="2979161"/>
                <a:ext cx="91124" cy="88327"/>
              </a:xfrm>
              <a:custGeom>
                <a:avLst/>
                <a:gdLst>
                  <a:gd name="T0" fmla="*/ 2147483647 w 65"/>
                  <a:gd name="T1" fmla="*/ 2147483647 h 63"/>
                  <a:gd name="T2" fmla="*/ 2147483647 w 65"/>
                  <a:gd name="T3" fmla="*/ 2147483647 h 63"/>
                  <a:gd name="T4" fmla="*/ 2147483647 w 65"/>
                  <a:gd name="T5" fmla="*/ 2147483647 h 63"/>
                  <a:gd name="T6" fmla="*/ 2147483647 w 65"/>
                  <a:gd name="T7" fmla="*/ 2147483647 h 63"/>
                  <a:gd name="T8" fmla="*/ 2147483647 w 65"/>
                  <a:gd name="T9" fmla="*/ 2147483647 h 63"/>
                  <a:gd name="T10" fmla="*/ 2147483647 w 65"/>
                  <a:gd name="T11" fmla="*/ 2147483647 h 63"/>
                  <a:gd name="T12" fmla="*/ 0 w 65"/>
                  <a:gd name="T13" fmla="*/ 2147483647 h 63"/>
                  <a:gd name="T14" fmla="*/ 2147483647 w 65"/>
                  <a:gd name="T15" fmla="*/ 2147483647 h 63"/>
                  <a:gd name="T16" fmla="*/ 2147483647 w 65"/>
                  <a:gd name="T17" fmla="*/ 2147483647 h 63"/>
                  <a:gd name="T18" fmla="*/ 2147483647 w 65"/>
                  <a:gd name="T19" fmla="*/ 2147483647 h 63"/>
                  <a:gd name="T20" fmla="*/ 2147483647 w 65"/>
                  <a:gd name="T21" fmla="*/ 0 h 63"/>
                  <a:gd name="T22" fmla="*/ 2147483647 w 65"/>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5" h="63">
                    <a:moveTo>
                      <a:pt x="48" y="8"/>
                    </a:moveTo>
                    <a:lnTo>
                      <a:pt x="65" y="21"/>
                    </a:lnTo>
                    <a:lnTo>
                      <a:pt x="52" y="56"/>
                    </a:lnTo>
                    <a:lnTo>
                      <a:pt x="7" y="63"/>
                    </a:lnTo>
                    <a:lnTo>
                      <a:pt x="2" y="45"/>
                    </a:lnTo>
                    <a:lnTo>
                      <a:pt x="11" y="39"/>
                    </a:lnTo>
                    <a:lnTo>
                      <a:pt x="0" y="32"/>
                    </a:lnTo>
                    <a:lnTo>
                      <a:pt x="2" y="15"/>
                    </a:lnTo>
                    <a:lnTo>
                      <a:pt x="17" y="15"/>
                    </a:lnTo>
                    <a:lnTo>
                      <a:pt x="26" y="2"/>
                    </a:lnTo>
                    <a:lnTo>
                      <a:pt x="41" y="0"/>
                    </a:lnTo>
                    <a:lnTo>
                      <a:pt x="48" y="8"/>
                    </a:lnTo>
                    <a:close/>
                  </a:path>
                </a:pathLst>
              </a:custGeom>
              <a:noFill/>
              <a:ln w="12700" cap="rnd">
                <a:solidFill>
                  <a:schemeClr val="tx1"/>
                </a:solidFill>
                <a:prstDash val="solid"/>
                <a:round/>
                <a:headEnd/>
                <a:tailEnd/>
              </a:ln>
            </p:spPr>
            <p:txBody>
              <a:bodyPr/>
              <a:lstStyle/>
              <a:p>
                <a:pPr>
                  <a:defRPr/>
                </a:pPr>
                <a:endParaRPr lang="en-GB"/>
              </a:p>
            </p:txBody>
          </p:sp>
          <p:sp>
            <p:nvSpPr>
              <p:cNvPr id="79" name="Freeform 18"/>
              <p:cNvSpPr>
                <a:spLocks/>
              </p:cNvSpPr>
              <p:nvPr/>
            </p:nvSpPr>
            <p:spPr bwMode="auto">
              <a:xfrm>
                <a:off x="7795308" y="3869222"/>
                <a:ext cx="115656" cy="176653"/>
              </a:xfrm>
              <a:custGeom>
                <a:avLst/>
                <a:gdLst>
                  <a:gd name="T0" fmla="*/ 0 w 82"/>
                  <a:gd name="T1" fmla="*/ 0 h 122"/>
                  <a:gd name="T2" fmla="*/ 2147483647 w 82"/>
                  <a:gd name="T3" fmla="*/ 0 h 122"/>
                  <a:gd name="T4" fmla="*/ 2147483647 w 82"/>
                  <a:gd name="T5" fmla="*/ 2147483647 h 122"/>
                  <a:gd name="T6" fmla="*/ 2147483647 w 82"/>
                  <a:gd name="T7" fmla="*/ 2147483647 h 122"/>
                  <a:gd name="T8" fmla="*/ 2147483647 w 82"/>
                  <a:gd name="T9" fmla="*/ 2147483647 h 122"/>
                  <a:gd name="T10" fmla="*/ 2147483647 w 82"/>
                  <a:gd name="T11" fmla="*/ 2147483647 h 122"/>
                  <a:gd name="T12" fmla="*/ 2147483647 w 82"/>
                  <a:gd name="T13" fmla="*/ 2147483647 h 122"/>
                  <a:gd name="T14" fmla="*/ 2147483647 w 82"/>
                  <a:gd name="T15" fmla="*/ 2147483647 h 122"/>
                  <a:gd name="T16" fmla="*/ 2147483647 w 82"/>
                  <a:gd name="T17" fmla="*/ 2147483647 h 122"/>
                  <a:gd name="T18" fmla="*/ 2147483647 w 82"/>
                  <a:gd name="T19" fmla="*/ 2147483647 h 122"/>
                  <a:gd name="T20" fmla="*/ 2147483647 w 82"/>
                  <a:gd name="T21" fmla="*/ 2147483647 h 122"/>
                  <a:gd name="T22" fmla="*/ 2147483647 w 82"/>
                  <a:gd name="T23" fmla="*/ 2147483647 h 122"/>
                  <a:gd name="T24" fmla="*/ 0 w 82"/>
                  <a:gd name="T25" fmla="*/ 0 h 1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22">
                    <a:moveTo>
                      <a:pt x="0" y="0"/>
                    </a:moveTo>
                    <a:lnTo>
                      <a:pt x="39" y="0"/>
                    </a:lnTo>
                    <a:lnTo>
                      <a:pt x="41" y="33"/>
                    </a:lnTo>
                    <a:lnTo>
                      <a:pt x="43" y="59"/>
                    </a:lnTo>
                    <a:lnTo>
                      <a:pt x="71" y="74"/>
                    </a:lnTo>
                    <a:lnTo>
                      <a:pt x="82" y="96"/>
                    </a:lnTo>
                    <a:lnTo>
                      <a:pt x="69" y="122"/>
                    </a:lnTo>
                    <a:lnTo>
                      <a:pt x="35" y="118"/>
                    </a:lnTo>
                    <a:lnTo>
                      <a:pt x="13" y="96"/>
                    </a:lnTo>
                    <a:lnTo>
                      <a:pt x="35" y="87"/>
                    </a:lnTo>
                    <a:lnTo>
                      <a:pt x="32" y="63"/>
                    </a:lnTo>
                    <a:lnTo>
                      <a:pt x="11" y="48"/>
                    </a:lnTo>
                    <a:lnTo>
                      <a:pt x="0" y="0"/>
                    </a:lnTo>
                    <a:close/>
                  </a:path>
                </a:pathLst>
              </a:custGeom>
              <a:noFill/>
              <a:ln w="12700" cap="rnd">
                <a:solidFill>
                  <a:schemeClr val="tx1"/>
                </a:solidFill>
                <a:prstDash val="solid"/>
                <a:round/>
                <a:headEnd/>
                <a:tailEnd/>
              </a:ln>
            </p:spPr>
            <p:txBody>
              <a:bodyPr/>
              <a:lstStyle/>
              <a:p>
                <a:pPr>
                  <a:defRPr/>
                </a:pPr>
                <a:endParaRPr lang="en-GB"/>
              </a:p>
            </p:txBody>
          </p:sp>
          <p:sp>
            <p:nvSpPr>
              <p:cNvPr id="80" name="Freeform 17"/>
              <p:cNvSpPr>
                <a:spLocks/>
              </p:cNvSpPr>
              <p:nvPr/>
            </p:nvSpPr>
            <p:spPr bwMode="auto">
              <a:xfrm>
                <a:off x="7718203" y="3672185"/>
                <a:ext cx="77105" cy="64545"/>
              </a:xfrm>
              <a:custGeom>
                <a:avLst/>
                <a:gdLst>
                  <a:gd name="T0" fmla="*/ 2147483647 w 52"/>
                  <a:gd name="T1" fmla="*/ 0 h 46"/>
                  <a:gd name="T2" fmla="*/ 0 w 52"/>
                  <a:gd name="T3" fmla="*/ 2147483647 h 46"/>
                  <a:gd name="T4" fmla="*/ 2147483647 w 52"/>
                  <a:gd name="T5" fmla="*/ 2147483647 h 46"/>
                  <a:gd name="T6" fmla="*/ 2147483647 w 52"/>
                  <a:gd name="T7" fmla="*/ 2147483647 h 46"/>
                  <a:gd name="T8" fmla="*/ 2147483647 w 52"/>
                  <a:gd name="T9" fmla="*/ 0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46">
                    <a:moveTo>
                      <a:pt x="21" y="0"/>
                    </a:moveTo>
                    <a:lnTo>
                      <a:pt x="0" y="37"/>
                    </a:lnTo>
                    <a:lnTo>
                      <a:pt x="26" y="46"/>
                    </a:lnTo>
                    <a:lnTo>
                      <a:pt x="52" y="41"/>
                    </a:lnTo>
                    <a:lnTo>
                      <a:pt x="21" y="0"/>
                    </a:lnTo>
                    <a:close/>
                  </a:path>
                </a:pathLst>
              </a:custGeom>
              <a:noFill/>
              <a:ln w="12700" cap="rnd">
                <a:solidFill>
                  <a:schemeClr val="tx1"/>
                </a:solidFill>
                <a:prstDash val="solid"/>
                <a:round/>
                <a:headEnd/>
                <a:tailEnd/>
              </a:ln>
            </p:spPr>
            <p:txBody>
              <a:bodyPr/>
              <a:lstStyle/>
              <a:p>
                <a:pPr>
                  <a:defRPr/>
                </a:pPr>
                <a:endParaRPr lang="en-GB"/>
              </a:p>
            </p:txBody>
          </p:sp>
          <p:sp>
            <p:nvSpPr>
              <p:cNvPr id="81" name="Freeform 20"/>
              <p:cNvSpPr>
                <a:spLocks/>
              </p:cNvSpPr>
              <p:nvPr/>
            </p:nvSpPr>
            <p:spPr bwMode="auto">
              <a:xfrm>
                <a:off x="8009097" y="3257729"/>
                <a:ext cx="59582" cy="105312"/>
              </a:xfrm>
              <a:custGeom>
                <a:avLst/>
                <a:gdLst>
                  <a:gd name="T0" fmla="*/ 2147483647 w 41"/>
                  <a:gd name="T1" fmla="*/ 2147483647 h 72"/>
                  <a:gd name="T2" fmla="*/ 2147483647 w 41"/>
                  <a:gd name="T3" fmla="*/ 2147483647 h 72"/>
                  <a:gd name="T4" fmla="*/ 0 w 41"/>
                  <a:gd name="T5" fmla="*/ 2147483647 h 72"/>
                  <a:gd name="T6" fmla="*/ 2147483647 w 41"/>
                  <a:gd name="T7" fmla="*/ 0 h 72"/>
                  <a:gd name="T8" fmla="*/ 2147483647 w 41"/>
                  <a:gd name="T9" fmla="*/ 2147483647 h 72"/>
                  <a:gd name="T10" fmla="*/ 2147483647 w 41"/>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 h="72">
                    <a:moveTo>
                      <a:pt x="34" y="72"/>
                    </a:moveTo>
                    <a:lnTo>
                      <a:pt x="13" y="39"/>
                    </a:lnTo>
                    <a:lnTo>
                      <a:pt x="0" y="18"/>
                    </a:lnTo>
                    <a:lnTo>
                      <a:pt x="17" y="0"/>
                    </a:lnTo>
                    <a:lnTo>
                      <a:pt x="41" y="20"/>
                    </a:lnTo>
                    <a:lnTo>
                      <a:pt x="34" y="72"/>
                    </a:lnTo>
                    <a:close/>
                  </a:path>
                </a:pathLst>
              </a:custGeom>
              <a:noFill/>
              <a:ln w="12700" cap="rnd">
                <a:solidFill>
                  <a:schemeClr val="tx1"/>
                </a:solidFill>
                <a:prstDash val="solid"/>
                <a:round/>
                <a:headEnd/>
                <a:tailEnd/>
              </a:ln>
            </p:spPr>
            <p:txBody>
              <a:bodyPr/>
              <a:lstStyle/>
              <a:p>
                <a:pPr>
                  <a:defRPr/>
                </a:pPr>
                <a:endParaRPr lang="en-GB"/>
              </a:p>
            </p:txBody>
          </p:sp>
          <p:sp>
            <p:nvSpPr>
              <p:cNvPr id="82" name="Freeform 22"/>
              <p:cNvSpPr>
                <a:spLocks/>
              </p:cNvSpPr>
              <p:nvPr/>
            </p:nvSpPr>
            <p:spPr bwMode="auto">
              <a:xfrm>
                <a:off x="9000945" y="5978869"/>
                <a:ext cx="49067" cy="50959"/>
              </a:xfrm>
              <a:custGeom>
                <a:avLst/>
                <a:gdLst>
                  <a:gd name="T0" fmla="*/ 2147483647 w 33"/>
                  <a:gd name="T1" fmla="*/ 2147483647 h 35"/>
                  <a:gd name="T2" fmla="*/ 2147483647 w 33"/>
                  <a:gd name="T3" fmla="*/ 2147483647 h 35"/>
                  <a:gd name="T4" fmla="*/ 2147483647 w 33"/>
                  <a:gd name="T5" fmla="*/ 2147483647 h 35"/>
                  <a:gd name="T6" fmla="*/ 0 w 33"/>
                  <a:gd name="T7" fmla="*/ 0 h 35"/>
                  <a:gd name="T8" fmla="*/ 2147483647 w 33"/>
                  <a:gd name="T9" fmla="*/ 2147483647 h 35"/>
                  <a:gd name="T10" fmla="*/ 2147483647 w 33"/>
                  <a:gd name="T11" fmla="*/ 2147483647 h 35"/>
                  <a:gd name="T12" fmla="*/ 2147483647 w 33"/>
                  <a:gd name="T13" fmla="*/ 2147483647 h 3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 h="35">
                    <a:moveTo>
                      <a:pt x="17" y="35"/>
                    </a:moveTo>
                    <a:lnTo>
                      <a:pt x="33" y="24"/>
                    </a:lnTo>
                    <a:lnTo>
                      <a:pt x="24" y="4"/>
                    </a:lnTo>
                    <a:lnTo>
                      <a:pt x="0" y="0"/>
                    </a:lnTo>
                    <a:lnTo>
                      <a:pt x="7" y="21"/>
                    </a:lnTo>
                    <a:lnTo>
                      <a:pt x="2" y="32"/>
                    </a:lnTo>
                    <a:lnTo>
                      <a:pt x="17" y="35"/>
                    </a:lnTo>
                    <a:close/>
                  </a:path>
                </a:pathLst>
              </a:custGeom>
              <a:noFill/>
              <a:ln w="12700" cap="rnd">
                <a:solidFill>
                  <a:schemeClr val="tx1"/>
                </a:solidFill>
                <a:prstDash val="solid"/>
                <a:round/>
                <a:headEnd/>
                <a:tailEnd/>
              </a:ln>
            </p:spPr>
            <p:txBody>
              <a:bodyPr/>
              <a:lstStyle/>
              <a:p>
                <a:pPr>
                  <a:defRPr/>
                </a:pPr>
                <a:endParaRPr lang="en-GB"/>
              </a:p>
            </p:txBody>
          </p:sp>
        </p:grpSp>
        <p:grpSp>
          <p:nvGrpSpPr>
            <p:cNvPr id="18" name="Groupe 72"/>
            <p:cNvGrpSpPr>
              <a:grpSpLocks/>
            </p:cNvGrpSpPr>
            <p:nvPr userDrawn="1"/>
          </p:nvGrpSpPr>
          <p:grpSpPr bwMode="auto">
            <a:xfrm>
              <a:off x="1187751" y="2712193"/>
              <a:ext cx="7386233" cy="3007283"/>
              <a:chOff x="1286729" y="2712190"/>
              <a:chExt cx="8001752" cy="3007283"/>
            </a:xfrm>
          </p:grpSpPr>
          <p:sp>
            <p:nvSpPr>
              <p:cNvPr id="19" name="Oval 38"/>
              <p:cNvSpPr>
                <a:spLocks noChangeArrowheads="1"/>
              </p:cNvSpPr>
              <p:nvPr/>
            </p:nvSpPr>
            <p:spPr bwMode="auto">
              <a:xfrm>
                <a:off x="4297560" y="2992747"/>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20" name="Oval 25"/>
              <p:cNvSpPr>
                <a:spLocks noChangeArrowheads="1"/>
              </p:cNvSpPr>
              <p:nvPr/>
            </p:nvSpPr>
            <p:spPr bwMode="auto">
              <a:xfrm>
                <a:off x="2240266" y="4715117"/>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21" name="Oval 26"/>
              <p:cNvSpPr>
                <a:spLocks noChangeArrowheads="1"/>
              </p:cNvSpPr>
              <p:nvPr/>
            </p:nvSpPr>
            <p:spPr bwMode="auto">
              <a:xfrm>
                <a:off x="2103582" y="4157979"/>
                <a:ext cx="73599" cy="71342"/>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22" name="Oval 27"/>
              <p:cNvSpPr>
                <a:spLocks noChangeArrowheads="1"/>
              </p:cNvSpPr>
              <p:nvPr/>
            </p:nvSpPr>
            <p:spPr bwMode="auto">
              <a:xfrm>
                <a:off x="8356070" y="5177133"/>
                <a:ext cx="66589"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23" name="Oval 28"/>
              <p:cNvSpPr>
                <a:spLocks noChangeArrowheads="1"/>
              </p:cNvSpPr>
              <p:nvPr/>
            </p:nvSpPr>
            <p:spPr bwMode="auto">
              <a:xfrm>
                <a:off x="9218240" y="5649342"/>
                <a:ext cx="70095" cy="71340"/>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24" name="Oval 29"/>
              <p:cNvSpPr>
                <a:spLocks noChangeArrowheads="1"/>
              </p:cNvSpPr>
              <p:nvPr/>
            </p:nvSpPr>
            <p:spPr bwMode="auto">
              <a:xfrm>
                <a:off x="7658622" y="4293866"/>
                <a:ext cx="73601" cy="74738"/>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25" name="Oval 30"/>
              <p:cNvSpPr>
                <a:spLocks noChangeArrowheads="1"/>
              </p:cNvSpPr>
              <p:nvPr/>
            </p:nvSpPr>
            <p:spPr bwMode="auto">
              <a:xfrm>
                <a:off x="7255576" y="3335861"/>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26" name="Oval 31"/>
              <p:cNvSpPr>
                <a:spLocks noChangeArrowheads="1"/>
              </p:cNvSpPr>
              <p:nvPr/>
            </p:nvSpPr>
            <p:spPr bwMode="auto">
              <a:xfrm>
                <a:off x="7840869" y="3916780"/>
                <a:ext cx="66592" cy="71340"/>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27" name="Oval 32"/>
              <p:cNvSpPr>
                <a:spLocks noChangeArrowheads="1"/>
              </p:cNvSpPr>
              <p:nvPr/>
            </p:nvSpPr>
            <p:spPr bwMode="auto">
              <a:xfrm>
                <a:off x="8229898" y="3115045"/>
                <a:ext cx="73599"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28" name="Oval 33"/>
              <p:cNvSpPr>
                <a:spLocks noChangeArrowheads="1"/>
              </p:cNvSpPr>
              <p:nvPr/>
            </p:nvSpPr>
            <p:spPr bwMode="auto">
              <a:xfrm>
                <a:off x="6575653" y="3774098"/>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29" name="Oval 34"/>
              <p:cNvSpPr>
                <a:spLocks noChangeArrowheads="1"/>
              </p:cNvSpPr>
              <p:nvPr/>
            </p:nvSpPr>
            <p:spPr bwMode="auto">
              <a:xfrm>
                <a:off x="5955309" y="3804672"/>
                <a:ext cx="70095" cy="71342"/>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30" name="Oval 35"/>
              <p:cNvSpPr>
                <a:spLocks noChangeArrowheads="1"/>
              </p:cNvSpPr>
              <p:nvPr/>
            </p:nvSpPr>
            <p:spPr bwMode="auto">
              <a:xfrm>
                <a:off x="4973977" y="5163544"/>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31" name="Oval 36"/>
              <p:cNvSpPr>
                <a:spLocks noChangeArrowheads="1"/>
              </p:cNvSpPr>
              <p:nvPr/>
            </p:nvSpPr>
            <p:spPr bwMode="auto">
              <a:xfrm>
                <a:off x="5271883" y="3478543"/>
                <a:ext cx="70095" cy="74738"/>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32" name="Oval 37"/>
              <p:cNvSpPr>
                <a:spLocks noChangeArrowheads="1"/>
              </p:cNvSpPr>
              <p:nvPr/>
            </p:nvSpPr>
            <p:spPr bwMode="auto">
              <a:xfrm>
                <a:off x="4437750" y="3026719"/>
                <a:ext cx="73599"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33" name="Oval 39"/>
              <p:cNvSpPr>
                <a:spLocks noChangeArrowheads="1"/>
              </p:cNvSpPr>
              <p:nvPr/>
            </p:nvSpPr>
            <p:spPr bwMode="auto">
              <a:xfrm>
                <a:off x="4718131" y="2928199"/>
                <a:ext cx="70095" cy="71342"/>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34" name="Oval 40"/>
              <p:cNvSpPr>
                <a:spLocks noChangeArrowheads="1"/>
              </p:cNvSpPr>
              <p:nvPr/>
            </p:nvSpPr>
            <p:spPr bwMode="auto">
              <a:xfrm>
                <a:off x="4483311" y="3159208"/>
                <a:ext cx="70095" cy="71342"/>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35" name="Oval 41"/>
              <p:cNvSpPr>
                <a:spLocks noChangeArrowheads="1"/>
              </p:cNvSpPr>
              <p:nvPr/>
            </p:nvSpPr>
            <p:spPr bwMode="auto">
              <a:xfrm>
                <a:off x="4700606" y="3145619"/>
                <a:ext cx="70095" cy="71342"/>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36" name="Oval 42"/>
              <p:cNvSpPr>
                <a:spLocks noChangeArrowheads="1"/>
              </p:cNvSpPr>
              <p:nvPr/>
            </p:nvSpPr>
            <p:spPr bwMode="auto">
              <a:xfrm>
                <a:off x="4742663" y="3067485"/>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37" name="Oval 43"/>
              <p:cNvSpPr>
                <a:spLocks noChangeArrowheads="1"/>
              </p:cNvSpPr>
              <p:nvPr/>
            </p:nvSpPr>
            <p:spPr bwMode="auto">
              <a:xfrm>
                <a:off x="4367655" y="3325671"/>
                <a:ext cx="66589"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38" name="Oval 44"/>
              <p:cNvSpPr>
                <a:spLocks noChangeArrowheads="1"/>
              </p:cNvSpPr>
              <p:nvPr/>
            </p:nvSpPr>
            <p:spPr bwMode="auto">
              <a:xfrm>
                <a:off x="4237978" y="3583856"/>
                <a:ext cx="66592" cy="71340"/>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39" name="Oval 45"/>
              <p:cNvSpPr>
                <a:spLocks noChangeArrowheads="1"/>
              </p:cNvSpPr>
              <p:nvPr/>
            </p:nvSpPr>
            <p:spPr bwMode="auto">
              <a:xfrm>
                <a:off x="4728644" y="3295095"/>
                <a:ext cx="66592" cy="71342"/>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40" name="Oval 46"/>
              <p:cNvSpPr>
                <a:spLocks noChangeArrowheads="1"/>
              </p:cNvSpPr>
              <p:nvPr/>
            </p:nvSpPr>
            <p:spPr bwMode="auto">
              <a:xfrm>
                <a:off x="4798739" y="3149017"/>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41" name="Oval 47"/>
              <p:cNvSpPr>
                <a:spLocks noChangeArrowheads="1"/>
              </p:cNvSpPr>
              <p:nvPr/>
            </p:nvSpPr>
            <p:spPr bwMode="auto">
              <a:xfrm>
                <a:off x="4882853" y="3104853"/>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42" name="Oval 48"/>
              <p:cNvSpPr>
                <a:spLocks noChangeArrowheads="1"/>
              </p:cNvSpPr>
              <p:nvPr/>
            </p:nvSpPr>
            <p:spPr bwMode="auto">
              <a:xfrm>
                <a:off x="4882853" y="3196578"/>
                <a:ext cx="73601" cy="71340"/>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43" name="Oval 49"/>
              <p:cNvSpPr>
                <a:spLocks noChangeArrowheads="1"/>
              </p:cNvSpPr>
              <p:nvPr/>
            </p:nvSpPr>
            <p:spPr bwMode="auto">
              <a:xfrm>
                <a:off x="5068607" y="3291699"/>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44" name="Oval 50"/>
              <p:cNvSpPr>
                <a:spLocks noChangeArrowheads="1"/>
              </p:cNvSpPr>
              <p:nvPr/>
            </p:nvSpPr>
            <p:spPr bwMode="auto">
              <a:xfrm>
                <a:off x="4980987" y="3237344"/>
                <a:ext cx="66592" cy="71340"/>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45" name="Oval 51"/>
              <p:cNvSpPr>
                <a:spLocks noChangeArrowheads="1"/>
              </p:cNvSpPr>
              <p:nvPr/>
            </p:nvSpPr>
            <p:spPr bwMode="auto">
              <a:xfrm>
                <a:off x="4956454" y="3009732"/>
                <a:ext cx="70095" cy="71342"/>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46" name="Oval 52"/>
              <p:cNvSpPr>
                <a:spLocks noChangeArrowheads="1"/>
              </p:cNvSpPr>
              <p:nvPr/>
            </p:nvSpPr>
            <p:spPr bwMode="auto">
              <a:xfrm>
                <a:off x="5068607" y="3199974"/>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47" name="Oval 53"/>
              <p:cNvSpPr>
                <a:spLocks noChangeArrowheads="1"/>
              </p:cNvSpPr>
              <p:nvPr/>
            </p:nvSpPr>
            <p:spPr bwMode="auto">
              <a:xfrm>
                <a:off x="4970474" y="3115045"/>
                <a:ext cx="70095" cy="74738"/>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48" name="Oval 54"/>
              <p:cNvSpPr>
                <a:spLocks noChangeArrowheads="1"/>
              </p:cNvSpPr>
              <p:nvPr/>
            </p:nvSpPr>
            <p:spPr bwMode="auto">
              <a:xfrm>
                <a:off x="4259007" y="3342655"/>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49" name="Oval 55"/>
              <p:cNvSpPr>
                <a:spLocks noChangeArrowheads="1"/>
              </p:cNvSpPr>
              <p:nvPr/>
            </p:nvSpPr>
            <p:spPr bwMode="auto">
              <a:xfrm>
                <a:off x="2478590" y="2710780"/>
                <a:ext cx="70095" cy="71342"/>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50" name="Oval 56"/>
              <p:cNvSpPr>
                <a:spLocks noChangeArrowheads="1"/>
              </p:cNvSpPr>
              <p:nvPr/>
            </p:nvSpPr>
            <p:spPr bwMode="auto">
              <a:xfrm>
                <a:off x="1413143" y="2911215"/>
                <a:ext cx="73601" cy="71340"/>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51" name="Oval 57"/>
              <p:cNvSpPr>
                <a:spLocks noChangeArrowheads="1"/>
              </p:cNvSpPr>
              <p:nvPr/>
            </p:nvSpPr>
            <p:spPr bwMode="auto">
              <a:xfrm>
                <a:off x="1286972" y="3590651"/>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52" name="Oval 58"/>
              <p:cNvSpPr>
                <a:spLocks noChangeArrowheads="1"/>
              </p:cNvSpPr>
              <p:nvPr/>
            </p:nvSpPr>
            <p:spPr bwMode="auto">
              <a:xfrm>
                <a:off x="1668992" y="3842042"/>
                <a:ext cx="66589"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53" name="Oval 59"/>
              <p:cNvSpPr>
                <a:spLocks noChangeArrowheads="1"/>
              </p:cNvSpPr>
              <p:nvPr/>
            </p:nvSpPr>
            <p:spPr bwMode="auto">
              <a:xfrm>
                <a:off x="2737942" y="4490903"/>
                <a:ext cx="70095" cy="71342"/>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54" name="Oval 60"/>
              <p:cNvSpPr>
                <a:spLocks noChangeArrowheads="1"/>
              </p:cNvSpPr>
              <p:nvPr/>
            </p:nvSpPr>
            <p:spPr bwMode="auto">
              <a:xfrm>
                <a:off x="2404991" y="5088806"/>
                <a:ext cx="66589" cy="71342"/>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55" name="Oval 61"/>
              <p:cNvSpPr>
                <a:spLocks noChangeArrowheads="1"/>
              </p:cNvSpPr>
              <p:nvPr/>
            </p:nvSpPr>
            <p:spPr bwMode="auto">
              <a:xfrm>
                <a:off x="4676074" y="3047102"/>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56" name="Oval 62"/>
              <p:cNvSpPr>
                <a:spLocks noChangeArrowheads="1"/>
              </p:cNvSpPr>
              <p:nvPr/>
            </p:nvSpPr>
            <p:spPr bwMode="auto">
              <a:xfrm>
                <a:off x="4630511" y="2720972"/>
                <a:ext cx="70095" cy="71340"/>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57" name="Oval 63"/>
              <p:cNvSpPr>
                <a:spLocks noChangeArrowheads="1"/>
              </p:cNvSpPr>
              <p:nvPr/>
            </p:nvSpPr>
            <p:spPr bwMode="auto">
              <a:xfrm>
                <a:off x="4756682" y="2754944"/>
                <a:ext cx="73601" cy="71340"/>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58" name="Oval 64"/>
              <p:cNvSpPr>
                <a:spLocks noChangeArrowheads="1"/>
              </p:cNvSpPr>
              <p:nvPr/>
            </p:nvSpPr>
            <p:spPr bwMode="auto">
              <a:xfrm>
                <a:off x="5026550" y="2727767"/>
                <a:ext cx="70095" cy="71340"/>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59" name="Oval 65"/>
              <p:cNvSpPr>
                <a:spLocks noChangeArrowheads="1"/>
              </p:cNvSpPr>
              <p:nvPr/>
            </p:nvSpPr>
            <p:spPr bwMode="auto">
              <a:xfrm>
                <a:off x="4805749" y="3026719"/>
                <a:ext cx="70095" cy="67944"/>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60" name="Oval 66"/>
              <p:cNvSpPr>
                <a:spLocks noChangeArrowheads="1"/>
              </p:cNvSpPr>
              <p:nvPr/>
            </p:nvSpPr>
            <p:spPr bwMode="auto">
              <a:xfrm>
                <a:off x="7371232" y="4239511"/>
                <a:ext cx="66592" cy="71342"/>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61" name="Oval 67"/>
              <p:cNvSpPr>
                <a:spLocks noChangeArrowheads="1"/>
              </p:cNvSpPr>
              <p:nvPr/>
            </p:nvSpPr>
            <p:spPr bwMode="auto">
              <a:xfrm>
                <a:off x="7444833" y="3977929"/>
                <a:ext cx="73599" cy="74738"/>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sp>
            <p:nvSpPr>
              <p:cNvPr id="62" name="Oval 68"/>
              <p:cNvSpPr>
                <a:spLocks noChangeArrowheads="1"/>
              </p:cNvSpPr>
              <p:nvPr/>
            </p:nvSpPr>
            <p:spPr bwMode="auto">
              <a:xfrm>
                <a:off x="7735726" y="3678977"/>
                <a:ext cx="66592" cy="71340"/>
              </a:xfrm>
              <a:prstGeom prst="ellipse">
                <a:avLst/>
              </a:prstGeom>
              <a:solidFill>
                <a:srgbClr val="FFD433"/>
              </a:solidFill>
              <a:ln w="9525">
                <a:noFill/>
                <a:round/>
                <a:headEnd/>
                <a:tailEnd/>
              </a:ln>
            </p:spPr>
            <p:txBody>
              <a:bodyPr/>
              <a:lstStyle/>
              <a:p>
                <a:pPr>
                  <a:defRPr/>
                </a:pPr>
                <a:endParaRPr lang="en-US">
                  <a:solidFill>
                    <a:srgbClr val="00264A"/>
                  </a:solidFill>
                  <a:latin typeface="Calibri" pitchFamily="34" charset="0"/>
                </a:endParaRPr>
              </a:p>
            </p:txBody>
          </p:sp>
        </p:grpSp>
      </p:grpSp>
    </p:spTree>
    <p:extLst>
      <p:ext uri="{BB962C8B-B14F-4D97-AF65-F5344CB8AC3E}">
        <p14:creationId xmlns:p14="http://schemas.microsoft.com/office/powerpoint/2010/main" val="3202057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Closing 3">
    <p:spTree>
      <p:nvGrpSpPr>
        <p:cNvPr id="1" name=""/>
        <p:cNvGrpSpPr/>
        <p:nvPr/>
      </p:nvGrpSpPr>
      <p:grpSpPr>
        <a:xfrm>
          <a:off x="0" y="0"/>
          <a:ext cx="0" cy="0"/>
          <a:chOff x="0" y="0"/>
          <a:chExt cx="0" cy="0"/>
        </a:xfrm>
      </p:grpSpPr>
      <p:graphicFrame>
        <p:nvGraphicFramePr>
          <p:cNvPr id="2" name="Object 12"/>
          <p:cNvGraphicFramePr>
            <a:graphicFrameLocks noChangeAspect="1"/>
          </p:cNvGraphicFramePr>
          <p:nvPr>
            <p:custDataLst>
              <p:tags r:id="rId2"/>
            </p:custDataLst>
          </p:nvPr>
        </p:nvGraphicFramePr>
        <p:xfrm>
          <a:off x="0" y="17"/>
          <a:ext cx="146538" cy="119063"/>
        </p:xfrm>
        <a:graphic>
          <a:graphicData uri="http://schemas.openxmlformats.org/presentationml/2006/ole">
            <mc:AlternateContent xmlns:mc="http://schemas.openxmlformats.org/markup-compatibility/2006">
              <mc:Choice xmlns:v="urn:schemas-microsoft-com:vml" Requires="v">
                <p:oleObj spid="_x0000_s68339" name="think-cell Slide" r:id="rId13" imgW="360" imgH="360" progId="">
                  <p:embed/>
                </p:oleObj>
              </mc:Choice>
              <mc:Fallback>
                <p:oleObj name="think-cell Slide" r:id="rId13" imgW="360" imgH="360" progId="">
                  <p:embed/>
                  <p:pic>
                    <p:nvPicPr>
                      <p:cNvPr id="0" name="Picture 16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7"/>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7"/>
          <p:cNvSpPr/>
          <p:nvPr>
            <p:custDataLst>
              <p:tags r:id="rId3"/>
            </p:custDataLst>
          </p:nvPr>
        </p:nvSpPr>
        <p:spPr bwMode="auto">
          <a:xfrm flipV="1">
            <a:off x="-1466" y="1258493"/>
            <a:ext cx="9145466" cy="388500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solidFill>
            <a:srgbClr val="C5C5C5"/>
          </a:solidFill>
          <a:ln w="12700" cmpd="sng" algn="ctr">
            <a:noFill/>
            <a:miter lim="800000"/>
            <a:headEnd/>
            <a:tailEnd/>
          </a:ln>
          <a:effectLst>
            <a:outerShdw blurRad="41275" dist="38100" dir="5400000" algn="t" rotWithShape="0">
              <a:schemeClr val="bg1">
                <a:lumMod val="65000"/>
                <a:alpha val="25000"/>
              </a:schemeClr>
            </a:outerShdw>
          </a:effectLst>
        </p:spPr>
        <p:txBody>
          <a:bodyPr lIns="28120" tIns="36554" rIns="28120" bIns="36554" anchor="ctr"/>
          <a:lstStyle/>
          <a:p>
            <a:pPr algn="ctr" defTabSz="814627" fontAlgn="auto">
              <a:spcBef>
                <a:spcPts val="0"/>
              </a:spcBef>
              <a:spcAft>
                <a:spcPts val="0"/>
              </a:spcAft>
              <a:defRPr/>
            </a:pPr>
            <a:endParaRPr lang="en-US" sz="900" dirty="0">
              <a:latin typeface="Arial"/>
              <a:cs typeface="Arial"/>
            </a:endParaRPr>
          </a:p>
        </p:txBody>
      </p:sp>
      <p:sp>
        <p:nvSpPr>
          <p:cNvPr id="4" name="Rectangle 15"/>
          <p:cNvSpPr>
            <a:spLocks noChangeArrowheads="1"/>
          </p:cNvSpPr>
          <p:nvPr>
            <p:custDataLst>
              <p:tags r:id="rId4"/>
            </p:custDataLst>
          </p:nvPr>
        </p:nvSpPr>
        <p:spPr bwMode="auto">
          <a:xfrm>
            <a:off x="5099538" y="4662088"/>
            <a:ext cx="4044462" cy="333788"/>
          </a:xfrm>
          <a:prstGeom prst="rect">
            <a:avLst/>
          </a:prstGeom>
          <a:noFill/>
          <a:ln w="9525">
            <a:noFill/>
            <a:miter lim="800000"/>
            <a:headEnd/>
            <a:tailEnd/>
          </a:ln>
        </p:spPr>
        <p:txBody>
          <a:bodyPr lIns="28120" tIns="28120" rIns="281183" bIns="28120" anchor="b">
            <a:spAutoFit/>
          </a:bodyPr>
          <a:lstStyle/>
          <a:p>
            <a:pPr algn="r">
              <a:defRPr/>
            </a:pPr>
            <a:r>
              <a:rPr lang="en-US" sz="600" dirty="0">
                <a:latin typeface="Trebuchet MS" pitchFamily="34" charset="0"/>
              </a:rPr>
              <a:t>The information contained in this presentation is proprietary.</a:t>
            </a:r>
          </a:p>
          <a:p>
            <a:pPr algn="r">
              <a:defRPr/>
            </a:pPr>
            <a:r>
              <a:rPr lang="en-US" sz="600" dirty="0">
                <a:latin typeface="Trebuchet MS" pitchFamily="34" charset="0"/>
              </a:rPr>
              <a:t>© 2013 Capgemini. All rights reserved.</a:t>
            </a:r>
          </a:p>
          <a:p>
            <a:pPr algn="r">
              <a:defRPr/>
            </a:pPr>
            <a:r>
              <a:rPr lang="en-US" sz="600" i="1" dirty="0" err="1">
                <a:latin typeface="Trebuchet MS" pitchFamily="34" charset="0"/>
              </a:rPr>
              <a:t>Rightshore</a:t>
            </a:r>
            <a:r>
              <a:rPr lang="en-US" sz="600" i="1" dirty="0">
                <a:latin typeface="Trebuchet MS" pitchFamily="34" charset="0"/>
              </a:rPr>
              <a:t>® is a trademark belonging to Capgemini.</a:t>
            </a:r>
            <a:endParaRPr lang="en-US" sz="600" dirty="0">
              <a:latin typeface="Trebuchet MS" pitchFamily="34" charset="0"/>
            </a:endParaRPr>
          </a:p>
        </p:txBody>
      </p:sp>
      <p:sp>
        <p:nvSpPr>
          <p:cNvPr id="5" name="Rectangle 16"/>
          <p:cNvSpPr>
            <a:spLocks noChangeArrowheads="1"/>
          </p:cNvSpPr>
          <p:nvPr>
            <p:custDataLst>
              <p:tags r:id="rId5"/>
            </p:custDataLst>
          </p:nvPr>
        </p:nvSpPr>
        <p:spPr bwMode="auto">
          <a:xfrm>
            <a:off x="6366317" y="4055688"/>
            <a:ext cx="2777694" cy="323446"/>
          </a:xfrm>
          <a:prstGeom prst="rect">
            <a:avLst/>
          </a:prstGeom>
          <a:noFill/>
          <a:ln w="9525">
            <a:noFill/>
            <a:miter lim="800000"/>
            <a:headEnd/>
            <a:tailEnd/>
          </a:ln>
        </p:spPr>
        <p:txBody>
          <a:bodyPr wrap="none" lIns="30619" tIns="30619" rIns="306201" bIns="30619" anchor="b">
            <a:spAutoFit/>
          </a:bodyPr>
          <a:lstStyle/>
          <a:p>
            <a:pPr algn="r">
              <a:defRPr/>
            </a:pPr>
            <a:r>
              <a:rPr lang="en-US" sz="1700" b="1" dirty="0" err="1">
                <a:latin typeface="Trebuchet MS" pitchFamily="34" charset="0"/>
              </a:rPr>
              <a:t>www.uk.capgemini.com</a:t>
            </a:r>
            <a:endParaRPr lang="en-US" sz="1700" b="1" dirty="0">
              <a:latin typeface="Trebuchet MS" pitchFamily="34" charset="0"/>
            </a:endParaRPr>
          </a:p>
        </p:txBody>
      </p:sp>
      <p:pic>
        <p:nvPicPr>
          <p:cNvPr id="6" name="Picture 3" descr="C:\Users\UserSim\Desktop\DS_icons\128x128 shadows\facebook.png">
            <a:hlinkClick r:id="rId15"/>
          </p:cNvPr>
          <p:cNvPicPr>
            <a:picLocks noChangeAspect="1" noChangeArrowheads="1"/>
          </p:cNvPicPr>
          <p:nvPr>
            <p:custDataLst>
              <p:tags r:id="rId6"/>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7328389" y="4449366"/>
            <a:ext cx="256442" cy="197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C:\Users\UserSim\Desktop\DS_icons\128x128 shadows\linkedin.png">
            <a:hlinkClick r:id="rId17"/>
          </p:cNvPr>
          <p:cNvPicPr>
            <a:picLocks noChangeAspect="1" noChangeArrowheads="1"/>
          </p:cNvPicPr>
          <p:nvPr>
            <p:custDataLst>
              <p:tags r:id="rId7"/>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7637585" y="4449368"/>
            <a:ext cx="2608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C:\Users\UserSim\Desktop\DS_icons\128x128 shadows\twitter.png">
            <a:hlinkClick r:id="rId19"/>
          </p:cNvPr>
          <p:cNvPicPr>
            <a:picLocks noChangeAspect="1" noChangeArrowheads="1"/>
          </p:cNvPicPr>
          <p:nvPr>
            <p:custDataLst>
              <p:tags r:id="rId8"/>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a:off x="8219360" y="4449368"/>
            <a:ext cx="25937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C:\Users\UserSim\Desktop\DS_icons\128x128 shadows\youtube.png">
            <a:hlinkClick r:id="rId21"/>
          </p:cNvPr>
          <p:cNvPicPr>
            <a:picLocks noChangeAspect="1" noChangeArrowheads="1"/>
          </p:cNvPicPr>
          <p:nvPr>
            <p:custDataLst>
              <p:tags r:id="rId9"/>
            </p:custDataLst>
          </p:nvPr>
        </p:nvPicPr>
        <p:blipFill>
          <a:blip r:embed="rId22" cstate="print">
            <a:extLst>
              <a:ext uri="{28A0092B-C50C-407E-A947-70E740481C1C}">
                <a14:useLocalDpi xmlns:a14="http://schemas.microsoft.com/office/drawing/2010/main" val="0"/>
              </a:ext>
            </a:extLst>
          </a:blip>
          <a:srcRect/>
          <a:stretch>
            <a:fillRect/>
          </a:stretch>
        </p:blipFill>
        <p:spPr bwMode="auto">
          <a:xfrm>
            <a:off x="8531475" y="4449368"/>
            <a:ext cx="259374"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22" descr="Picto_Slideshare.gif">
            <a:hlinkClick r:id="rId23"/>
          </p:cNvPr>
          <p:cNvPicPr preferRelativeResize="0">
            <a:picLocks/>
          </p:cNvPicPr>
          <p:nvPr>
            <p:custDataLst>
              <p:tags r:id="rId10"/>
            </p:custDataLst>
          </p:nvPr>
        </p:nvPicPr>
        <p:blipFill>
          <a:blip r:embed="rId24" cstate="email"/>
          <a:srcRect l="4793" t="6316" r="5718" b="7969"/>
          <a:stretch>
            <a:fillRect/>
          </a:stretch>
        </p:blipFill>
        <p:spPr>
          <a:xfrm>
            <a:off x="7950618" y="4449411"/>
            <a:ext cx="215411" cy="178594"/>
          </a:xfrm>
          <a:prstGeom prst="roundRect">
            <a:avLst/>
          </a:prstGeom>
          <a:effectLst>
            <a:outerShdw blurRad="38100" dist="25400" dir="5400000" sx="98000" sy="98000" algn="t" rotWithShape="0">
              <a:schemeClr val="tx2">
                <a:alpha val="51000"/>
              </a:schemeClr>
            </a:outerShdw>
          </a:effectLst>
        </p:spPr>
      </p:pic>
      <p:pic>
        <p:nvPicPr>
          <p:cNvPr id="11" name="Picture 26" descr="Capgemini logo black.png"/>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60906" y="740586"/>
            <a:ext cx="2744665" cy="51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7" descr="PMRC black.png"/>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073161" y="902511"/>
            <a:ext cx="3358662" cy="16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3"/>
          <p:cNvGraphicFramePr>
            <a:graphicFrameLocks noChangeAspect="1"/>
          </p:cNvGraphicFramePr>
          <p:nvPr>
            <p:custDataLst>
              <p:tags r:id="rId11"/>
            </p:custDataLst>
          </p:nvPr>
        </p:nvGraphicFramePr>
        <p:xfrm>
          <a:off x="0" y="17"/>
          <a:ext cx="146538" cy="119063"/>
        </p:xfrm>
        <a:graphic>
          <a:graphicData uri="http://schemas.openxmlformats.org/presentationml/2006/ole">
            <mc:AlternateContent xmlns:mc="http://schemas.openxmlformats.org/markup-compatibility/2006">
              <mc:Choice xmlns:v="urn:schemas-microsoft-com:vml" Requires="v">
                <p:oleObj spid="_x0000_s68340" name="think-cell Slide" r:id="rId27" imgW="360" imgH="360" progId="">
                  <p:embed/>
                </p:oleObj>
              </mc:Choice>
              <mc:Fallback>
                <p:oleObj name="think-cell Slide" r:id="rId27" imgW="360" imgH="360" progId="">
                  <p:embed/>
                  <p:pic>
                    <p:nvPicPr>
                      <p:cNvPr id="0" name="Picture 16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7"/>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40321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Title Slide 1">
    <p:spTree>
      <p:nvGrpSpPr>
        <p:cNvPr id="1" name=""/>
        <p:cNvGrpSpPr/>
        <p:nvPr/>
      </p:nvGrpSpPr>
      <p:grpSpPr>
        <a:xfrm>
          <a:off x="0" y="0"/>
          <a:ext cx="0" cy="0"/>
          <a:chOff x="0" y="0"/>
          <a:chExt cx="0" cy="0"/>
        </a:xfrm>
      </p:grpSpPr>
      <p:pic>
        <p:nvPicPr>
          <p:cNvPr id="4" name="Picture 13" descr="01-Digital VI Concept 17 Sept - Mobile with Hand.jpg"/>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931" y="0"/>
            <a:ext cx="91381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custDataLst>
              <p:tags r:id="rId2"/>
            </p:custDataLst>
          </p:nvPr>
        </p:nvSpPr>
        <p:spPr>
          <a:xfrm>
            <a:off x="0" y="4733927"/>
            <a:ext cx="9144000" cy="409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1421" tIns="35712" rIns="71421" bIns="35712" anchor="ctr"/>
          <a:lstStyle/>
          <a:p>
            <a:pPr algn="ctr" defTabSz="814627" fontAlgn="auto">
              <a:spcBef>
                <a:spcPts val="0"/>
              </a:spcBef>
              <a:spcAft>
                <a:spcPts val="0"/>
              </a:spcAft>
              <a:defRPr/>
            </a:pPr>
            <a:endParaRPr lang="en-US" sz="1100" dirty="0"/>
          </a:p>
        </p:txBody>
      </p:sp>
      <p:sp>
        <p:nvSpPr>
          <p:cNvPr id="6" name="Rectangle 7"/>
          <p:cNvSpPr>
            <a:spLocks/>
          </p:cNvSpPr>
          <p:nvPr userDrawn="1">
            <p:custDataLst>
              <p:tags r:id="rId3"/>
            </p:custDataLst>
          </p:nvPr>
        </p:nvSpPr>
        <p:spPr bwMode="auto">
          <a:xfrm>
            <a:off x="-1466" y="1"/>
            <a:ext cx="9145466" cy="2012156"/>
          </a:xfrm>
          <a:custGeom>
            <a:avLst/>
            <a:gdLst>
              <a:gd name="T0" fmla="*/ 1031 w 10562072"/>
              <a:gd name="T1" fmla="*/ 1887 h 2958168"/>
              <a:gd name="T2" fmla="*/ 8177250 w 10562072"/>
              <a:gd name="T3" fmla="*/ 0 h 2958168"/>
              <a:gd name="T4" fmla="*/ 8176865 w 10562072"/>
              <a:gd name="T5" fmla="*/ 998841 h 2958168"/>
              <a:gd name="T6" fmla="*/ 7191595 w 10562072"/>
              <a:gd name="T7" fmla="*/ 1456717 h 2958168"/>
              <a:gd name="T8" fmla="*/ 1794345 w 10562072"/>
              <a:gd name="T9" fmla="*/ 1461054 h 2958168"/>
              <a:gd name="T10" fmla="*/ 914291 w 10562072"/>
              <a:gd name="T11" fmla="*/ 2001396 h 2958168"/>
              <a:gd name="T12" fmla="*/ 0 w 10562072"/>
              <a:gd name="T13" fmla="*/ 1470899 h 2958168"/>
              <a:gd name="T14" fmla="*/ 1031 w 10562072"/>
              <a:gd name="T15" fmla="*/ 1887 h 29581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p:spPr>
        <p:txBody>
          <a:bodyPr lIns="28120" tIns="36554" rIns="28120" bIns="36554" anchor="ctr"/>
          <a:lstStyle/>
          <a:p>
            <a:pPr>
              <a:defRPr/>
            </a:pPr>
            <a:endParaRPr lang="en-GB"/>
          </a:p>
        </p:txBody>
      </p:sp>
      <p:graphicFrame>
        <p:nvGraphicFramePr>
          <p:cNvPr id="7" name="Object 13"/>
          <p:cNvGraphicFramePr>
            <a:graphicFrameLocks noChangeAspect="1"/>
          </p:cNvGraphicFramePr>
          <p:nvPr>
            <p:custDataLst>
              <p:tags r:id="rId4"/>
            </p:custDataLst>
          </p:nvPr>
        </p:nvGraphicFramePr>
        <p:xfrm>
          <a:off x="0" y="17"/>
          <a:ext cx="146538" cy="119063"/>
        </p:xfrm>
        <a:graphic>
          <a:graphicData uri="http://schemas.openxmlformats.org/presentationml/2006/ole">
            <mc:AlternateContent xmlns:mc="http://schemas.openxmlformats.org/markup-compatibility/2006">
              <mc:Choice xmlns:v="urn:schemas-microsoft-com:vml" Requires="v">
                <p:oleObj spid="_x0000_s53646" name="think-cell Slide" r:id="rId7" imgW="360" imgH="360" progId="">
                  <p:embed/>
                </p:oleObj>
              </mc:Choice>
              <mc:Fallback>
                <p:oleObj name="think-cell Slide" r:id="rId7" imgW="360" imgH="360" progId="">
                  <p:embed/>
                  <p:pic>
                    <p:nvPicPr>
                      <p:cNvPr id="0" name="Picture 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7"/>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21" descr="Capgemini logo black.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660906" y="491746"/>
            <a:ext cx="2744665" cy="51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2" descr="Digital Logo Master.pn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650631" y="4845844"/>
            <a:ext cx="89242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3" descr="PMRC black.pn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433056" y="4895851"/>
            <a:ext cx="2055935" cy="101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45068" y="1868463"/>
            <a:ext cx="6494115" cy="251927"/>
          </a:xfrm>
        </p:spPr>
        <p:txBody>
          <a:bodyPr lIns="196822" rIns="28120"/>
          <a:lstStyle>
            <a:lvl1pPr algn="l">
              <a:defRPr sz="1700" b="0" baseline="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1645050" y="2140220"/>
            <a:ext cx="4191905" cy="218095"/>
          </a:xfrm>
        </p:spPr>
        <p:txBody>
          <a:bodyPr lIns="196822"/>
          <a:lstStyle>
            <a:lvl1pPr marL="0" indent="0" algn="l">
              <a:buNone/>
              <a:defRPr sz="1200" b="0">
                <a:solidFill>
                  <a:schemeClr val="tx1"/>
                </a:solidFill>
                <a:latin typeface="+mn-lt"/>
              </a:defRPr>
            </a:lvl1pPr>
            <a:lvl2pPr marL="388848" indent="0" algn="ctr">
              <a:buNone/>
              <a:defRPr>
                <a:solidFill>
                  <a:schemeClr val="tx1">
                    <a:tint val="75000"/>
                  </a:schemeClr>
                </a:solidFill>
              </a:defRPr>
            </a:lvl2pPr>
            <a:lvl3pPr marL="777698" indent="0" algn="ctr">
              <a:buNone/>
              <a:defRPr>
                <a:solidFill>
                  <a:schemeClr val="tx1">
                    <a:tint val="75000"/>
                  </a:schemeClr>
                </a:solidFill>
              </a:defRPr>
            </a:lvl3pPr>
            <a:lvl4pPr marL="1166542" indent="0" algn="ctr">
              <a:buNone/>
              <a:defRPr>
                <a:solidFill>
                  <a:schemeClr val="tx1">
                    <a:tint val="75000"/>
                  </a:schemeClr>
                </a:solidFill>
              </a:defRPr>
            </a:lvl4pPr>
            <a:lvl5pPr marL="1555396" indent="0" algn="ctr">
              <a:buNone/>
              <a:defRPr>
                <a:solidFill>
                  <a:schemeClr val="tx1">
                    <a:tint val="75000"/>
                  </a:schemeClr>
                </a:solidFill>
              </a:defRPr>
            </a:lvl5pPr>
            <a:lvl6pPr marL="1944241" indent="0" algn="ctr">
              <a:buNone/>
              <a:defRPr>
                <a:solidFill>
                  <a:schemeClr val="tx1">
                    <a:tint val="75000"/>
                  </a:schemeClr>
                </a:solidFill>
              </a:defRPr>
            </a:lvl6pPr>
            <a:lvl7pPr marL="2333094" indent="0" algn="ctr">
              <a:buNone/>
              <a:defRPr>
                <a:solidFill>
                  <a:schemeClr val="tx1">
                    <a:tint val="75000"/>
                  </a:schemeClr>
                </a:solidFill>
              </a:defRPr>
            </a:lvl7pPr>
            <a:lvl8pPr marL="2721941" indent="0" algn="ctr">
              <a:buNone/>
              <a:defRPr>
                <a:solidFill>
                  <a:schemeClr val="tx1">
                    <a:tint val="75000"/>
                  </a:schemeClr>
                </a:solidFill>
              </a:defRPr>
            </a:lvl8pPr>
            <a:lvl9pPr marL="3110789" indent="0" algn="ctr">
              <a:buNone/>
              <a:defRPr>
                <a:solidFill>
                  <a:schemeClr val="tx1">
                    <a:tint val="75000"/>
                  </a:schemeClr>
                </a:solidFill>
              </a:defRPr>
            </a:lvl9pPr>
          </a:lstStyle>
          <a:p>
            <a:r>
              <a:rPr lang="en-US" smtClean="0"/>
              <a:t>Click to edit Master subtitle style</a:t>
            </a:r>
            <a:endParaRPr lang="fr-FR" dirty="0" smtClean="0"/>
          </a:p>
        </p:txBody>
      </p:sp>
    </p:spTree>
    <p:extLst>
      <p:ext uri="{BB962C8B-B14F-4D97-AF65-F5344CB8AC3E}">
        <p14:creationId xmlns:p14="http://schemas.microsoft.com/office/powerpoint/2010/main" val="2416388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3_Title Slide 1">
    <p:spTree>
      <p:nvGrpSpPr>
        <p:cNvPr id="1" name=""/>
        <p:cNvGrpSpPr/>
        <p:nvPr/>
      </p:nvGrpSpPr>
      <p:grpSpPr>
        <a:xfrm>
          <a:off x="0" y="0"/>
          <a:ext cx="0" cy="0"/>
          <a:chOff x="0" y="0"/>
          <a:chExt cx="0" cy="0"/>
        </a:xfrm>
      </p:grpSpPr>
      <p:pic>
        <p:nvPicPr>
          <p:cNvPr id="4" name="Picture 13" descr="01-Digital VI Concept 17 Sept - Mobile with Hand.jpg"/>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931" y="0"/>
            <a:ext cx="91381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custDataLst>
              <p:tags r:id="rId2"/>
            </p:custDataLst>
          </p:nvPr>
        </p:nvSpPr>
        <p:spPr>
          <a:xfrm>
            <a:off x="0" y="4733927"/>
            <a:ext cx="9144000" cy="409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1421" tIns="35712" rIns="71421" bIns="35712" anchor="ctr"/>
          <a:lstStyle/>
          <a:p>
            <a:pPr algn="ctr" defTabSz="814627" fontAlgn="auto">
              <a:spcBef>
                <a:spcPts val="0"/>
              </a:spcBef>
              <a:spcAft>
                <a:spcPts val="0"/>
              </a:spcAft>
              <a:defRPr/>
            </a:pPr>
            <a:endParaRPr lang="en-US" sz="1100" dirty="0"/>
          </a:p>
        </p:txBody>
      </p:sp>
      <p:sp>
        <p:nvSpPr>
          <p:cNvPr id="6" name="Rectangle 7"/>
          <p:cNvSpPr>
            <a:spLocks/>
          </p:cNvSpPr>
          <p:nvPr userDrawn="1">
            <p:custDataLst>
              <p:tags r:id="rId3"/>
            </p:custDataLst>
          </p:nvPr>
        </p:nvSpPr>
        <p:spPr bwMode="auto">
          <a:xfrm>
            <a:off x="-1466" y="1"/>
            <a:ext cx="9145466" cy="2012156"/>
          </a:xfrm>
          <a:custGeom>
            <a:avLst/>
            <a:gdLst>
              <a:gd name="T0" fmla="*/ 1031 w 10562072"/>
              <a:gd name="T1" fmla="*/ 1887 h 2958168"/>
              <a:gd name="T2" fmla="*/ 8177250 w 10562072"/>
              <a:gd name="T3" fmla="*/ 0 h 2958168"/>
              <a:gd name="T4" fmla="*/ 8176865 w 10562072"/>
              <a:gd name="T5" fmla="*/ 998841 h 2958168"/>
              <a:gd name="T6" fmla="*/ 7191595 w 10562072"/>
              <a:gd name="T7" fmla="*/ 1456717 h 2958168"/>
              <a:gd name="T8" fmla="*/ 1794345 w 10562072"/>
              <a:gd name="T9" fmla="*/ 1461054 h 2958168"/>
              <a:gd name="T10" fmla="*/ 914291 w 10562072"/>
              <a:gd name="T11" fmla="*/ 2001396 h 2958168"/>
              <a:gd name="T12" fmla="*/ 0 w 10562072"/>
              <a:gd name="T13" fmla="*/ 1470899 h 2958168"/>
              <a:gd name="T14" fmla="*/ 1031 w 10562072"/>
              <a:gd name="T15" fmla="*/ 1887 h 29581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p:spPr>
        <p:txBody>
          <a:bodyPr lIns="28120" tIns="36554" rIns="28120" bIns="36554" anchor="ctr"/>
          <a:lstStyle/>
          <a:p>
            <a:pPr>
              <a:defRPr/>
            </a:pPr>
            <a:endParaRPr lang="en-GB"/>
          </a:p>
        </p:txBody>
      </p:sp>
      <p:graphicFrame>
        <p:nvGraphicFramePr>
          <p:cNvPr id="7" name="Object 13"/>
          <p:cNvGraphicFramePr>
            <a:graphicFrameLocks noChangeAspect="1"/>
          </p:cNvGraphicFramePr>
          <p:nvPr>
            <p:custDataLst>
              <p:tags r:id="rId4"/>
            </p:custDataLst>
          </p:nvPr>
        </p:nvGraphicFramePr>
        <p:xfrm>
          <a:off x="0" y="17"/>
          <a:ext cx="146538" cy="119063"/>
        </p:xfrm>
        <a:graphic>
          <a:graphicData uri="http://schemas.openxmlformats.org/presentationml/2006/ole">
            <mc:AlternateContent xmlns:mc="http://schemas.openxmlformats.org/markup-compatibility/2006">
              <mc:Choice xmlns:v="urn:schemas-microsoft-com:vml" Requires="v">
                <p:oleObj spid="_x0000_s54670" name="think-cell Slide" r:id="rId7" imgW="360" imgH="360" progId="">
                  <p:embed/>
                </p:oleObj>
              </mc:Choice>
              <mc:Fallback>
                <p:oleObj name="think-cell Slide" r:id="rId7" imgW="360" imgH="360" progId="">
                  <p:embed/>
                  <p:pic>
                    <p:nvPicPr>
                      <p:cNvPr id="0" name="Picture 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7"/>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21" descr="Capgemini logo black.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660906" y="491746"/>
            <a:ext cx="2744665" cy="51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2" descr="Digital Logo Master.pn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650631" y="4845844"/>
            <a:ext cx="89242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3" descr="PMRC black.pn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433056" y="4895851"/>
            <a:ext cx="2055935" cy="101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45068" y="1868463"/>
            <a:ext cx="6494115" cy="251927"/>
          </a:xfrm>
        </p:spPr>
        <p:txBody>
          <a:bodyPr lIns="196822" rIns="28120"/>
          <a:lstStyle>
            <a:lvl1pPr algn="l">
              <a:defRPr sz="1700" b="0" baseline="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1645050" y="2140220"/>
            <a:ext cx="4191905" cy="218095"/>
          </a:xfrm>
        </p:spPr>
        <p:txBody>
          <a:bodyPr lIns="196822"/>
          <a:lstStyle>
            <a:lvl1pPr marL="0" indent="0" algn="l">
              <a:buNone/>
              <a:defRPr sz="1200" b="0">
                <a:solidFill>
                  <a:schemeClr val="tx1"/>
                </a:solidFill>
                <a:latin typeface="+mn-lt"/>
              </a:defRPr>
            </a:lvl1pPr>
            <a:lvl2pPr marL="388848" indent="0" algn="ctr">
              <a:buNone/>
              <a:defRPr>
                <a:solidFill>
                  <a:schemeClr val="tx1">
                    <a:tint val="75000"/>
                  </a:schemeClr>
                </a:solidFill>
              </a:defRPr>
            </a:lvl2pPr>
            <a:lvl3pPr marL="777698" indent="0" algn="ctr">
              <a:buNone/>
              <a:defRPr>
                <a:solidFill>
                  <a:schemeClr val="tx1">
                    <a:tint val="75000"/>
                  </a:schemeClr>
                </a:solidFill>
              </a:defRPr>
            </a:lvl3pPr>
            <a:lvl4pPr marL="1166542" indent="0" algn="ctr">
              <a:buNone/>
              <a:defRPr>
                <a:solidFill>
                  <a:schemeClr val="tx1">
                    <a:tint val="75000"/>
                  </a:schemeClr>
                </a:solidFill>
              </a:defRPr>
            </a:lvl4pPr>
            <a:lvl5pPr marL="1555396" indent="0" algn="ctr">
              <a:buNone/>
              <a:defRPr>
                <a:solidFill>
                  <a:schemeClr val="tx1">
                    <a:tint val="75000"/>
                  </a:schemeClr>
                </a:solidFill>
              </a:defRPr>
            </a:lvl5pPr>
            <a:lvl6pPr marL="1944241" indent="0" algn="ctr">
              <a:buNone/>
              <a:defRPr>
                <a:solidFill>
                  <a:schemeClr val="tx1">
                    <a:tint val="75000"/>
                  </a:schemeClr>
                </a:solidFill>
              </a:defRPr>
            </a:lvl6pPr>
            <a:lvl7pPr marL="2333094" indent="0" algn="ctr">
              <a:buNone/>
              <a:defRPr>
                <a:solidFill>
                  <a:schemeClr val="tx1">
                    <a:tint val="75000"/>
                  </a:schemeClr>
                </a:solidFill>
              </a:defRPr>
            </a:lvl7pPr>
            <a:lvl8pPr marL="2721941" indent="0" algn="ctr">
              <a:buNone/>
              <a:defRPr>
                <a:solidFill>
                  <a:schemeClr val="tx1">
                    <a:tint val="75000"/>
                  </a:schemeClr>
                </a:solidFill>
              </a:defRPr>
            </a:lvl8pPr>
            <a:lvl9pPr marL="3110789" indent="0" algn="ctr">
              <a:buNone/>
              <a:defRPr>
                <a:solidFill>
                  <a:schemeClr val="tx1">
                    <a:tint val="75000"/>
                  </a:schemeClr>
                </a:solidFill>
              </a:defRPr>
            </a:lvl9pPr>
          </a:lstStyle>
          <a:p>
            <a:r>
              <a:rPr lang="en-US" smtClean="0"/>
              <a:t>Click to edit Master subtitle style</a:t>
            </a:r>
            <a:endParaRPr lang="fr-FR" dirty="0" smtClean="0"/>
          </a:p>
        </p:txBody>
      </p:sp>
    </p:spTree>
    <p:extLst>
      <p:ext uri="{BB962C8B-B14F-4D97-AF65-F5344CB8AC3E}">
        <p14:creationId xmlns:p14="http://schemas.microsoft.com/office/powerpoint/2010/main" val="1522702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4_Title Slide 1">
    <p:spTree>
      <p:nvGrpSpPr>
        <p:cNvPr id="1" name=""/>
        <p:cNvGrpSpPr/>
        <p:nvPr/>
      </p:nvGrpSpPr>
      <p:grpSpPr>
        <a:xfrm>
          <a:off x="0" y="0"/>
          <a:ext cx="0" cy="0"/>
          <a:chOff x="0" y="0"/>
          <a:chExt cx="0" cy="0"/>
        </a:xfrm>
      </p:grpSpPr>
      <p:pic>
        <p:nvPicPr>
          <p:cNvPr id="4" name="Picture 13" descr="01-Digital VI Concept 17 Sept - Mobile with Hand.jpg"/>
          <p:cNvPicPr>
            <a:picLocks noChangeAspect="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931" y="0"/>
            <a:ext cx="91381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custDataLst>
              <p:tags r:id="rId2"/>
            </p:custDataLst>
          </p:nvPr>
        </p:nvSpPr>
        <p:spPr>
          <a:xfrm>
            <a:off x="0" y="4733927"/>
            <a:ext cx="9144000" cy="409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1421" tIns="35712" rIns="71421" bIns="35712" anchor="ctr"/>
          <a:lstStyle/>
          <a:p>
            <a:pPr algn="ctr" defTabSz="814627" fontAlgn="auto">
              <a:spcBef>
                <a:spcPts val="0"/>
              </a:spcBef>
              <a:spcAft>
                <a:spcPts val="0"/>
              </a:spcAft>
              <a:defRPr/>
            </a:pPr>
            <a:endParaRPr lang="en-US" sz="1100" dirty="0"/>
          </a:p>
        </p:txBody>
      </p:sp>
      <p:sp>
        <p:nvSpPr>
          <p:cNvPr id="6" name="Rectangle 7"/>
          <p:cNvSpPr>
            <a:spLocks/>
          </p:cNvSpPr>
          <p:nvPr userDrawn="1">
            <p:custDataLst>
              <p:tags r:id="rId3"/>
            </p:custDataLst>
          </p:nvPr>
        </p:nvSpPr>
        <p:spPr bwMode="auto">
          <a:xfrm>
            <a:off x="-1466" y="1"/>
            <a:ext cx="9145466" cy="2012156"/>
          </a:xfrm>
          <a:custGeom>
            <a:avLst/>
            <a:gdLst>
              <a:gd name="T0" fmla="*/ 1031 w 10562072"/>
              <a:gd name="T1" fmla="*/ 1887 h 2958168"/>
              <a:gd name="T2" fmla="*/ 8177250 w 10562072"/>
              <a:gd name="T3" fmla="*/ 0 h 2958168"/>
              <a:gd name="T4" fmla="*/ 8176865 w 10562072"/>
              <a:gd name="T5" fmla="*/ 998841 h 2958168"/>
              <a:gd name="T6" fmla="*/ 7191595 w 10562072"/>
              <a:gd name="T7" fmla="*/ 1456717 h 2958168"/>
              <a:gd name="T8" fmla="*/ 1794345 w 10562072"/>
              <a:gd name="T9" fmla="*/ 1461054 h 2958168"/>
              <a:gd name="T10" fmla="*/ 914291 w 10562072"/>
              <a:gd name="T11" fmla="*/ 2001396 h 2958168"/>
              <a:gd name="T12" fmla="*/ 0 w 10562072"/>
              <a:gd name="T13" fmla="*/ 1470899 h 2958168"/>
              <a:gd name="T14" fmla="*/ 1031 w 10562072"/>
              <a:gd name="T15" fmla="*/ 1887 h 29581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p:spPr>
        <p:txBody>
          <a:bodyPr lIns="28120" tIns="36554" rIns="28120" bIns="36554" anchor="ctr"/>
          <a:lstStyle/>
          <a:p>
            <a:pPr>
              <a:defRPr/>
            </a:pPr>
            <a:endParaRPr lang="en-GB"/>
          </a:p>
        </p:txBody>
      </p:sp>
      <p:graphicFrame>
        <p:nvGraphicFramePr>
          <p:cNvPr id="7" name="Object 13"/>
          <p:cNvGraphicFramePr>
            <a:graphicFrameLocks noChangeAspect="1"/>
          </p:cNvGraphicFramePr>
          <p:nvPr>
            <p:custDataLst>
              <p:tags r:id="rId4"/>
            </p:custDataLst>
          </p:nvPr>
        </p:nvGraphicFramePr>
        <p:xfrm>
          <a:off x="0" y="17"/>
          <a:ext cx="146538" cy="119063"/>
        </p:xfrm>
        <a:graphic>
          <a:graphicData uri="http://schemas.openxmlformats.org/presentationml/2006/ole">
            <mc:AlternateContent xmlns:mc="http://schemas.openxmlformats.org/markup-compatibility/2006">
              <mc:Choice xmlns:v="urn:schemas-microsoft-com:vml" Requires="v">
                <p:oleObj spid="_x0000_s55694" name="think-cell Slide" r:id="rId7" imgW="360" imgH="360" progId="">
                  <p:embed/>
                </p:oleObj>
              </mc:Choice>
              <mc:Fallback>
                <p:oleObj name="think-cell Slide" r:id="rId7" imgW="360" imgH="360" progId="">
                  <p:embed/>
                  <p:pic>
                    <p:nvPicPr>
                      <p:cNvPr id="0" name="Picture 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7"/>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21" descr="Capgemini logo black.pn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660906" y="491746"/>
            <a:ext cx="2744665" cy="51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2" descr="Digital Logo Master.png"/>
          <p:cNvPicPr>
            <a:picLocks noChangeAspect="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650631" y="4845844"/>
            <a:ext cx="89242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3" descr="PMRC black.pn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433056" y="4895851"/>
            <a:ext cx="2055935" cy="101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45068" y="1868463"/>
            <a:ext cx="6494115" cy="251927"/>
          </a:xfrm>
        </p:spPr>
        <p:txBody>
          <a:bodyPr lIns="196822" rIns="28120"/>
          <a:lstStyle>
            <a:lvl1pPr algn="l">
              <a:defRPr sz="1700" b="0" baseline="0">
                <a:solidFill>
                  <a:schemeClr val="tx1"/>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1645050" y="2140220"/>
            <a:ext cx="4191905" cy="218095"/>
          </a:xfrm>
        </p:spPr>
        <p:txBody>
          <a:bodyPr lIns="196822"/>
          <a:lstStyle>
            <a:lvl1pPr marL="0" indent="0" algn="l">
              <a:buNone/>
              <a:defRPr sz="1200" b="0">
                <a:solidFill>
                  <a:schemeClr val="tx1"/>
                </a:solidFill>
                <a:latin typeface="+mn-lt"/>
              </a:defRPr>
            </a:lvl1pPr>
            <a:lvl2pPr marL="388848" indent="0" algn="ctr">
              <a:buNone/>
              <a:defRPr>
                <a:solidFill>
                  <a:schemeClr val="tx1">
                    <a:tint val="75000"/>
                  </a:schemeClr>
                </a:solidFill>
              </a:defRPr>
            </a:lvl2pPr>
            <a:lvl3pPr marL="777698" indent="0" algn="ctr">
              <a:buNone/>
              <a:defRPr>
                <a:solidFill>
                  <a:schemeClr val="tx1">
                    <a:tint val="75000"/>
                  </a:schemeClr>
                </a:solidFill>
              </a:defRPr>
            </a:lvl3pPr>
            <a:lvl4pPr marL="1166542" indent="0" algn="ctr">
              <a:buNone/>
              <a:defRPr>
                <a:solidFill>
                  <a:schemeClr val="tx1">
                    <a:tint val="75000"/>
                  </a:schemeClr>
                </a:solidFill>
              </a:defRPr>
            </a:lvl4pPr>
            <a:lvl5pPr marL="1555396" indent="0" algn="ctr">
              <a:buNone/>
              <a:defRPr>
                <a:solidFill>
                  <a:schemeClr val="tx1">
                    <a:tint val="75000"/>
                  </a:schemeClr>
                </a:solidFill>
              </a:defRPr>
            </a:lvl5pPr>
            <a:lvl6pPr marL="1944241" indent="0" algn="ctr">
              <a:buNone/>
              <a:defRPr>
                <a:solidFill>
                  <a:schemeClr val="tx1">
                    <a:tint val="75000"/>
                  </a:schemeClr>
                </a:solidFill>
              </a:defRPr>
            </a:lvl6pPr>
            <a:lvl7pPr marL="2333094" indent="0" algn="ctr">
              <a:buNone/>
              <a:defRPr>
                <a:solidFill>
                  <a:schemeClr val="tx1">
                    <a:tint val="75000"/>
                  </a:schemeClr>
                </a:solidFill>
              </a:defRPr>
            </a:lvl7pPr>
            <a:lvl8pPr marL="2721941" indent="0" algn="ctr">
              <a:buNone/>
              <a:defRPr>
                <a:solidFill>
                  <a:schemeClr val="tx1">
                    <a:tint val="75000"/>
                  </a:schemeClr>
                </a:solidFill>
              </a:defRPr>
            </a:lvl8pPr>
            <a:lvl9pPr marL="3110789" indent="0" algn="ctr">
              <a:buNone/>
              <a:defRPr>
                <a:solidFill>
                  <a:schemeClr val="tx1">
                    <a:tint val="75000"/>
                  </a:schemeClr>
                </a:solidFill>
              </a:defRPr>
            </a:lvl9pPr>
          </a:lstStyle>
          <a:p>
            <a:r>
              <a:rPr lang="en-US" smtClean="0"/>
              <a:t>Click to edit Master subtitle style</a:t>
            </a:r>
            <a:endParaRPr lang="fr-FR" dirty="0" smtClean="0"/>
          </a:p>
        </p:txBody>
      </p:sp>
    </p:spTree>
    <p:extLst>
      <p:ext uri="{BB962C8B-B14F-4D97-AF65-F5344CB8AC3E}">
        <p14:creationId xmlns:p14="http://schemas.microsoft.com/office/powerpoint/2010/main" val="3404921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of Content-Agenda">
    <p:spTree>
      <p:nvGrpSpPr>
        <p:cNvPr id="1" name=""/>
        <p:cNvGrpSpPr/>
        <p:nvPr/>
      </p:nvGrpSpPr>
      <p:grpSpPr>
        <a:xfrm>
          <a:off x="0" y="0"/>
          <a:ext cx="0" cy="0"/>
          <a:chOff x="0" y="0"/>
          <a:chExt cx="0" cy="0"/>
        </a:xfrm>
      </p:grpSpPr>
      <p:sp>
        <p:nvSpPr>
          <p:cNvPr id="4" name="Rectangle 3"/>
          <p:cNvSpPr/>
          <p:nvPr/>
        </p:nvSpPr>
        <p:spPr>
          <a:xfrm>
            <a:off x="0" y="0"/>
            <a:ext cx="9144000" cy="540544"/>
          </a:xfrm>
          <a:prstGeom prst="rect">
            <a:avLst/>
          </a:prstGeom>
          <a:solidFill>
            <a:srgbClr val="C5C5C5"/>
          </a:solidFill>
          <a:ln>
            <a:noFill/>
          </a:ln>
        </p:spPr>
        <p:style>
          <a:lnRef idx="2">
            <a:schemeClr val="accent1">
              <a:shade val="50000"/>
            </a:schemeClr>
          </a:lnRef>
          <a:fillRef idx="1">
            <a:schemeClr val="accent1"/>
          </a:fillRef>
          <a:effectRef idx="0">
            <a:schemeClr val="accent1"/>
          </a:effectRef>
          <a:fontRef idx="minor">
            <a:schemeClr val="lt1"/>
          </a:fontRef>
        </p:style>
        <p:txBody>
          <a:bodyPr lIns="77773" tIns="38884" rIns="77773" bIns="38884" anchor="ctr"/>
          <a:lstStyle/>
          <a:p>
            <a:pPr algn="ctr" defTabSz="814627" fontAlgn="auto">
              <a:spcBef>
                <a:spcPts val="0"/>
              </a:spcBef>
              <a:spcAft>
                <a:spcPts val="0"/>
              </a:spcAft>
              <a:defRPr/>
            </a:pPr>
            <a:endParaRPr lang="en-US" sz="2000" dirty="0" err="1">
              <a:solidFill>
                <a:schemeClr val="tx2">
                  <a:lumMod val="50000"/>
                </a:schemeClr>
              </a:solidFill>
            </a:endParaRPr>
          </a:p>
        </p:txBody>
      </p:sp>
      <p:graphicFrame>
        <p:nvGraphicFramePr>
          <p:cNvPr id="5" name="Object 12"/>
          <p:cNvGraphicFramePr>
            <a:graphicFrameLocks noChangeAspect="1"/>
          </p:cNvGraphicFramePr>
          <p:nvPr>
            <p:custDataLst>
              <p:tags r:id="rId2"/>
            </p:custDataLst>
          </p:nvPr>
        </p:nvGraphicFramePr>
        <p:xfrm>
          <a:off x="0" y="17"/>
          <a:ext cx="146538" cy="119063"/>
        </p:xfrm>
        <a:graphic>
          <a:graphicData uri="http://schemas.openxmlformats.org/presentationml/2006/ole">
            <mc:AlternateContent xmlns:mc="http://schemas.openxmlformats.org/markup-compatibility/2006">
              <mc:Choice xmlns:v="urn:schemas-microsoft-com:vml" Requires="v">
                <p:oleObj spid="_x0000_s57075" name="think-cell Slide" r:id="rId7" imgW="360" imgH="360" progId="">
                  <p:embed/>
                </p:oleObj>
              </mc:Choice>
              <mc:Fallback>
                <p:oleObj name="think-cell Slide" r:id="rId7" imgW="360" imgH="360" progId="">
                  <p:embed/>
                  <p:pic>
                    <p:nvPicPr>
                      <p:cNvPr id="0" name="Picture 1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7"/>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16"/>
          <p:cNvSpPr txBox="1">
            <a:spLocks noChangeArrowheads="1"/>
          </p:cNvSpPr>
          <p:nvPr>
            <p:custDataLst>
              <p:tags r:id="rId3"/>
            </p:custDataLst>
          </p:nvPr>
        </p:nvSpPr>
        <p:spPr bwMode="auto">
          <a:xfrm>
            <a:off x="5804320" y="4952094"/>
            <a:ext cx="96856" cy="92333"/>
          </a:xfrm>
          <a:prstGeom prst="rect">
            <a:avLst/>
          </a:prstGeom>
          <a:noFill/>
          <a:ln>
            <a:noFill/>
          </a:ln>
          <a:extLst/>
        </p:spPr>
        <p:txBody>
          <a:bodyPr wrap="none" lIns="0" tIns="0" rIns="0" bIns="0" anchor="ctr">
            <a:spAutoFit/>
          </a:bodyPr>
          <a:lstStyle>
            <a:lvl1pPr eaLnBrk="0" hangingPunct="0">
              <a:defRPr sz="1900">
                <a:solidFill>
                  <a:schemeClr val="tx1"/>
                </a:solidFill>
                <a:latin typeface="Arial" charset="0"/>
                <a:cs typeface="Arial" charset="0"/>
              </a:defRPr>
            </a:lvl1pPr>
            <a:lvl2pPr marL="742950" indent="-285750" eaLnBrk="0" hangingPunct="0">
              <a:defRPr sz="1900">
                <a:solidFill>
                  <a:schemeClr val="tx1"/>
                </a:solidFill>
                <a:latin typeface="Arial" charset="0"/>
                <a:cs typeface="Arial" charset="0"/>
              </a:defRPr>
            </a:lvl2pPr>
            <a:lvl3pPr marL="1143000" indent="-228600" eaLnBrk="0" hangingPunct="0">
              <a:defRPr sz="1900">
                <a:solidFill>
                  <a:schemeClr val="tx1"/>
                </a:solidFill>
                <a:latin typeface="Arial" charset="0"/>
                <a:cs typeface="Arial" charset="0"/>
              </a:defRPr>
            </a:lvl3pPr>
            <a:lvl4pPr marL="1600200" indent="-228600" eaLnBrk="0" hangingPunct="0">
              <a:defRPr sz="1900">
                <a:solidFill>
                  <a:schemeClr val="tx1"/>
                </a:solidFill>
                <a:latin typeface="Arial" charset="0"/>
                <a:cs typeface="Arial" charset="0"/>
              </a:defRPr>
            </a:lvl4pPr>
            <a:lvl5pPr marL="2057400" indent="-228600" eaLnBrk="0" hangingPunct="0">
              <a:defRPr sz="1900">
                <a:solidFill>
                  <a:schemeClr val="tx1"/>
                </a:solidFill>
                <a:latin typeface="Arial" charset="0"/>
                <a:cs typeface="Arial" charset="0"/>
              </a:defRPr>
            </a:lvl5pPr>
            <a:lvl6pPr marL="2514600" indent="-228600" defTabSz="957263" eaLnBrk="0" fontAlgn="base" hangingPunct="0">
              <a:spcBef>
                <a:spcPct val="0"/>
              </a:spcBef>
              <a:spcAft>
                <a:spcPct val="0"/>
              </a:spcAft>
              <a:defRPr sz="1900">
                <a:solidFill>
                  <a:schemeClr val="tx1"/>
                </a:solidFill>
                <a:latin typeface="Arial" charset="0"/>
                <a:cs typeface="Arial" charset="0"/>
              </a:defRPr>
            </a:lvl6pPr>
            <a:lvl7pPr marL="2971800" indent="-228600" defTabSz="957263" eaLnBrk="0" fontAlgn="base" hangingPunct="0">
              <a:spcBef>
                <a:spcPct val="0"/>
              </a:spcBef>
              <a:spcAft>
                <a:spcPct val="0"/>
              </a:spcAft>
              <a:defRPr sz="1900">
                <a:solidFill>
                  <a:schemeClr val="tx1"/>
                </a:solidFill>
                <a:latin typeface="Arial" charset="0"/>
                <a:cs typeface="Arial" charset="0"/>
              </a:defRPr>
            </a:lvl7pPr>
            <a:lvl8pPr marL="3429000" indent="-228600" defTabSz="957263" eaLnBrk="0" fontAlgn="base" hangingPunct="0">
              <a:spcBef>
                <a:spcPct val="0"/>
              </a:spcBef>
              <a:spcAft>
                <a:spcPct val="0"/>
              </a:spcAft>
              <a:defRPr sz="1900">
                <a:solidFill>
                  <a:schemeClr val="tx1"/>
                </a:solidFill>
                <a:latin typeface="Arial" charset="0"/>
                <a:cs typeface="Arial" charset="0"/>
              </a:defRPr>
            </a:lvl8pPr>
            <a:lvl9pPr marL="3886200" indent="-228600" defTabSz="957263" eaLnBrk="0" fontAlgn="base" hangingPunct="0">
              <a:spcBef>
                <a:spcPct val="0"/>
              </a:spcBef>
              <a:spcAft>
                <a:spcPct val="0"/>
              </a:spcAft>
              <a:defRPr sz="1900">
                <a:solidFill>
                  <a:schemeClr val="tx1"/>
                </a:solidFill>
                <a:latin typeface="Arial" charset="0"/>
                <a:cs typeface="Arial" charset="0"/>
              </a:defRPr>
            </a:lvl9pPr>
          </a:lstStyle>
          <a:p>
            <a:pPr algn="ctr" eaLnBrk="1" hangingPunct="1">
              <a:defRPr/>
            </a:pPr>
            <a:fld id="{D938CE88-6BA8-46A7-921D-0389966D2471}" type="slidenum">
              <a:rPr lang="en-US" sz="600" smtClean="0">
                <a:solidFill>
                  <a:schemeClr val="tx2"/>
                </a:solidFill>
                <a:latin typeface="Trebuchet MS" pitchFamily="34" charset="0"/>
              </a:rPr>
              <a:pPr algn="ctr" eaLnBrk="1" hangingPunct="1">
                <a:defRPr/>
              </a:pPr>
              <a:t>‹#›</a:t>
            </a:fld>
            <a:endParaRPr lang="en-US" sz="600" dirty="0" smtClean="0">
              <a:solidFill>
                <a:schemeClr val="tx2"/>
              </a:solidFill>
              <a:latin typeface="Trebuchet MS" pitchFamily="34" charset="0"/>
            </a:endParaRPr>
          </a:p>
        </p:txBody>
      </p:sp>
      <p:cxnSp>
        <p:nvCxnSpPr>
          <p:cNvPr id="8" name="Straight Connector 5"/>
          <p:cNvCxnSpPr/>
          <p:nvPr>
            <p:custDataLst>
              <p:tags r:id="rId4"/>
            </p:custDataLst>
          </p:nvPr>
        </p:nvCxnSpPr>
        <p:spPr>
          <a:xfrm flipH="1">
            <a:off x="0" y="4772025"/>
            <a:ext cx="9144000" cy="0"/>
          </a:xfrm>
          <a:prstGeom prst="line">
            <a:avLst/>
          </a:prstGeom>
          <a:ln w="9525" cmpd="sng">
            <a:solidFill>
              <a:srgbClr val="C5C5C5"/>
            </a:solidFill>
          </a:ln>
          <a:effectLst/>
        </p:spPr>
        <p:style>
          <a:lnRef idx="2">
            <a:schemeClr val="accent1"/>
          </a:lnRef>
          <a:fillRef idx="0">
            <a:schemeClr val="accent1"/>
          </a:fillRef>
          <a:effectRef idx="1">
            <a:schemeClr val="accent1"/>
          </a:effectRef>
          <a:fontRef idx="minor">
            <a:schemeClr val="tx1"/>
          </a:fontRef>
        </p:style>
      </p:cxnSp>
      <p:pic>
        <p:nvPicPr>
          <p:cNvPr id="9" name="Picture 16" descr="Capgemini logo black.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941" y="4869657"/>
            <a:ext cx="1006719" cy="1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7" descr="Digital Logo Master.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36574" y="4895851"/>
            <a:ext cx="660888" cy="13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descr="01-Digital VI Concept 17 Sept - Mobile with Hand.jp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2931" y="0"/>
            <a:ext cx="9138138" cy="476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3"/>
          <p:cNvGraphicFramePr>
            <a:graphicFrameLocks noChangeAspect="1"/>
          </p:cNvGraphicFramePr>
          <p:nvPr>
            <p:custDataLst>
              <p:tags r:id="rId5"/>
            </p:custDataLst>
          </p:nvPr>
        </p:nvGraphicFramePr>
        <p:xfrm>
          <a:off x="0" y="17"/>
          <a:ext cx="146538" cy="119063"/>
        </p:xfrm>
        <a:graphic>
          <a:graphicData uri="http://schemas.openxmlformats.org/presentationml/2006/ole">
            <mc:AlternateContent xmlns:mc="http://schemas.openxmlformats.org/markup-compatibility/2006">
              <mc:Choice xmlns:v="urn:schemas-microsoft-com:vml" Requires="v">
                <p:oleObj spid="_x0000_s57076" name="think-cell Slide" r:id="rId12" imgW="360" imgH="360" progId="">
                  <p:embed/>
                </p:oleObj>
              </mc:Choice>
              <mc:Fallback>
                <p:oleObj name="think-cell Slide" r:id="rId12" imgW="360" imgH="360" progId="">
                  <p:embed/>
                  <p:pic>
                    <p:nvPicPr>
                      <p:cNvPr id="0" name="Picture 1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7"/>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r>
              <a:rPr lang="en-US" smtClean="0"/>
              <a:t>Click to edit Master title style</a:t>
            </a:r>
            <a:endParaRPr lang="en-US" dirty="0"/>
          </a:p>
        </p:txBody>
      </p:sp>
      <p:sp>
        <p:nvSpPr>
          <p:cNvPr id="6" name="Espace réservé du contenu 5"/>
          <p:cNvSpPr>
            <a:spLocks noGrp="1"/>
          </p:cNvSpPr>
          <p:nvPr>
            <p:ph sz="quarter" idx="10"/>
          </p:nvPr>
        </p:nvSpPr>
        <p:spPr>
          <a:xfrm>
            <a:off x="298604" y="1126483"/>
            <a:ext cx="6283986" cy="2212688"/>
          </a:xfrm>
        </p:spPr>
        <p:txBody>
          <a:bodyPr/>
          <a:lstStyle>
            <a:lvl1pPr>
              <a:buClr>
                <a:schemeClr val="accent2"/>
              </a:buClr>
              <a:defRPr sz="1500">
                <a:latin typeface="+mn-lt"/>
              </a:defRPr>
            </a:lvl1pPr>
          </a:lstStyle>
          <a:p>
            <a:pPr lvl="0"/>
            <a:r>
              <a:rPr lang="en-US" noProof="0" smtClean="0"/>
              <a:t>Click to edit Master text styles</a:t>
            </a:r>
          </a:p>
        </p:txBody>
      </p:sp>
    </p:spTree>
    <p:extLst>
      <p:ext uri="{BB962C8B-B14F-4D97-AF65-F5344CB8AC3E}">
        <p14:creationId xmlns:p14="http://schemas.microsoft.com/office/powerpoint/2010/main" val="3673601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able of Content-Agenda">
    <p:spTree>
      <p:nvGrpSpPr>
        <p:cNvPr id="1" name=""/>
        <p:cNvGrpSpPr/>
        <p:nvPr/>
      </p:nvGrpSpPr>
      <p:grpSpPr>
        <a:xfrm>
          <a:off x="0" y="0"/>
          <a:ext cx="0" cy="0"/>
          <a:chOff x="0" y="0"/>
          <a:chExt cx="0" cy="0"/>
        </a:xfrm>
      </p:grpSpPr>
      <p:sp>
        <p:nvSpPr>
          <p:cNvPr id="4" name="Rectangle 3"/>
          <p:cNvSpPr/>
          <p:nvPr/>
        </p:nvSpPr>
        <p:spPr>
          <a:xfrm>
            <a:off x="0" y="0"/>
            <a:ext cx="9144000" cy="540544"/>
          </a:xfrm>
          <a:prstGeom prst="rect">
            <a:avLst/>
          </a:prstGeom>
          <a:solidFill>
            <a:srgbClr val="C5C5C5"/>
          </a:solidFill>
          <a:ln>
            <a:noFill/>
          </a:ln>
        </p:spPr>
        <p:style>
          <a:lnRef idx="2">
            <a:schemeClr val="accent1">
              <a:shade val="50000"/>
            </a:schemeClr>
          </a:lnRef>
          <a:fillRef idx="1">
            <a:schemeClr val="accent1"/>
          </a:fillRef>
          <a:effectRef idx="0">
            <a:schemeClr val="accent1"/>
          </a:effectRef>
          <a:fontRef idx="minor">
            <a:schemeClr val="lt1"/>
          </a:fontRef>
        </p:style>
        <p:txBody>
          <a:bodyPr lIns="77773" tIns="38884" rIns="77773" bIns="38884" anchor="ctr"/>
          <a:lstStyle/>
          <a:p>
            <a:pPr algn="ctr" defTabSz="814627" fontAlgn="auto">
              <a:spcBef>
                <a:spcPts val="0"/>
              </a:spcBef>
              <a:spcAft>
                <a:spcPts val="0"/>
              </a:spcAft>
              <a:defRPr/>
            </a:pPr>
            <a:endParaRPr lang="en-US" sz="2000" dirty="0" err="1">
              <a:solidFill>
                <a:schemeClr val="tx2">
                  <a:lumMod val="50000"/>
                </a:schemeClr>
              </a:solidFill>
            </a:endParaRPr>
          </a:p>
        </p:txBody>
      </p:sp>
      <p:graphicFrame>
        <p:nvGraphicFramePr>
          <p:cNvPr id="5" name="Object 12"/>
          <p:cNvGraphicFramePr>
            <a:graphicFrameLocks noChangeAspect="1"/>
          </p:cNvGraphicFramePr>
          <p:nvPr>
            <p:custDataLst>
              <p:tags r:id="rId2"/>
            </p:custDataLst>
          </p:nvPr>
        </p:nvGraphicFramePr>
        <p:xfrm>
          <a:off x="0" y="17"/>
          <a:ext cx="146538" cy="119063"/>
        </p:xfrm>
        <a:graphic>
          <a:graphicData uri="http://schemas.openxmlformats.org/presentationml/2006/ole">
            <mc:AlternateContent xmlns:mc="http://schemas.openxmlformats.org/markup-compatibility/2006">
              <mc:Choice xmlns:v="urn:schemas-microsoft-com:vml" Requires="v">
                <p:oleObj spid="_x0000_s58099" name="think-cell Slide" r:id="rId9" imgW="360" imgH="360" progId="">
                  <p:embed/>
                </p:oleObj>
              </mc:Choice>
              <mc:Fallback>
                <p:oleObj name="think-cell Slide" r:id="rId9" imgW="360" imgH="360" progId="">
                  <p:embed/>
                  <p:pic>
                    <p:nvPicPr>
                      <p:cNvPr id="0" name="Picture 16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17"/>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16"/>
          <p:cNvSpPr txBox="1">
            <a:spLocks noChangeArrowheads="1"/>
          </p:cNvSpPr>
          <p:nvPr>
            <p:custDataLst>
              <p:tags r:id="rId3"/>
            </p:custDataLst>
          </p:nvPr>
        </p:nvSpPr>
        <p:spPr bwMode="auto">
          <a:xfrm>
            <a:off x="5804320" y="4952094"/>
            <a:ext cx="96856" cy="92333"/>
          </a:xfrm>
          <a:prstGeom prst="rect">
            <a:avLst/>
          </a:prstGeom>
          <a:noFill/>
          <a:ln>
            <a:noFill/>
          </a:ln>
          <a:extLst/>
        </p:spPr>
        <p:txBody>
          <a:bodyPr wrap="none" lIns="0" tIns="0" rIns="0" bIns="0" anchor="ctr">
            <a:spAutoFit/>
          </a:bodyPr>
          <a:lstStyle>
            <a:lvl1pPr eaLnBrk="0" hangingPunct="0">
              <a:defRPr sz="1900">
                <a:solidFill>
                  <a:schemeClr val="tx1"/>
                </a:solidFill>
                <a:latin typeface="Arial" charset="0"/>
                <a:cs typeface="Arial" charset="0"/>
              </a:defRPr>
            </a:lvl1pPr>
            <a:lvl2pPr marL="742950" indent="-285750" eaLnBrk="0" hangingPunct="0">
              <a:defRPr sz="1900">
                <a:solidFill>
                  <a:schemeClr val="tx1"/>
                </a:solidFill>
                <a:latin typeface="Arial" charset="0"/>
                <a:cs typeface="Arial" charset="0"/>
              </a:defRPr>
            </a:lvl2pPr>
            <a:lvl3pPr marL="1143000" indent="-228600" eaLnBrk="0" hangingPunct="0">
              <a:defRPr sz="1900">
                <a:solidFill>
                  <a:schemeClr val="tx1"/>
                </a:solidFill>
                <a:latin typeface="Arial" charset="0"/>
                <a:cs typeface="Arial" charset="0"/>
              </a:defRPr>
            </a:lvl3pPr>
            <a:lvl4pPr marL="1600200" indent="-228600" eaLnBrk="0" hangingPunct="0">
              <a:defRPr sz="1900">
                <a:solidFill>
                  <a:schemeClr val="tx1"/>
                </a:solidFill>
                <a:latin typeface="Arial" charset="0"/>
                <a:cs typeface="Arial" charset="0"/>
              </a:defRPr>
            </a:lvl4pPr>
            <a:lvl5pPr marL="2057400" indent="-228600" eaLnBrk="0" hangingPunct="0">
              <a:defRPr sz="1900">
                <a:solidFill>
                  <a:schemeClr val="tx1"/>
                </a:solidFill>
                <a:latin typeface="Arial" charset="0"/>
                <a:cs typeface="Arial" charset="0"/>
              </a:defRPr>
            </a:lvl5pPr>
            <a:lvl6pPr marL="2514600" indent="-228600" defTabSz="957263" eaLnBrk="0" fontAlgn="base" hangingPunct="0">
              <a:spcBef>
                <a:spcPct val="0"/>
              </a:spcBef>
              <a:spcAft>
                <a:spcPct val="0"/>
              </a:spcAft>
              <a:defRPr sz="1900">
                <a:solidFill>
                  <a:schemeClr val="tx1"/>
                </a:solidFill>
                <a:latin typeface="Arial" charset="0"/>
                <a:cs typeface="Arial" charset="0"/>
              </a:defRPr>
            </a:lvl6pPr>
            <a:lvl7pPr marL="2971800" indent="-228600" defTabSz="957263" eaLnBrk="0" fontAlgn="base" hangingPunct="0">
              <a:spcBef>
                <a:spcPct val="0"/>
              </a:spcBef>
              <a:spcAft>
                <a:spcPct val="0"/>
              </a:spcAft>
              <a:defRPr sz="1900">
                <a:solidFill>
                  <a:schemeClr val="tx1"/>
                </a:solidFill>
                <a:latin typeface="Arial" charset="0"/>
                <a:cs typeface="Arial" charset="0"/>
              </a:defRPr>
            </a:lvl7pPr>
            <a:lvl8pPr marL="3429000" indent="-228600" defTabSz="957263" eaLnBrk="0" fontAlgn="base" hangingPunct="0">
              <a:spcBef>
                <a:spcPct val="0"/>
              </a:spcBef>
              <a:spcAft>
                <a:spcPct val="0"/>
              </a:spcAft>
              <a:defRPr sz="1900">
                <a:solidFill>
                  <a:schemeClr val="tx1"/>
                </a:solidFill>
                <a:latin typeface="Arial" charset="0"/>
                <a:cs typeface="Arial" charset="0"/>
              </a:defRPr>
            </a:lvl8pPr>
            <a:lvl9pPr marL="3886200" indent="-228600" defTabSz="957263" eaLnBrk="0" fontAlgn="base" hangingPunct="0">
              <a:spcBef>
                <a:spcPct val="0"/>
              </a:spcBef>
              <a:spcAft>
                <a:spcPct val="0"/>
              </a:spcAft>
              <a:defRPr sz="1900">
                <a:solidFill>
                  <a:schemeClr val="tx1"/>
                </a:solidFill>
                <a:latin typeface="Arial" charset="0"/>
                <a:cs typeface="Arial" charset="0"/>
              </a:defRPr>
            </a:lvl9pPr>
          </a:lstStyle>
          <a:p>
            <a:pPr algn="ctr" eaLnBrk="1" hangingPunct="1">
              <a:defRPr/>
            </a:pPr>
            <a:fld id="{5767BA3D-4419-40D9-AFA8-370A94CF3F91}" type="slidenum">
              <a:rPr lang="en-US" sz="600" smtClean="0">
                <a:solidFill>
                  <a:schemeClr val="tx2"/>
                </a:solidFill>
                <a:latin typeface="Trebuchet MS" pitchFamily="34" charset="0"/>
              </a:rPr>
              <a:pPr algn="ctr" eaLnBrk="1" hangingPunct="1">
                <a:defRPr/>
              </a:pPr>
              <a:t>‹#›</a:t>
            </a:fld>
            <a:endParaRPr lang="en-US" sz="600" dirty="0" smtClean="0">
              <a:solidFill>
                <a:schemeClr val="tx2"/>
              </a:solidFill>
              <a:latin typeface="Trebuchet MS" pitchFamily="34" charset="0"/>
            </a:endParaRPr>
          </a:p>
        </p:txBody>
      </p:sp>
      <p:cxnSp>
        <p:nvCxnSpPr>
          <p:cNvPr id="8" name="Straight Connector 5"/>
          <p:cNvCxnSpPr/>
          <p:nvPr>
            <p:custDataLst>
              <p:tags r:id="rId4"/>
            </p:custDataLst>
          </p:nvPr>
        </p:nvCxnSpPr>
        <p:spPr>
          <a:xfrm flipH="1">
            <a:off x="0" y="4772025"/>
            <a:ext cx="9144000" cy="0"/>
          </a:xfrm>
          <a:prstGeom prst="line">
            <a:avLst/>
          </a:prstGeom>
          <a:ln w="9525" cmpd="sng">
            <a:solidFill>
              <a:srgbClr val="C5C5C5"/>
            </a:solidFill>
          </a:ln>
          <a:effectLst/>
        </p:spPr>
        <p:style>
          <a:lnRef idx="2">
            <a:schemeClr val="accent1"/>
          </a:lnRef>
          <a:fillRef idx="0">
            <a:schemeClr val="accent1"/>
          </a:fillRef>
          <a:effectRef idx="1">
            <a:schemeClr val="accent1"/>
          </a:effectRef>
          <a:fontRef idx="minor">
            <a:schemeClr val="tx1"/>
          </a:fontRef>
        </p:style>
      </p:cxnSp>
      <p:pic>
        <p:nvPicPr>
          <p:cNvPr id="9" name="Picture 16" descr="Capgemini logo black.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0941" y="4869657"/>
            <a:ext cx="1006719" cy="1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7" descr="Digital Logo Master.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36574" y="4895851"/>
            <a:ext cx="660888" cy="13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descr="02 Cloud presentations PPT Cover.jpg"/>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2948" y="2"/>
            <a:ext cx="9141069" cy="47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9"/>
          <p:cNvGraphicFramePr>
            <a:graphicFrameLocks noChangeAspect="1"/>
          </p:cNvGraphicFramePr>
          <p:nvPr>
            <p:custDataLst>
              <p:tags r:id="rId5"/>
            </p:custDataLst>
          </p:nvPr>
        </p:nvGraphicFramePr>
        <p:xfrm>
          <a:off x="0" y="17"/>
          <a:ext cx="146538" cy="119063"/>
        </p:xfrm>
        <a:graphic>
          <a:graphicData uri="http://schemas.openxmlformats.org/presentationml/2006/ole">
            <mc:AlternateContent xmlns:mc="http://schemas.openxmlformats.org/markup-compatibility/2006">
              <mc:Choice xmlns:v="urn:schemas-microsoft-com:vml" Requires="v">
                <p:oleObj spid="_x0000_s58100" name="think-cell Slide" r:id="rId14" imgW="360" imgH="360" progId="">
                  <p:embed/>
                </p:oleObj>
              </mc:Choice>
              <mc:Fallback>
                <p:oleObj name="think-cell Slide" r:id="rId14" imgW="360" imgH="360" progId="">
                  <p:embed/>
                  <p:pic>
                    <p:nvPicPr>
                      <p:cNvPr id="0" name="Picture 1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17"/>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extBox 10"/>
          <p:cNvSpPr txBox="1">
            <a:spLocks noChangeArrowheads="1"/>
          </p:cNvSpPr>
          <p:nvPr userDrawn="1">
            <p:custDataLst>
              <p:tags r:id="rId6"/>
            </p:custDataLst>
          </p:nvPr>
        </p:nvSpPr>
        <p:spPr bwMode="auto">
          <a:xfrm>
            <a:off x="5804320" y="4952094"/>
            <a:ext cx="96856" cy="92333"/>
          </a:xfrm>
          <a:prstGeom prst="rect">
            <a:avLst/>
          </a:prstGeom>
          <a:noFill/>
          <a:ln>
            <a:noFill/>
          </a:ln>
          <a:extLst/>
        </p:spPr>
        <p:txBody>
          <a:bodyPr wrap="none" lIns="0" tIns="0" rIns="0" bIns="0" anchor="ctr">
            <a:spAutoFit/>
          </a:bodyPr>
          <a:lstStyle>
            <a:lvl1pPr eaLnBrk="0" hangingPunct="0">
              <a:defRPr sz="1900">
                <a:solidFill>
                  <a:schemeClr val="tx1"/>
                </a:solidFill>
                <a:latin typeface="Arial" charset="0"/>
                <a:cs typeface="Arial" charset="0"/>
              </a:defRPr>
            </a:lvl1pPr>
            <a:lvl2pPr marL="742950" indent="-285750" eaLnBrk="0" hangingPunct="0">
              <a:defRPr sz="1900">
                <a:solidFill>
                  <a:schemeClr val="tx1"/>
                </a:solidFill>
                <a:latin typeface="Arial" charset="0"/>
                <a:cs typeface="Arial" charset="0"/>
              </a:defRPr>
            </a:lvl2pPr>
            <a:lvl3pPr marL="1143000" indent="-228600" eaLnBrk="0" hangingPunct="0">
              <a:defRPr sz="1900">
                <a:solidFill>
                  <a:schemeClr val="tx1"/>
                </a:solidFill>
                <a:latin typeface="Arial" charset="0"/>
                <a:cs typeface="Arial" charset="0"/>
              </a:defRPr>
            </a:lvl3pPr>
            <a:lvl4pPr marL="1600200" indent="-228600" eaLnBrk="0" hangingPunct="0">
              <a:defRPr sz="1900">
                <a:solidFill>
                  <a:schemeClr val="tx1"/>
                </a:solidFill>
                <a:latin typeface="Arial" charset="0"/>
                <a:cs typeface="Arial" charset="0"/>
              </a:defRPr>
            </a:lvl4pPr>
            <a:lvl5pPr marL="2057400" indent="-228600" eaLnBrk="0" hangingPunct="0">
              <a:defRPr sz="1900">
                <a:solidFill>
                  <a:schemeClr val="tx1"/>
                </a:solidFill>
                <a:latin typeface="Arial" charset="0"/>
                <a:cs typeface="Arial" charset="0"/>
              </a:defRPr>
            </a:lvl5pPr>
            <a:lvl6pPr marL="2514600" indent="-228600" defTabSz="957263" eaLnBrk="0" fontAlgn="base" hangingPunct="0">
              <a:spcBef>
                <a:spcPct val="0"/>
              </a:spcBef>
              <a:spcAft>
                <a:spcPct val="0"/>
              </a:spcAft>
              <a:defRPr sz="1900">
                <a:solidFill>
                  <a:schemeClr val="tx1"/>
                </a:solidFill>
                <a:latin typeface="Arial" charset="0"/>
                <a:cs typeface="Arial" charset="0"/>
              </a:defRPr>
            </a:lvl6pPr>
            <a:lvl7pPr marL="2971800" indent="-228600" defTabSz="957263" eaLnBrk="0" fontAlgn="base" hangingPunct="0">
              <a:spcBef>
                <a:spcPct val="0"/>
              </a:spcBef>
              <a:spcAft>
                <a:spcPct val="0"/>
              </a:spcAft>
              <a:defRPr sz="1900">
                <a:solidFill>
                  <a:schemeClr val="tx1"/>
                </a:solidFill>
                <a:latin typeface="Arial" charset="0"/>
                <a:cs typeface="Arial" charset="0"/>
              </a:defRPr>
            </a:lvl7pPr>
            <a:lvl8pPr marL="3429000" indent="-228600" defTabSz="957263" eaLnBrk="0" fontAlgn="base" hangingPunct="0">
              <a:spcBef>
                <a:spcPct val="0"/>
              </a:spcBef>
              <a:spcAft>
                <a:spcPct val="0"/>
              </a:spcAft>
              <a:defRPr sz="1900">
                <a:solidFill>
                  <a:schemeClr val="tx1"/>
                </a:solidFill>
                <a:latin typeface="Arial" charset="0"/>
                <a:cs typeface="Arial" charset="0"/>
              </a:defRPr>
            </a:lvl8pPr>
            <a:lvl9pPr marL="3886200" indent="-228600" defTabSz="957263" eaLnBrk="0" fontAlgn="base" hangingPunct="0">
              <a:spcBef>
                <a:spcPct val="0"/>
              </a:spcBef>
              <a:spcAft>
                <a:spcPct val="0"/>
              </a:spcAft>
              <a:defRPr sz="1900">
                <a:solidFill>
                  <a:schemeClr val="tx1"/>
                </a:solidFill>
                <a:latin typeface="Arial" charset="0"/>
                <a:cs typeface="Arial" charset="0"/>
              </a:defRPr>
            </a:lvl9pPr>
          </a:lstStyle>
          <a:p>
            <a:pPr algn="ctr" eaLnBrk="1" hangingPunct="1">
              <a:defRPr/>
            </a:pPr>
            <a:fld id="{BB83E387-B463-402F-93C9-C3D991628B94}" type="slidenum">
              <a:rPr lang="en-US" sz="600" smtClean="0">
                <a:solidFill>
                  <a:schemeClr val="tx2"/>
                </a:solidFill>
                <a:latin typeface="Trebuchet MS" pitchFamily="34" charset="0"/>
              </a:rPr>
              <a:pPr algn="ctr" eaLnBrk="1" hangingPunct="1">
                <a:defRPr/>
              </a:pPr>
              <a:t>‹#›</a:t>
            </a:fld>
            <a:endParaRPr lang="en-US" sz="600" dirty="0" smtClean="0">
              <a:solidFill>
                <a:schemeClr val="tx2"/>
              </a:solidFill>
              <a:latin typeface="Trebuchet MS" pitchFamily="34" charset="0"/>
            </a:endParaRPr>
          </a:p>
        </p:txBody>
      </p:sp>
      <p:sp>
        <p:nvSpPr>
          <p:cNvPr id="14" name="Rectangle 11"/>
          <p:cNvSpPr>
            <a:spLocks noChangeArrowheads="1"/>
          </p:cNvSpPr>
          <p:nvPr userDrawn="1">
            <p:custDataLst>
              <p:tags r:id="rId7"/>
            </p:custDataLst>
          </p:nvPr>
        </p:nvSpPr>
        <p:spPr bwMode="auto">
          <a:xfrm>
            <a:off x="3503740" y="4979194"/>
            <a:ext cx="2455985" cy="95250"/>
          </a:xfrm>
          <a:prstGeom prst="rect">
            <a:avLst/>
          </a:prstGeom>
          <a:noFill/>
          <a:ln w="19050">
            <a:noFill/>
            <a:miter lim="800000"/>
            <a:headEnd/>
            <a:tailEnd/>
          </a:ln>
        </p:spPr>
        <p:txBody>
          <a:bodyPr lIns="30616" tIns="30616" rIns="30616" bIns="30616" anchor="b"/>
          <a:lstStyle/>
          <a:p>
            <a:pPr defTabSz="846609" eaLnBrk="0" hangingPunct="0">
              <a:lnSpc>
                <a:spcPct val="90000"/>
              </a:lnSpc>
              <a:spcBef>
                <a:spcPct val="10000"/>
              </a:spcBef>
              <a:defRPr/>
            </a:pPr>
            <a:r>
              <a:rPr lang="en-US" altLang="en-US" sz="600" dirty="0">
                <a:latin typeface="Trebuchet MS" pitchFamily="34" charset="0"/>
              </a:rPr>
              <a:t>Copyright © Capgemini </a:t>
            </a:r>
            <a:r>
              <a:rPr lang="en-US" altLang="en-US" sz="600" dirty="0" smtClean="0">
                <a:latin typeface="Trebuchet MS" pitchFamily="34" charset="0"/>
              </a:rPr>
              <a:t>2014. </a:t>
            </a:r>
            <a:r>
              <a:rPr lang="en-US" altLang="en-US" sz="600" dirty="0">
                <a:latin typeface="Trebuchet MS" pitchFamily="34" charset="0"/>
              </a:rPr>
              <a:t>All Rights Reserved</a:t>
            </a:r>
          </a:p>
        </p:txBody>
      </p:sp>
      <p:sp>
        <p:nvSpPr>
          <p:cNvPr id="2" name="Titre 1"/>
          <p:cNvSpPr>
            <a:spLocks noGrp="1"/>
          </p:cNvSpPr>
          <p:nvPr>
            <p:ph type="title"/>
          </p:nvPr>
        </p:nvSpPr>
        <p:spPr/>
        <p:txBody>
          <a:bodyPr/>
          <a:lstStyle>
            <a:lvl1pPr>
              <a:defRPr/>
            </a:lvl1pPr>
          </a:lstStyle>
          <a:p>
            <a:r>
              <a:rPr lang="en-US" smtClean="0"/>
              <a:t>Click to edit Master title style</a:t>
            </a:r>
            <a:endParaRPr lang="en-US" dirty="0"/>
          </a:p>
        </p:txBody>
      </p:sp>
      <p:sp>
        <p:nvSpPr>
          <p:cNvPr id="6" name="Espace réservé du contenu 5"/>
          <p:cNvSpPr>
            <a:spLocks noGrp="1"/>
          </p:cNvSpPr>
          <p:nvPr>
            <p:ph sz="quarter" idx="10"/>
          </p:nvPr>
        </p:nvSpPr>
        <p:spPr>
          <a:xfrm>
            <a:off x="298604" y="1126483"/>
            <a:ext cx="6283986" cy="2212688"/>
          </a:xfrm>
        </p:spPr>
        <p:txBody>
          <a:bodyPr/>
          <a:lstStyle>
            <a:lvl1pPr>
              <a:buClr>
                <a:schemeClr val="accent2"/>
              </a:buClr>
              <a:defRPr sz="1500">
                <a:latin typeface="+mn-lt"/>
              </a:defRPr>
            </a:lvl1pPr>
          </a:lstStyle>
          <a:p>
            <a:pPr lvl="0"/>
            <a:r>
              <a:rPr lang="en-US" noProof="0" smtClean="0"/>
              <a:t>Click to edit Master text styles</a:t>
            </a:r>
          </a:p>
        </p:txBody>
      </p:sp>
    </p:spTree>
    <p:extLst>
      <p:ext uri="{BB962C8B-B14F-4D97-AF65-F5344CB8AC3E}">
        <p14:creationId xmlns:p14="http://schemas.microsoft.com/office/powerpoint/2010/main" val="1842485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able of Content-Agenda">
    <p:spTree>
      <p:nvGrpSpPr>
        <p:cNvPr id="1" name=""/>
        <p:cNvGrpSpPr/>
        <p:nvPr/>
      </p:nvGrpSpPr>
      <p:grpSpPr>
        <a:xfrm>
          <a:off x="0" y="0"/>
          <a:ext cx="0" cy="0"/>
          <a:chOff x="0" y="0"/>
          <a:chExt cx="0" cy="0"/>
        </a:xfrm>
      </p:grpSpPr>
      <p:sp>
        <p:nvSpPr>
          <p:cNvPr id="4" name="Rectangle 3"/>
          <p:cNvSpPr/>
          <p:nvPr/>
        </p:nvSpPr>
        <p:spPr>
          <a:xfrm>
            <a:off x="0" y="0"/>
            <a:ext cx="9144000" cy="540544"/>
          </a:xfrm>
          <a:prstGeom prst="rect">
            <a:avLst/>
          </a:prstGeom>
          <a:solidFill>
            <a:srgbClr val="C5C5C5"/>
          </a:solidFill>
          <a:ln>
            <a:noFill/>
          </a:ln>
        </p:spPr>
        <p:style>
          <a:lnRef idx="2">
            <a:schemeClr val="accent1">
              <a:shade val="50000"/>
            </a:schemeClr>
          </a:lnRef>
          <a:fillRef idx="1">
            <a:schemeClr val="accent1"/>
          </a:fillRef>
          <a:effectRef idx="0">
            <a:schemeClr val="accent1"/>
          </a:effectRef>
          <a:fontRef idx="minor">
            <a:schemeClr val="lt1"/>
          </a:fontRef>
        </p:style>
        <p:txBody>
          <a:bodyPr lIns="77773" tIns="38884" rIns="77773" bIns="38884" anchor="ctr"/>
          <a:lstStyle/>
          <a:p>
            <a:pPr algn="ctr" defTabSz="814627" fontAlgn="auto">
              <a:spcBef>
                <a:spcPts val="0"/>
              </a:spcBef>
              <a:spcAft>
                <a:spcPts val="0"/>
              </a:spcAft>
              <a:defRPr/>
            </a:pPr>
            <a:endParaRPr lang="en-US" sz="2000" dirty="0" err="1">
              <a:solidFill>
                <a:schemeClr val="tx2">
                  <a:lumMod val="50000"/>
                </a:schemeClr>
              </a:solidFill>
            </a:endParaRPr>
          </a:p>
        </p:txBody>
      </p:sp>
      <p:graphicFrame>
        <p:nvGraphicFramePr>
          <p:cNvPr id="5" name="Object 12"/>
          <p:cNvGraphicFramePr>
            <a:graphicFrameLocks noChangeAspect="1"/>
          </p:cNvGraphicFramePr>
          <p:nvPr>
            <p:custDataLst>
              <p:tags r:id="rId2"/>
            </p:custDataLst>
          </p:nvPr>
        </p:nvGraphicFramePr>
        <p:xfrm>
          <a:off x="0" y="17"/>
          <a:ext cx="146538" cy="119063"/>
        </p:xfrm>
        <a:graphic>
          <a:graphicData uri="http://schemas.openxmlformats.org/presentationml/2006/ole">
            <mc:AlternateContent xmlns:mc="http://schemas.openxmlformats.org/markup-compatibility/2006">
              <mc:Choice xmlns:v="urn:schemas-microsoft-com:vml" Requires="v">
                <p:oleObj spid="_x0000_s59123" name="think-cell Slide" r:id="rId7" imgW="360" imgH="360" progId="">
                  <p:embed/>
                </p:oleObj>
              </mc:Choice>
              <mc:Fallback>
                <p:oleObj name="think-cell Slide" r:id="rId7" imgW="360" imgH="360" progId="">
                  <p:embed/>
                  <p:pic>
                    <p:nvPicPr>
                      <p:cNvPr id="0" name="Picture 1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7"/>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16"/>
          <p:cNvSpPr txBox="1">
            <a:spLocks noChangeArrowheads="1"/>
          </p:cNvSpPr>
          <p:nvPr>
            <p:custDataLst>
              <p:tags r:id="rId3"/>
            </p:custDataLst>
          </p:nvPr>
        </p:nvSpPr>
        <p:spPr bwMode="auto">
          <a:xfrm>
            <a:off x="5804320" y="4952094"/>
            <a:ext cx="96856" cy="92333"/>
          </a:xfrm>
          <a:prstGeom prst="rect">
            <a:avLst/>
          </a:prstGeom>
          <a:noFill/>
          <a:ln>
            <a:noFill/>
          </a:ln>
          <a:extLst/>
        </p:spPr>
        <p:txBody>
          <a:bodyPr wrap="none" lIns="0" tIns="0" rIns="0" bIns="0" anchor="ctr">
            <a:spAutoFit/>
          </a:bodyPr>
          <a:lstStyle>
            <a:lvl1pPr eaLnBrk="0" hangingPunct="0">
              <a:defRPr sz="1900">
                <a:solidFill>
                  <a:schemeClr val="tx1"/>
                </a:solidFill>
                <a:latin typeface="Arial" charset="0"/>
                <a:cs typeface="Arial" charset="0"/>
              </a:defRPr>
            </a:lvl1pPr>
            <a:lvl2pPr marL="742950" indent="-285750" eaLnBrk="0" hangingPunct="0">
              <a:defRPr sz="1900">
                <a:solidFill>
                  <a:schemeClr val="tx1"/>
                </a:solidFill>
                <a:latin typeface="Arial" charset="0"/>
                <a:cs typeface="Arial" charset="0"/>
              </a:defRPr>
            </a:lvl2pPr>
            <a:lvl3pPr marL="1143000" indent="-228600" eaLnBrk="0" hangingPunct="0">
              <a:defRPr sz="1900">
                <a:solidFill>
                  <a:schemeClr val="tx1"/>
                </a:solidFill>
                <a:latin typeface="Arial" charset="0"/>
                <a:cs typeface="Arial" charset="0"/>
              </a:defRPr>
            </a:lvl3pPr>
            <a:lvl4pPr marL="1600200" indent="-228600" eaLnBrk="0" hangingPunct="0">
              <a:defRPr sz="1900">
                <a:solidFill>
                  <a:schemeClr val="tx1"/>
                </a:solidFill>
                <a:latin typeface="Arial" charset="0"/>
                <a:cs typeface="Arial" charset="0"/>
              </a:defRPr>
            </a:lvl4pPr>
            <a:lvl5pPr marL="2057400" indent="-228600" eaLnBrk="0" hangingPunct="0">
              <a:defRPr sz="1900">
                <a:solidFill>
                  <a:schemeClr val="tx1"/>
                </a:solidFill>
                <a:latin typeface="Arial" charset="0"/>
                <a:cs typeface="Arial" charset="0"/>
              </a:defRPr>
            </a:lvl5pPr>
            <a:lvl6pPr marL="2514600" indent="-228600" defTabSz="957263" eaLnBrk="0" fontAlgn="base" hangingPunct="0">
              <a:spcBef>
                <a:spcPct val="0"/>
              </a:spcBef>
              <a:spcAft>
                <a:spcPct val="0"/>
              </a:spcAft>
              <a:defRPr sz="1900">
                <a:solidFill>
                  <a:schemeClr val="tx1"/>
                </a:solidFill>
                <a:latin typeface="Arial" charset="0"/>
                <a:cs typeface="Arial" charset="0"/>
              </a:defRPr>
            </a:lvl6pPr>
            <a:lvl7pPr marL="2971800" indent="-228600" defTabSz="957263" eaLnBrk="0" fontAlgn="base" hangingPunct="0">
              <a:spcBef>
                <a:spcPct val="0"/>
              </a:spcBef>
              <a:spcAft>
                <a:spcPct val="0"/>
              </a:spcAft>
              <a:defRPr sz="1900">
                <a:solidFill>
                  <a:schemeClr val="tx1"/>
                </a:solidFill>
                <a:latin typeface="Arial" charset="0"/>
                <a:cs typeface="Arial" charset="0"/>
              </a:defRPr>
            </a:lvl7pPr>
            <a:lvl8pPr marL="3429000" indent="-228600" defTabSz="957263" eaLnBrk="0" fontAlgn="base" hangingPunct="0">
              <a:spcBef>
                <a:spcPct val="0"/>
              </a:spcBef>
              <a:spcAft>
                <a:spcPct val="0"/>
              </a:spcAft>
              <a:defRPr sz="1900">
                <a:solidFill>
                  <a:schemeClr val="tx1"/>
                </a:solidFill>
                <a:latin typeface="Arial" charset="0"/>
                <a:cs typeface="Arial" charset="0"/>
              </a:defRPr>
            </a:lvl8pPr>
            <a:lvl9pPr marL="3886200" indent="-228600" defTabSz="957263" eaLnBrk="0" fontAlgn="base" hangingPunct="0">
              <a:spcBef>
                <a:spcPct val="0"/>
              </a:spcBef>
              <a:spcAft>
                <a:spcPct val="0"/>
              </a:spcAft>
              <a:defRPr sz="1900">
                <a:solidFill>
                  <a:schemeClr val="tx1"/>
                </a:solidFill>
                <a:latin typeface="Arial" charset="0"/>
                <a:cs typeface="Arial" charset="0"/>
              </a:defRPr>
            </a:lvl9pPr>
          </a:lstStyle>
          <a:p>
            <a:pPr algn="ctr" eaLnBrk="1" hangingPunct="1">
              <a:defRPr/>
            </a:pPr>
            <a:fld id="{0A9E4916-1B9C-48FA-AF70-D7CF480B1B3E}" type="slidenum">
              <a:rPr lang="en-US" sz="600" smtClean="0">
                <a:solidFill>
                  <a:schemeClr val="tx2"/>
                </a:solidFill>
                <a:latin typeface="Trebuchet MS" pitchFamily="34" charset="0"/>
              </a:rPr>
              <a:pPr algn="ctr" eaLnBrk="1" hangingPunct="1">
                <a:defRPr/>
              </a:pPr>
              <a:t>‹#›</a:t>
            </a:fld>
            <a:endParaRPr lang="en-US" sz="600" dirty="0" smtClean="0">
              <a:solidFill>
                <a:schemeClr val="tx2"/>
              </a:solidFill>
              <a:latin typeface="Trebuchet MS" pitchFamily="34" charset="0"/>
            </a:endParaRPr>
          </a:p>
        </p:txBody>
      </p:sp>
      <p:cxnSp>
        <p:nvCxnSpPr>
          <p:cNvPr id="8" name="Straight Connector 5"/>
          <p:cNvCxnSpPr/>
          <p:nvPr>
            <p:custDataLst>
              <p:tags r:id="rId4"/>
            </p:custDataLst>
          </p:nvPr>
        </p:nvCxnSpPr>
        <p:spPr>
          <a:xfrm flipH="1">
            <a:off x="0" y="4772025"/>
            <a:ext cx="9144000" cy="0"/>
          </a:xfrm>
          <a:prstGeom prst="line">
            <a:avLst/>
          </a:prstGeom>
          <a:ln w="9525" cmpd="sng">
            <a:solidFill>
              <a:srgbClr val="C5C5C5"/>
            </a:solidFill>
          </a:ln>
          <a:effectLst/>
        </p:spPr>
        <p:style>
          <a:lnRef idx="2">
            <a:schemeClr val="accent1"/>
          </a:lnRef>
          <a:fillRef idx="0">
            <a:schemeClr val="accent1"/>
          </a:fillRef>
          <a:effectRef idx="1">
            <a:schemeClr val="accent1"/>
          </a:effectRef>
          <a:fontRef idx="minor">
            <a:schemeClr val="tx1"/>
          </a:fontRef>
        </p:style>
      </p:cxnSp>
      <p:pic>
        <p:nvPicPr>
          <p:cNvPr id="9" name="Picture 16" descr="Capgemini logo black.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941" y="4869657"/>
            <a:ext cx="1006719" cy="1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7" descr="Digital Logo Master.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36574" y="4895851"/>
            <a:ext cx="660888" cy="13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descr="03 e-commerce-presentations PPT Cover.jp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2931" y="0"/>
            <a:ext cx="9138138" cy="477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9"/>
          <p:cNvGraphicFramePr>
            <a:graphicFrameLocks noChangeAspect="1"/>
          </p:cNvGraphicFramePr>
          <p:nvPr>
            <p:custDataLst>
              <p:tags r:id="rId5"/>
            </p:custDataLst>
          </p:nvPr>
        </p:nvGraphicFramePr>
        <p:xfrm>
          <a:off x="0" y="17"/>
          <a:ext cx="146538" cy="119063"/>
        </p:xfrm>
        <a:graphic>
          <a:graphicData uri="http://schemas.openxmlformats.org/presentationml/2006/ole">
            <mc:AlternateContent xmlns:mc="http://schemas.openxmlformats.org/markup-compatibility/2006">
              <mc:Choice xmlns:v="urn:schemas-microsoft-com:vml" Requires="v">
                <p:oleObj spid="_x0000_s59124" name="think-cell Slide" r:id="rId12" imgW="360" imgH="360" progId="">
                  <p:embed/>
                </p:oleObj>
              </mc:Choice>
              <mc:Fallback>
                <p:oleObj name="think-cell Slide" r:id="rId12" imgW="360" imgH="360" progId="">
                  <p:embed/>
                  <p:pic>
                    <p:nvPicPr>
                      <p:cNvPr id="0" name="Picture 1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7"/>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r>
              <a:rPr lang="en-US" smtClean="0"/>
              <a:t>Click to edit Master title style</a:t>
            </a:r>
            <a:endParaRPr lang="en-US" dirty="0"/>
          </a:p>
        </p:txBody>
      </p:sp>
      <p:sp>
        <p:nvSpPr>
          <p:cNvPr id="6" name="Espace réservé du contenu 5"/>
          <p:cNvSpPr>
            <a:spLocks noGrp="1"/>
          </p:cNvSpPr>
          <p:nvPr>
            <p:ph sz="quarter" idx="10"/>
          </p:nvPr>
        </p:nvSpPr>
        <p:spPr>
          <a:xfrm>
            <a:off x="298604" y="1126483"/>
            <a:ext cx="6283986" cy="2212688"/>
          </a:xfrm>
        </p:spPr>
        <p:txBody>
          <a:bodyPr/>
          <a:lstStyle>
            <a:lvl1pPr>
              <a:buClr>
                <a:schemeClr val="accent2"/>
              </a:buClr>
              <a:defRPr sz="1500">
                <a:latin typeface="+mn-lt"/>
              </a:defRPr>
            </a:lvl1pPr>
          </a:lstStyle>
          <a:p>
            <a:pPr lvl="0"/>
            <a:r>
              <a:rPr lang="en-US" noProof="0" smtClean="0"/>
              <a:t>Click to edit Master text styles</a:t>
            </a:r>
          </a:p>
        </p:txBody>
      </p:sp>
    </p:spTree>
    <p:extLst>
      <p:ext uri="{BB962C8B-B14F-4D97-AF65-F5344CB8AC3E}">
        <p14:creationId xmlns:p14="http://schemas.microsoft.com/office/powerpoint/2010/main" val="3469080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able of Content-Agenda">
    <p:spTree>
      <p:nvGrpSpPr>
        <p:cNvPr id="1" name=""/>
        <p:cNvGrpSpPr/>
        <p:nvPr/>
      </p:nvGrpSpPr>
      <p:grpSpPr>
        <a:xfrm>
          <a:off x="0" y="0"/>
          <a:ext cx="0" cy="0"/>
          <a:chOff x="0" y="0"/>
          <a:chExt cx="0" cy="0"/>
        </a:xfrm>
      </p:grpSpPr>
      <p:sp>
        <p:nvSpPr>
          <p:cNvPr id="4" name="Rectangle 3"/>
          <p:cNvSpPr/>
          <p:nvPr/>
        </p:nvSpPr>
        <p:spPr>
          <a:xfrm>
            <a:off x="0" y="0"/>
            <a:ext cx="9144000" cy="540544"/>
          </a:xfrm>
          <a:prstGeom prst="rect">
            <a:avLst/>
          </a:prstGeom>
          <a:solidFill>
            <a:srgbClr val="C5C5C5"/>
          </a:solidFill>
          <a:ln>
            <a:noFill/>
          </a:ln>
        </p:spPr>
        <p:style>
          <a:lnRef idx="2">
            <a:schemeClr val="accent1">
              <a:shade val="50000"/>
            </a:schemeClr>
          </a:lnRef>
          <a:fillRef idx="1">
            <a:schemeClr val="accent1"/>
          </a:fillRef>
          <a:effectRef idx="0">
            <a:schemeClr val="accent1"/>
          </a:effectRef>
          <a:fontRef idx="minor">
            <a:schemeClr val="lt1"/>
          </a:fontRef>
        </p:style>
        <p:txBody>
          <a:bodyPr lIns="77773" tIns="38884" rIns="77773" bIns="38884" anchor="ctr"/>
          <a:lstStyle/>
          <a:p>
            <a:pPr algn="ctr" defTabSz="814627" fontAlgn="auto">
              <a:spcBef>
                <a:spcPts val="0"/>
              </a:spcBef>
              <a:spcAft>
                <a:spcPts val="0"/>
              </a:spcAft>
              <a:defRPr/>
            </a:pPr>
            <a:endParaRPr lang="en-US" sz="2000" dirty="0" err="1">
              <a:solidFill>
                <a:schemeClr val="tx2">
                  <a:lumMod val="50000"/>
                </a:schemeClr>
              </a:solidFill>
            </a:endParaRPr>
          </a:p>
        </p:txBody>
      </p:sp>
      <p:graphicFrame>
        <p:nvGraphicFramePr>
          <p:cNvPr id="5" name="Object 12"/>
          <p:cNvGraphicFramePr>
            <a:graphicFrameLocks noChangeAspect="1"/>
          </p:cNvGraphicFramePr>
          <p:nvPr>
            <p:custDataLst>
              <p:tags r:id="rId2"/>
            </p:custDataLst>
          </p:nvPr>
        </p:nvGraphicFramePr>
        <p:xfrm>
          <a:off x="0" y="17"/>
          <a:ext cx="146538" cy="119063"/>
        </p:xfrm>
        <a:graphic>
          <a:graphicData uri="http://schemas.openxmlformats.org/presentationml/2006/ole">
            <mc:AlternateContent xmlns:mc="http://schemas.openxmlformats.org/markup-compatibility/2006">
              <mc:Choice xmlns:v="urn:schemas-microsoft-com:vml" Requires="v">
                <p:oleObj spid="_x0000_s60147" name="think-cell Slide" r:id="rId7" imgW="360" imgH="360" progId="">
                  <p:embed/>
                </p:oleObj>
              </mc:Choice>
              <mc:Fallback>
                <p:oleObj name="think-cell Slide" r:id="rId7" imgW="360" imgH="360" progId="">
                  <p:embed/>
                  <p:pic>
                    <p:nvPicPr>
                      <p:cNvPr id="0" name="Picture 1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7"/>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16"/>
          <p:cNvSpPr txBox="1">
            <a:spLocks noChangeArrowheads="1"/>
          </p:cNvSpPr>
          <p:nvPr>
            <p:custDataLst>
              <p:tags r:id="rId3"/>
            </p:custDataLst>
          </p:nvPr>
        </p:nvSpPr>
        <p:spPr bwMode="auto">
          <a:xfrm>
            <a:off x="5804320" y="4952094"/>
            <a:ext cx="96856" cy="92333"/>
          </a:xfrm>
          <a:prstGeom prst="rect">
            <a:avLst/>
          </a:prstGeom>
          <a:noFill/>
          <a:ln>
            <a:noFill/>
          </a:ln>
          <a:extLst/>
        </p:spPr>
        <p:txBody>
          <a:bodyPr wrap="none" lIns="0" tIns="0" rIns="0" bIns="0" anchor="ctr">
            <a:spAutoFit/>
          </a:bodyPr>
          <a:lstStyle>
            <a:lvl1pPr eaLnBrk="0" hangingPunct="0">
              <a:defRPr sz="1900">
                <a:solidFill>
                  <a:schemeClr val="tx1"/>
                </a:solidFill>
                <a:latin typeface="Arial" charset="0"/>
                <a:cs typeface="Arial" charset="0"/>
              </a:defRPr>
            </a:lvl1pPr>
            <a:lvl2pPr marL="742950" indent="-285750" eaLnBrk="0" hangingPunct="0">
              <a:defRPr sz="1900">
                <a:solidFill>
                  <a:schemeClr val="tx1"/>
                </a:solidFill>
                <a:latin typeface="Arial" charset="0"/>
                <a:cs typeface="Arial" charset="0"/>
              </a:defRPr>
            </a:lvl2pPr>
            <a:lvl3pPr marL="1143000" indent="-228600" eaLnBrk="0" hangingPunct="0">
              <a:defRPr sz="1900">
                <a:solidFill>
                  <a:schemeClr val="tx1"/>
                </a:solidFill>
                <a:latin typeface="Arial" charset="0"/>
                <a:cs typeface="Arial" charset="0"/>
              </a:defRPr>
            </a:lvl3pPr>
            <a:lvl4pPr marL="1600200" indent="-228600" eaLnBrk="0" hangingPunct="0">
              <a:defRPr sz="1900">
                <a:solidFill>
                  <a:schemeClr val="tx1"/>
                </a:solidFill>
                <a:latin typeface="Arial" charset="0"/>
                <a:cs typeface="Arial" charset="0"/>
              </a:defRPr>
            </a:lvl4pPr>
            <a:lvl5pPr marL="2057400" indent="-228600" eaLnBrk="0" hangingPunct="0">
              <a:defRPr sz="1900">
                <a:solidFill>
                  <a:schemeClr val="tx1"/>
                </a:solidFill>
                <a:latin typeface="Arial" charset="0"/>
                <a:cs typeface="Arial" charset="0"/>
              </a:defRPr>
            </a:lvl5pPr>
            <a:lvl6pPr marL="2514600" indent="-228600" defTabSz="957263" eaLnBrk="0" fontAlgn="base" hangingPunct="0">
              <a:spcBef>
                <a:spcPct val="0"/>
              </a:spcBef>
              <a:spcAft>
                <a:spcPct val="0"/>
              </a:spcAft>
              <a:defRPr sz="1900">
                <a:solidFill>
                  <a:schemeClr val="tx1"/>
                </a:solidFill>
                <a:latin typeface="Arial" charset="0"/>
                <a:cs typeface="Arial" charset="0"/>
              </a:defRPr>
            </a:lvl6pPr>
            <a:lvl7pPr marL="2971800" indent="-228600" defTabSz="957263" eaLnBrk="0" fontAlgn="base" hangingPunct="0">
              <a:spcBef>
                <a:spcPct val="0"/>
              </a:spcBef>
              <a:spcAft>
                <a:spcPct val="0"/>
              </a:spcAft>
              <a:defRPr sz="1900">
                <a:solidFill>
                  <a:schemeClr val="tx1"/>
                </a:solidFill>
                <a:latin typeface="Arial" charset="0"/>
                <a:cs typeface="Arial" charset="0"/>
              </a:defRPr>
            </a:lvl7pPr>
            <a:lvl8pPr marL="3429000" indent="-228600" defTabSz="957263" eaLnBrk="0" fontAlgn="base" hangingPunct="0">
              <a:spcBef>
                <a:spcPct val="0"/>
              </a:spcBef>
              <a:spcAft>
                <a:spcPct val="0"/>
              </a:spcAft>
              <a:defRPr sz="1900">
                <a:solidFill>
                  <a:schemeClr val="tx1"/>
                </a:solidFill>
                <a:latin typeface="Arial" charset="0"/>
                <a:cs typeface="Arial" charset="0"/>
              </a:defRPr>
            </a:lvl8pPr>
            <a:lvl9pPr marL="3886200" indent="-228600" defTabSz="957263" eaLnBrk="0" fontAlgn="base" hangingPunct="0">
              <a:spcBef>
                <a:spcPct val="0"/>
              </a:spcBef>
              <a:spcAft>
                <a:spcPct val="0"/>
              </a:spcAft>
              <a:defRPr sz="1900">
                <a:solidFill>
                  <a:schemeClr val="tx1"/>
                </a:solidFill>
                <a:latin typeface="Arial" charset="0"/>
                <a:cs typeface="Arial" charset="0"/>
              </a:defRPr>
            </a:lvl9pPr>
          </a:lstStyle>
          <a:p>
            <a:pPr algn="ctr" eaLnBrk="1" hangingPunct="1">
              <a:defRPr/>
            </a:pPr>
            <a:fld id="{4883B9D7-D6BE-4622-A4A2-8E7FD1CF2AFC}" type="slidenum">
              <a:rPr lang="en-US" sz="600" smtClean="0">
                <a:solidFill>
                  <a:schemeClr val="tx2"/>
                </a:solidFill>
                <a:latin typeface="Trebuchet MS" pitchFamily="34" charset="0"/>
              </a:rPr>
              <a:pPr algn="ctr" eaLnBrk="1" hangingPunct="1">
                <a:defRPr/>
              </a:pPr>
              <a:t>‹#›</a:t>
            </a:fld>
            <a:endParaRPr lang="en-US" sz="600" dirty="0" smtClean="0">
              <a:solidFill>
                <a:schemeClr val="tx2"/>
              </a:solidFill>
              <a:latin typeface="Trebuchet MS" pitchFamily="34" charset="0"/>
            </a:endParaRPr>
          </a:p>
        </p:txBody>
      </p:sp>
      <p:cxnSp>
        <p:nvCxnSpPr>
          <p:cNvPr id="8" name="Straight Connector 5"/>
          <p:cNvCxnSpPr/>
          <p:nvPr>
            <p:custDataLst>
              <p:tags r:id="rId4"/>
            </p:custDataLst>
          </p:nvPr>
        </p:nvCxnSpPr>
        <p:spPr>
          <a:xfrm flipH="1">
            <a:off x="0" y="4772025"/>
            <a:ext cx="9144000" cy="0"/>
          </a:xfrm>
          <a:prstGeom prst="line">
            <a:avLst/>
          </a:prstGeom>
          <a:ln w="9525" cmpd="sng">
            <a:solidFill>
              <a:srgbClr val="C5C5C5"/>
            </a:solidFill>
          </a:ln>
          <a:effectLst/>
        </p:spPr>
        <p:style>
          <a:lnRef idx="2">
            <a:schemeClr val="accent1"/>
          </a:lnRef>
          <a:fillRef idx="0">
            <a:schemeClr val="accent1"/>
          </a:fillRef>
          <a:effectRef idx="1">
            <a:schemeClr val="accent1"/>
          </a:effectRef>
          <a:fontRef idx="minor">
            <a:schemeClr val="tx1"/>
          </a:fontRef>
        </p:style>
      </p:cxnSp>
      <p:pic>
        <p:nvPicPr>
          <p:cNvPr id="9" name="Picture 16" descr="Capgemini logo black.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0941" y="4869657"/>
            <a:ext cx="1006719" cy="1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7" descr="Digital Logo Master.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36574" y="4895851"/>
            <a:ext cx="660888" cy="13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descr="04 media-presentations PPT Cover.jpg"/>
          <p:cNvPicPr>
            <a:picLocks noChangeAspect="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2931" y="0"/>
            <a:ext cx="9138138" cy="477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9"/>
          <p:cNvGraphicFramePr>
            <a:graphicFrameLocks noChangeAspect="1"/>
          </p:cNvGraphicFramePr>
          <p:nvPr>
            <p:custDataLst>
              <p:tags r:id="rId5"/>
            </p:custDataLst>
          </p:nvPr>
        </p:nvGraphicFramePr>
        <p:xfrm>
          <a:off x="0" y="17"/>
          <a:ext cx="146538" cy="119063"/>
        </p:xfrm>
        <a:graphic>
          <a:graphicData uri="http://schemas.openxmlformats.org/presentationml/2006/ole">
            <mc:AlternateContent xmlns:mc="http://schemas.openxmlformats.org/markup-compatibility/2006">
              <mc:Choice xmlns:v="urn:schemas-microsoft-com:vml" Requires="v">
                <p:oleObj spid="_x0000_s60148" name="think-cell Slide" r:id="rId12" imgW="360" imgH="360" progId="">
                  <p:embed/>
                </p:oleObj>
              </mc:Choice>
              <mc:Fallback>
                <p:oleObj name="think-cell Slide" r:id="rId12" imgW="360" imgH="360" progId="">
                  <p:embed/>
                  <p:pic>
                    <p:nvPicPr>
                      <p:cNvPr id="0" name="Picture 16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7"/>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p:nvPr>
        </p:nvSpPr>
        <p:spPr/>
        <p:txBody>
          <a:bodyPr/>
          <a:lstStyle>
            <a:lvl1pPr>
              <a:defRPr/>
            </a:lvl1pPr>
          </a:lstStyle>
          <a:p>
            <a:r>
              <a:rPr lang="en-US" smtClean="0"/>
              <a:t>Click to edit Master title style</a:t>
            </a:r>
            <a:endParaRPr lang="en-US" dirty="0"/>
          </a:p>
        </p:txBody>
      </p:sp>
      <p:sp>
        <p:nvSpPr>
          <p:cNvPr id="6" name="Espace réservé du contenu 5"/>
          <p:cNvSpPr>
            <a:spLocks noGrp="1"/>
          </p:cNvSpPr>
          <p:nvPr>
            <p:ph sz="quarter" idx="10"/>
          </p:nvPr>
        </p:nvSpPr>
        <p:spPr>
          <a:xfrm>
            <a:off x="298604" y="1126483"/>
            <a:ext cx="6283986" cy="2212688"/>
          </a:xfrm>
        </p:spPr>
        <p:txBody>
          <a:bodyPr/>
          <a:lstStyle>
            <a:lvl1pPr>
              <a:buClr>
                <a:schemeClr val="accent2"/>
              </a:buClr>
              <a:defRPr sz="1500">
                <a:latin typeface="+mn-lt"/>
              </a:defRPr>
            </a:lvl1pPr>
          </a:lstStyle>
          <a:p>
            <a:pPr lvl="0"/>
            <a:r>
              <a:rPr lang="en-US" noProof="0" smtClean="0"/>
              <a:t>Click to edit Master text styles</a:t>
            </a:r>
          </a:p>
        </p:txBody>
      </p:sp>
    </p:spTree>
    <p:extLst>
      <p:ext uri="{BB962C8B-B14F-4D97-AF65-F5344CB8AC3E}">
        <p14:creationId xmlns:p14="http://schemas.microsoft.com/office/powerpoint/2010/main" val="3094646805"/>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vmlDrawing" Target="../drawings/vmlDrawing1.vml"/><Relationship Id="rId22" Type="http://schemas.openxmlformats.org/officeDocument/2006/relationships/tags" Target="../tags/tag2.xml"/><Relationship Id="rId23" Type="http://schemas.openxmlformats.org/officeDocument/2006/relationships/tags" Target="../tags/tag3.xml"/><Relationship Id="rId24" Type="http://schemas.openxmlformats.org/officeDocument/2006/relationships/tags" Target="../tags/tag4.xml"/><Relationship Id="rId25" Type="http://schemas.openxmlformats.org/officeDocument/2006/relationships/tags" Target="../tags/tag5.xml"/><Relationship Id="rId26" Type="http://schemas.openxmlformats.org/officeDocument/2006/relationships/tags" Target="../tags/tag6.xml"/><Relationship Id="rId27" Type="http://schemas.openxmlformats.org/officeDocument/2006/relationships/tags" Target="../tags/tag7.xml"/><Relationship Id="rId28" Type="http://schemas.openxmlformats.org/officeDocument/2006/relationships/oleObject" Target="../embeddings/oleObject1.bin"/><Relationship Id="rId29" Type="http://schemas.openxmlformats.org/officeDocument/2006/relationships/image" Target="../media/image1.emf"/><Relationship Id="rId30" Type="http://schemas.openxmlformats.org/officeDocument/2006/relationships/image" Target="../media/image2.png"/><Relationship Id="rId31" Type="http://schemas.openxmlformats.org/officeDocument/2006/relationships/image" Target="../media/image3.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tags" Target="../tags/tag84.xml"/><Relationship Id="rId20" Type="http://schemas.openxmlformats.org/officeDocument/2006/relationships/hyperlink" Target="http://www.twitter.com/capgemini" TargetMode="External"/><Relationship Id="rId21" Type="http://schemas.openxmlformats.org/officeDocument/2006/relationships/image" Target="../media/image21.png"/><Relationship Id="rId22" Type="http://schemas.openxmlformats.org/officeDocument/2006/relationships/hyperlink" Target="http://www.youtube.com/capgemini" TargetMode="External"/><Relationship Id="rId23" Type="http://schemas.openxmlformats.org/officeDocument/2006/relationships/image" Target="../media/image22.png"/><Relationship Id="rId24" Type="http://schemas.openxmlformats.org/officeDocument/2006/relationships/hyperlink" Target="http://www.slideshare.net/capgemini" TargetMode="External"/><Relationship Id="rId25" Type="http://schemas.openxmlformats.org/officeDocument/2006/relationships/image" Target="../media/image23.gif"/><Relationship Id="rId26" Type="http://schemas.openxmlformats.org/officeDocument/2006/relationships/image" Target="../media/image5.png"/><Relationship Id="rId27" Type="http://schemas.openxmlformats.org/officeDocument/2006/relationships/image" Target="../media/image24.png"/><Relationship Id="rId10" Type="http://schemas.openxmlformats.org/officeDocument/2006/relationships/tags" Target="../tags/tag85.xml"/><Relationship Id="rId11" Type="http://schemas.openxmlformats.org/officeDocument/2006/relationships/tags" Target="../tags/tag86.xml"/><Relationship Id="rId12" Type="http://schemas.openxmlformats.org/officeDocument/2006/relationships/tags" Target="../tags/tag87.xml"/><Relationship Id="rId13" Type="http://schemas.openxmlformats.org/officeDocument/2006/relationships/tags" Target="../tags/tag88.xml"/><Relationship Id="rId14" Type="http://schemas.openxmlformats.org/officeDocument/2006/relationships/oleObject" Target="../embeddings/oleObject26.bin"/><Relationship Id="rId15" Type="http://schemas.openxmlformats.org/officeDocument/2006/relationships/image" Target="../media/image1.emf"/><Relationship Id="rId16" Type="http://schemas.openxmlformats.org/officeDocument/2006/relationships/hyperlink" Target="http://www.facebook.com/Capgemini" TargetMode="External"/><Relationship Id="rId17" Type="http://schemas.openxmlformats.org/officeDocument/2006/relationships/image" Target="../media/image19.png"/><Relationship Id="rId18" Type="http://schemas.openxmlformats.org/officeDocument/2006/relationships/hyperlink" Target="http://www.linkedin.com/company/capgemini" TargetMode="External"/><Relationship Id="rId19" Type="http://schemas.openxmlformats.org/officeDocument/2006/relationships/image" Target="../media/image20.png"/><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theme" Target="../theme/theme2.xml"/><Relationship Id="rId4" Type="http://schemas.openxmlformats.org/officeDocument/2006/relationships/vmlDrawing" Target="../drawings/vmlDrawing19.vml"/><Relationship Id="rId5" Type="http://schemas.openxmlformats.org/officeDocument/2006/relationships/tags" Target="../tags/tag80.xml"/><Relationship Id="rId6" Type="http://schemas.openxmlformats.org/officeDocument/2006/relationships/tags" Target="../tags/tag81.xml"/><Relationship Id="rId7" Type="http://schemas.openxmlformats.org/officeDocument/2006/relationships/tags" Target="../tags/tag82.xml"/><Relationship Id="rId8" Type="http://schemas.openxmlformats.org/officeDocument/2006/relationships/tags" Target="../tags/tag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19"/>
          <p:cNvSpPr/>
          <p:nvPr/>
        </p:nvSpPr>
        <p:spPr>
          <a:xfrm>
            <a:off x="0" y="0"/>
            <a:ext cx="9144000" cy="540544"/>
          </a:xfrm>
          <a:prstGeom prst="rect">
            <a:avLst/>
          </a:prstGeom>
          <a:solidFill>
            <a:srgbClr val="C5C5C5"/>
          </a:solidFill>
          <a:ln>
            <a:noFill/>
          </a:ln>
        </p:spPr>
        <p:style>
          <a:lnRef idx="2">
            <a:schemeClr val="accent1">
              <a:shade val="50000"/>
            </a:schemeClr>
          </a:lnRef>
          <a:fillRef idx="1">
            <a:schemeClr val="accent1"/>
          </a:fillRef>
          <a:effectRef idx="0">
            <a:schemeClr val="accent1"/>
          </a:effectRef>
          <a:fontRef idx="minor">
            <a:schemeClr val="lt1"/>
          </a:fontRef>
        </p:style>
        <p:txBody>
          <a:bodyPr lIns="77773" tIns="38884" rIns="77773" bIns="38884" anchor="ctr"/>
          <a:lstStyle/>
          <a:p>
            <a:pPr algn="ctr" defTabSz="814627" fontAlgn="auto">
              <a:spcBef>
                <a:spcPts val="0"/>
              </a:spcBef>
              <a:spcAft>
                <a:spcPts val="0"/>
              </a:spcAft>
              <a:defRPr/>
            </a:pPr>
            <a:endParaRPr lang="en-US" sz="2000" dirty="0" err="1">
              <a:solidFill>
                <a:schemeClr val="tx2">
                  <a:lumMod val="50000"/>
                </a:schemeClr>
              </a:solidFill>
            </a:endParaRPr>
          </a:p>
        </p:txBody>
      </p:sp>
      <p:graphicFrame>
        <p:nvGraphicFramePr>
          <p:cNvPr id="1026" name="Object 12"/>
          <p:cNvGraphicFramePr>
            <a:graphicFrameLocks noChangeAspect="1"/>
          </p:cNvGraphicFramePr>
          <p:nvPr>
            <p:custDataLst>
              <p:tags r:id="rId22"/>
            </p:custDataLst>
          </p:nvPr>
        </p:nvGraphicFramePr>
        <p:xfrm>
          <a:off x="0" y="17"/>
          <a:ext cx="146538" cy="119063"/>
        </p:xfrm>
        <a:graphic>
          <a:graphicData uri="http://schemas.openxmlformats.org/presentationml/2006/ole">
            <mc:AlternateContent xmlns:mc="http://schemas.openxmlformats.org/markup-compatibility/2006">
              <mc:Choice xmlns:v="urn:schemas-microsoft-com:vml" Requires="v">
                <p:oleObj spid="_x0000_s1434" name="think-cell Slide" r:id="rId28" imgW="360" imgH="360" progId="">
                  <p:embed/>
                </p:oleObj>
              </mc:Choice>
              <mc:Fallback>
                <p:oleObj name="think-cell Slide" r:id="rId28" imgW="360" imgH="360" progId="">
                  <p:embed/>
                  <p:pic>
                    <p:nvPicPr>
                      <p:cNvPr id="0" name="Picture 9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0" y="17"/>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9" name="Title Placeholder 1"/>
          <p:cNvSpPr>
            <a:spLocks noGrp="1"/>
          </p:cNvSpPr>
          <p:nvPr>
            <p:ph type="title"/>
            <p:custDataLst>
              <p:tags r:id="rId23"/>
            </p:custDataLst>
          </p:nvPr>
        </p:nvSpPr>
        <p:spPr bwMode="auto">
          <a:xfrm>
            <a:off x="0" y="0"/>
            <a:ext cx="9144000" cy="616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53062" tIns="28120" rIns="140592" bIns="28120" numCol="1" anchor="ctr" anchorCtr="0" compatLnSpc="1">
            <a:prstTxWarp prst="textNoShape">
              <a:avLst/>
            </a:prstTxWarp>
          </a:bodyPr>
          <a:lstStyle/>
          <a:p>
            <a:pPr lvl="0"/>
            <a:r>
              <a:rPr lang="en-US" smtClean="0"/>
              <a:t>Click to edit Master title style</a:t>
            </a:r>
          </a:p>
        </p:txBody>
      </p:sp>
      <p:sp>
        <p:nvSpPr>
          <p:cNvPr id="1030" name="Text Placeholder 2"/>
          <p:cNvSpPr>
            <a:spLocks noGrp="1"/>
          </p:cNvSpPr>
          <p:nvPr>
            <p:ph type="body" idx="1"/>
            <p:custDataLst>
              <p:tags r:id="rId24"/>
            </p:custDataLst>
          </p:nvPr>
        </p:nvSpPr>
        <p:spPr bwMode="auto">
          <a:xfrm>
            <a:off x="298956" y="921544"/>
            <a:ext cx="8685335" cy="3682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28120" rIns="28120" bIns="28120" numCol="1" anchor="t" anchorCtr="0" compatLnSpc="1">
            <a:prstTxWarp prst="textNoShape">
              <a:avLst/>
            </a:prstTxWarp>
          </a:bodyPr>
          <a:lstStyle/>
          <a:p>
            <a:pPr lvl="0"/>
            <a:r>
              <a:rPr lang="en-US" smtClean="0"/>
              <a:t>Click to edit Master text style</a:t>
            </a:r>
          </a:p>
          <a:p>
            <a:pPr lvl="1"/>
            <a:r>
              <a:rPr lang="en-US" smtClean="0"/>
              <a:t>Text style level 2</a:t>
            </a:r>
          </a:p>
          <a:p>
            <a:pPr lvl="2"/>
            <a:r>
              <a:rPr lang="en-US" smtClean="0"/>
              <a:t>Text style level 3</a:t>
            </a:r>
          </a:p>
          <a:p>
            <a:pPr lvl="3"/>
            <a:r>
              <a:rPr lang="en-US" smtClean="0"/>
              <a:t>Text style level 4</a:t>
            </a:r>
          </a:p>
        </p:txBody>
      </p:sp>
      <p:sp>
        <p:nvSpPr>
          <p:cNvPr id="2" name="TextBox 10"/>
          <p:cNvSpPr txBox="1">
            <a:spLocks noChangeArrowheads="1"/>
          </p:cNvSpPr>
          <p:nvPr>
            <p:custDataLst>
              <p:tags r:id="rId25"/>
            </p:custDataLst>
          </p:nvPr>
        </p:nvSpPr>
        <p:spPr bwMode="auto">
          <a:xfrm>
            <a:off x="5804320" y="4952094"/>
            <a:ext cx="96856" cy="92333"/>
          </a:xfrm>
          <a:prstGeom prst="rect">
            <a:avLst/>
          </a:prstGeom>
          <a:noFill/>
          <a:ln>
            <a:noFill/>
          </a:ln>
          <a:extLst/>
        </p:spPr>
        <p:txBody>
          <a:bodyPr wrap="none" lIns="0" tIns="0" rIns="0" bIns="0" anchor="ctr">
            <a:spAutoFit/>
          </a:bodyPr>
          <a:lstStyle>
            <a:lvl1pPr eaLnBrk="0" hangingPunct="0">
              <a:defRPr sz="1900">
                <a:solidFill>
                  <a:schemeClr val="tx1"/>
                </a:solidFill>
                <a:latin typeface="Arial" charset="0"/>
                <a:cs typeface="Arial" charset="0"/>
              </a:defRPr>
            </a:lvl1pPr>
            <a:lvl2pPr marL="742950" indent="-285750" eaLnBrk="0" hangingPunct="0">
              <a:defRPr sz="1900">
                <a:solidFill>
                  <a:schemeClr val="tx1"/>
                </a:solidFill>
                <a:latin typeface="Arial" charset="0"/>
                <a:cs typeface="Arial" charset="0"/>
              </a:defRPr>
            </a:lvl2pPr>
            <a:lvl3pPr marL="1143000" indent="-228600" eaLnBrk="0" hangingPunct="0">
              <a:defRPr sz="1900">
                <a:solidFill>
                  <a:schemeClr val="tx1"/>
                </a:solidFill>
                <a:latin typeface="Arial" charset="0"/>
                <a:cs typeface="Arial" charset="0"/>
              </a:defRPr>
            </a:lvl3pPr>
            <a:lvl4pPr marL="1600200" indent="-228600" eaLnBrk="0" hangingPunct="0">
              <a:defRPr sz="1900">
                <a:solidFill>
                  <a:schemeClr val="tx1"/>
                </a:solidFill>
                <a:latin typeface="Arial" charset="0"/>
                <a:cs typeface="Arial" charset="0"/>
              </a:defRPr>
            </a:lvl4pPr>
            <a:lvl5pPr marL="2057400" indent="-228600" eaLnBrk="0" hangingPunct="0">
              <a:defRPr sz="1900">
                <a:solidFill>
                  <a:schemeClr val="tx1"/>
                </a:solidFill>
                <a:latin typeface="Arial" charset="0"/>
                <a:cs typeface="Arial" charset="0"/>
              </a:defRPr>
            </a:lvl5pPr>
            <a:lvl6pPr marL="2514600" indent="-228600" defTabSz="957263" eaLnBrk="0" fontAlgn="base" hangingPunct="0">
              <a:spcBef>
                <a:spcPct val="0"/>
              </a:spcBef>
              <a:spcAft>
                <a:spcPct val="0"/>
              </a:spcAft>
              <a:defRPr sz="1900">
                <a:solidFill>
                  <a:schemeClr val="tx1"/>
                </a:solidFill>
                <a:latin typeface="Arial" charset="0"/>
                <a:cs typeface="Arial" charset="0"/>
              </a:defRPr>
            </a:lvl6pPr>
            <a:lvl7pPr marL="2971800" indent="-228600" defTabSz="957263" eaLnBrk="0" fontAlgn="base" hangingPunct="0">
              <a:spcBef>
                <a:spcPct val="0"/>
              </a:spcBef>
              <a:spcAft>
                <a:spcPct val="0"/>
              </a:spcAft>
              <a:defRPr sz="1900">
                <a:solidFill>
                  <a:schemeClr val="tx1"/>
                </a:solidFill>
                <a:latin typeface="Arial" charset="0"/>
                <a:cs typeface="Arial" charset="0"/>
              </a:defRPr>
            </a:lvl7pPr>
            <a:lvl8pPr marL="3429000" indent="-228600" defTabSz="957263" eaLnBrk="0" fontAlgn="base" hangingPunct="0">
              <a:spcBef>
                <a:spcPct val="0"/>
              </a:spcBef>
              <a:spcAft>
                <a:spcPct val="0"/>
              </a:spcAft>
              <a:defRPr sz="1900">
                <a:solidFill>
                  <a:schemeClr val="tx1"/>
                </a:solidFill>
                <a:latin typeface="Arial" charset="0"/>
                <a:cs typeface="Arial" charset="0"/>
              </a:defRPr>
            </a:lvl8pPr>
            <a:lvl9pPr marL="3886200" indent="-228600" defTabSz="957263" eaLnBrk="0" fontAlgn="base" hangingPunct="0">
              <a:spcBef>
                <a:spcPct val="0"/>
              </a:spcBef>
              <a:spcAft>
                <a:spcPct val="0"/>
              </a:spcAft>
              <a:defRPr sz="1900">
                <a:solidFill>
                  <a:schemeClr val="tx1"/>
                </a:solidFill>
                <a:latin typeface="Arial" charset="0"/>
                <a:cs typeface="Arial" charset="0"/>
              </a:defRPr>
            </a:lvl9pPr>
          </a:lstStyle>
          <a:p>
            <a:pPr algn="ctr" eaLnBrk="1" hangingPunct="1">
              <a:defRPr/>
            </a:pPr>
            <a:fld id="{01C1E213-2934-4F35-9409-FBCD7E65CE9A}" type="slidenum">
              <a:rPr lang="en-US" sz="600" smtClean="0">
                <a:solidFill>
                  <a:schemeClr val="tx2"/>
                </a:solidFill>
                <a:latin typeface="Trebuchet MS" pitchFamily="34" charset="0"/>
              </a:rPr>
              <a:pPr algn="ctr" eaLnBrk="1" hangingPunct="1">
                <a:defRPr/>
              </a:pPr>
              <a:t>‹#›</a:t>
            </a:fld>
            <a:endParaRPr lang="en-US" sz="600" dirty="0" smtClean="0">
              <a:solidFill>
                <a:schemeClr val="tx2"/>
              </a:solidFill>
              <a:latin typeface="Trebuchet MS" pitchFamily="34" charset="0"/>
            </a:endParaRPr>
          </a:p>
        </p:txBody>
      </p:sp>
      <p:cxnSp>
        <p:nvCxnSpPr>
          <p:cNvPr id="15" name="Straight Connector 5"/>
          <p:cNvCxnSpPr/>
          <p:nvPr>
            <p:custDataLst>
              <p:tags r:id="rId26"/>
            </p:custDataLst>
          </p:nvPr>
        </p:nvCxnSpPr>
        <p:spPr>
          <a:xfrm flipH="1">
            <a:off x="0" y="4772025"/>
            <a:ext cx="9144000" cy="0"/>
          </a:xfrm>
          <a:prstGeom prst="line">
            <a:avLst/>
          </a:prstGeom>
          <a:ln w="9525" cmpd="sng">
            <a:solidFill>
              <a:srgbClr val="C5C5C5"/>
            </a:solidFill>
          </a:ln>
          <a:effectLst/>
        </p:spPr>
        <p:style>
          <a:lnRef idx="2">
            <a:schemeClr val="accent1"/>
          </a:lnRef>
          <a:fillRef idx="0">
            <a:schemeClr val="accent1"/>
          </a:fillRef>
          <a:effectRef idx="1">
            <a:schemeClr val="accent1"/>
          </a:effectRef>
          <a:fontRef idx="minor">
            <a:schemeClr val="tx1"/>
          </a:fontRef>
        </p:style>
      </p:cxnSp>
      <p:pic>
        <p:nvPicPr>
          <p:cNvPr id="1035" name="Picture 16" descr="Capgemini logo black.png"/>
          <p:cNvPicPr>
            <a:picLocks noChangeAspect="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50941" y="4869657"/>
            <a:ext cx="1006719" cy="1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7" descr="Digital Logo Master.png"/>
          <p:cNvPicPr>
            <a:picLocks noChangeAspect="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336574" y="4895851"/>
            <a:ext cx="660888" cy="13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custDataLst>
              <p:tags r:id="rId27"/>
            </p:custDataLst>
          </p:nvPr>
        </p:nvSpPr>
        <p:spPr bwMode="auto">
          <a:xfrm>
            <a:off x="3503740" y="4979194"/>
            <a:ext cx="2455985" cy="95250"/>
          </a:xfrm>
          <a:prstGeom prst="rect">
            <a:avLst/>
          </a:prstGeom>
          <a:noFill/>
          <a:ln w="19050">
            <a:noFill/>
            <a:miter lim="800000"/>
            <a:headEnd/>
            <a:tailEnd/>
          </a:ln>
        </p:spPr>
        <p:txBody>
          <a:bodyPr lIns="30616" tIns="30616" rIns="30616" bIns="30616" anchor="b"/>
          <a:lstStyle/>
          <a:p>
            <a:pPr defTabSz="846609" eaLnBrk="0" hangingPunct="0">
              <a:lnSpc>
                <a:spcPct val="90000"/>
              </a:lnSpc>
              <a:spcBef>
                <a:spcPct val="10000"/>
              </a:spcBef>
              <a:defRPr/>
            </a:pPr>
            <a:r>
              <a:rPr lang="en-US" altLang="en-US" sz="600" dirty="0">
                <a:latin typeface="Trebuchet MS" pitchFamily="34" charset="0"/>
              </a:rPr>
              <a:t>Copyright © Capgemini </a:t>
            </a:r>
            <a:r>
              <a:rPr lang="en-US" altLang="en-US" sz="600" dirty="0" smtClean="0">
                <a:latin typeface="Trebuchet MS" pitchFamily="34" charset="0"/>
              </a:rPr>
              <a:t>2014. </a:t>
            </a:r>
            <a:r>
              <a:rPr lang="en-US" altLang="en-US" sz="600" dirty="0">
                <a:latin typeface="Trebuchet MS" pitchFamily="34" charset="0"/>
              </a:rPr>
              <a:t>All Rights Reserved</a:t>
            </a:r>
          </a:p>
        </p:txBody>
      </p:sp>
    </p:spTree>
  </p:cSld>
  <p:clrMap bg1="lt1" tx1="dk1" bg2="lt2" tx2="dk2" accent1="accent1" accent2="accent2" accent3="accent3" accent4="accent4" accent5="accent5" accent6="accent6" hlink="hlink" folHlink="folHlink"/>
  <p:sldLayoutIdLst>
    <p:sldLayoutId id="2147484257" r:id="rId1"/>
    <p:sldLayoutId id="2147484258" r:id="rId2"/>
    <p:sldLayoutId id="2147484259" r:id="rId3"/>
    <p:sldLayoutId id="2147484260" r:id="rId4"/>
    <p:sldLayoutId id="2147484261" r:id="rId5"/>
    <p:sldLayoutId id="2147484262" r:id="rId6"/>
    <p:sldLayoutId id="2147484263" r:id="rId7"/>
    <p:sldLayoutId id="2147484264" r:id="rId8"/>
    <p:sldLayoutId id="2147484265" r:id="rId9"/>
    <p:sldLayoutId id="2147484266" r:id="rId10"/>
    <p:sldLayoutId id="2147484256" r:id="rId11"/>
    <p:sldLayoutId id="2147484267" r:id="rId12"/>
    <p:sldLayoutId id="2147484268" r:id="rId13"/>
    <p:sldLayoutId id="2147484269" r:id="rId14"/>
    <p:sldLayoutId id="2147484270" r:id="rId15"/>
    <p:sldLayoutId id="2147484271" r:id="rId16"/>
    <p:sldLayoutId id="2147484274" r:id="rId17"/>
    <p:sldLayoutId id="2147484276" r:id="rId18"/>
    <p:sldLayoutId id="2147484277" r:id="rId19"/>
  </p:sldLayoutIdLst>
  <p:timing>
    <p:tnLst>
      <p:par>
        <p:cTn xmlns:p14="http://schemas.microsoft.com/office/powerpoint/2010/main" id="1" dur="indefinite" restart="never" nodeType="tmRoot"/>
      </p:par>
    </p:tnLst>
  </p:timing>
  <p:txStyles>
    <p:titleStyle>
      <a:lvl1pPr algn="l" defTabSz="776398" rtl="0" eaLnBrk="0" fontAlgn="base" hangingPunct="0">
        <a:lnSpc>
          <a:spcPct val="85000"/>
        </a:lnSpc>
        <a:spcBef>
          <a:spcPct val="0"/>
        </a:spcBef>
        <a:spcAft>
          <a:spcPct val="0"/>
        </a:spcAft>
        <a:defRPr sz="1700" kern="1200">
          <a:solidFill>
            <a:schemeClr val="tx1"/>
          </a:solidFill>
          <a:latin typeface="+mj-lt"/>
          <a:ea typeface="+mj-ea"/>
          <a:cs typeface="+mj-cs"/>
        </a:defRPr>
      </a:lvl1pPr>
      <a:lvl2pPr algn="l" defTabSz="776398" rtl="0" eaLnBrk="0" fontAlgn="base" hangingPunct="0">
        <a:lnSpc>
          <a:spcPct val="85000"/>
        </a:lnSpc>
        <a:spcBef>
          <a:spcPct val="0"/>
        </a:spcBef>
        <a:spcAft>
          <a:spcPct val="0"/>
        </a:spcAft>
        <a:defRPr sz="1700">
          <a:solidFill>
            <a:schemeClr val="tx1"/>
          </a:solidFill>
          <a:latin typeface="Trebuchet MS" pitchFamily="34" charset="0"/>
        </a:defRPr>
      </a:lvl2pPr>
      <a:lvl3pPr algn="l" defTabSz="776398" rtl="0" eaLnBrk="0" fontAlgn="base" hangingPunct="0">
        <a:lnSpc>
          <a:spcPct val="85000"/>
        </a:lnSpc>
        <a:spcBef>
          <a:spcPct val="0"/>
        </a:spcBef>
        <a:spcAft>
          <a:spcPct val="0"/>
        </a:spcAft>
        <a:defRPr sz="1700">
          <a:solidFill>
            <a:schemeClr val="tx1"/>
          </a:solidFill>
          <a:latin typeface="Trebuchet MS" pitchFamily="34" charset="0"/>
        </a:defRPr>
      </a:lvl3pPr>
      <a:lvl4pPr algn="l" defTabSz="776398" rtl="0" eaLnBrk="0" fontAlgn="base" hangingPunct="0">
        <a:lnSpc>
          <a:spcPct val="85000"/>
        </a:lnSpc>
        <a:spcBef>
          <a:spcPct val="0"/>
        </a:spcBef>
        <a:spcAft>
          <a:spcPct val="0"/>
        </a:spcAft>
        <a:defRPr sz="1700">
          <a:solidFill>
            <a:schemeClr val="tx1"/>
          </a:solidFill>
          <a:latin typeface="Trebuchet MS" pitchFamily="34" charset="0"/>
        </a:defRPr>
      </a:lvl4pPr>
      <a:lvl5pPr algn="l" defTabSz="776398" rtl="0" eaLnBrk="0" fontAlgn="base" hangingPunct="0">
        <a:lnSpc>
          <a:spcPct val="85000"/>
        </a:lnSpc>
        <a:spcBef>
          <a:spcPct val="0"/>
        </a:spcBef>
        <a:spcAft>
          <a:spcPct val="0"/>
        </a:spcAft>
        <a:defRPr sz="1700">
          <a:solidFill>
            <a:schemeClr val="tx1"/>
          </a:solidFill>
          <a:latin typeface="Trebuchet MS" pitchFamily="34" charset="0"/>
        </a:defRPr>
      </a:lvl5pPr>
      <a:lvl6pPr marL="388872" algn="l" defTabSz="776398" rtl="0" fontAlgn="base">
        <a:lnSpc>
          <a:spcPct val="85000"/>
        </a:lnSpc>
        <a:spcBef>
          <a:spcPct val="0"/>
        </a:spcBef>
        <a:spcAft>
          <a:spcPct val="0"/>
        </a:spcAft>
        <a:defRPr sz="1700">
          <a:solidFill>
            <a:schemeClr val="tx1"/>
          </a:solidFill>
          <a:latin typeface="Trebuchet MS" pitchFamily="34" charset="0"/>
        </a:defRPr>
      </a:lvl6pPr>
      <a:lvl7pPr marL="777748" algn="l" defTabSz="776398" rtl="0" fontAlgn="base">
        <a:lnSpc>
          <a:spcPct val="85000"/>
        </a:lnSpc>
        <a:spcBef>
          <a:spcPct val="0"/>
        </a:spcBef>
        <a:spcAft>
          <a:spcPct val="0"/>
        </a:spcAft>
        <a:defRPr sz="1700">
          <a:solidFill>
            <a:schemeClr val="tx1"/>
          </a:solidFill>
          <a:latin typeface="Trebuchet MS" pitchFamily="34" charset="0"/>
        </a:defRPr>
      </a:lvl7pPr>
      <a:lvl8pPr marL="1166617" algn="l" defTabSz="776398" rtl="0" fontAlgn="base">
        <a:lnSpc>
          <a:spcPct val="85000"/>
        </a:lnSpc>
        <a:spcBef>
          <a:spcPct val="0"/>
        </a:spcBef>
        <a:spcAft>
          <a:spcPct val="0"/>
        </a:spcAft>
        <a:defRPr sz="1700">
          <a:solidFill>
            <a:schemeClr val="tx1"/>
          </a:solidFill>
          <a:latin typeface="Trebuchet MS" pitchFamily="34" charset="0"/>
        </a:defRPr>
      </a:lvl8pPr>
      <a:lvl9pPr marL="1555494" algn="l" defTabSz="776398" rtl="0" fontAlgn="base">
        <a:lnSpc>
          <a:spcPct val="85000"/>
        </a:lnSpc>
        <a:spcBef>
          <a:spcPct val="0"/>
        </a:spcBef>
        <a:spcAft>
          <a:spcPct val="0"/>
        </a:spcAft>
        <a:defRPr sz="1700">
          <a:solidFill>
            <a:schemeClr val="tx1"/>
          </a:solidFill>
          <a:latin typeface="Trebuchet MS" pitchFamily="34" charset="0"/>
        </a:defRPr>
      </a:lvl9pPr>
    </p:titleStyle>
    <p:bodyStyle>
      <a:lvl1pPr marL="140426" indent="-140426" algn="l" defTabSz="776398" rtl="0" eaLnBrk="0" fontAlgn="base" hangingPunct="0">
        <a:spcBef>
          <a:spcPct val="0"/>
        </a:spcBef>
        <a:spcAft>
          <a:spcPct val="0"/>
        </a:spcAft>
        <a:buClr>
          <a:srgbClr val="0098C7"/>
        </a:buClr>
        <a:buFont typeface="Wingdings" pitchFamily="2" charset="2"/>
        <a:buChar char="§"/>
        <a:defRPr sz="1900" kern="1200">
          <a:solidFill>
            <a:srgbClr val="4E4641"/>
          </a:solidFill>
          <a:latin typeface="Trebuchet MS" pitchFamily="34" charset="0"/>
          <a:ea typeface="+mn-ea"/>
          <a:cs typeface="+mn-cs"/>
        </a:defRPr>
      </a:lvl1pPr>
      <a:lvl2pPr marL="302453" indent="-153935" algn="l" defTabSz="776398" rtl="0" eaLnBrk="0" fontAlgn="base" hangingPunct="0">
        <a:spcBef>
          <a:spcPct val="0"/>
        </a:spcBef>
        <a:spcAft>
          <a:spcPct val="0"/>
        </a:spcAft>
        <a:buClr>
          <a:srgbClr val="AC2B37"/>
        </a:buClr>
        <a:buFont typeface="Wingdings" pitchFamily="2" charset="2"/>
        <a:buChar char="§"/>
        <a:defRPr kern="1200">
          <a:solidFill>
            <a:srgbClr val="4E4641"/>
          </a:solidFill>
          <a:latin typeface="Trebuchet MS" pitchFamily="34" charset="0"/>
          <a:ea typeface="+mn-ea"/>
          <a:cs typeface="+mn-cs"/>
        </a:defRPr>
      </a:lvl2pPr>
      <a:lvl3pPr marL="456385" indent="-140426" algn="l" defTabSz="776398" rtl="0" eaLnBrk="0" fontAlgn="base" hangingPunct="0">
        <a:spcBef>
          <a:spcPct val="0"/>
        </a:spcBef>
        <a:spcAft>
          <a:spcPct val="0"/>
        </a:spcAft>
        <a:buClr>
          <a:schemeClr val="accent2"/>
        </a:buClr>
        <a:buFont typeface="Arial" charset="0"/>
        <a:buChar char="•"/>
        <a:defRPr sz="1400" kern="1200">
          <a:solidFill>
            <a:srgbClr val="4E4641"/>
          </a:solidFill>
          <a:latin typeface="Trebuchet MS" pitchFamily="34" charset="0"/>
          <a:ea typeface="+mn-ea"/>
          <a:cs typeface="+mn-cs"/>
        </a:defRPr>
      </a:lvl3pPr>
      <a:lvl4pPr marL="604912" indent="-140426" algn="l" defTabSz="776398" rtl="0" eaLnBrk="0" fontAlgn="base" hangingPunct="0">
        <a:spcBef>
          <a:spcPct val="0"/>
        </a:spcBef>
        <a:spcAft>
          <a:spcPct val="0"/>
        </a:spcAft>
        <a:buClr>
          <a:schemeClr val="bg2"/>
        </a:buClr>
        <a:buFont typeface="Arial" charset="0"/>
        <a:buChar char="–"/>
        <a:defRPr sz="1300" kern="1200">
          <a:solidFill>
            <a:srgbClr val="4E4641"/>
          </a:solidFill>
          <a:latin typeface="Trebuchet MS" pitchFamily="34" charset="0"/>
          <a:ea typeface="+mn-ea"/>
          <a:cs typeface="+mn-cs"/>
        </a:defRPr>
      </a:lvl4pPr>
      <a:lvl5pPr marL="1367807" indent="-163385" algn="l" defTabSz="776398" rtl="0" eaLnBrk="0" fontAlgn="base" hangingPunct="0">
        <a:spcBef>
          <a:spcPct val="0"/>
        </a:spcBef>
        <a:spcAft>
          <a:spcPct val="0"/>
        </a:spcAft>
        <a:buClr>
          <a:srgbClr val="B1B1B1"/>
        </a:buClr>
        <a:buFont typeface="Arial" charset="0"/>
        <a:buChar char="–"/>
        <a:defRPr sz="1400" kern="1200">
          <a:solidFill>
            <a:srgbClr val="494949"/>
          </a:solidFill>
          <a:latin typeface="+mn-lt"/>
          <a:ea typeface="+mn-ea"/>
          <a:cs typeface="+mn-cs"/>
        </a:defRPr>
      </a:lvl5pPr>
      <a:lvl6pPr marL="2138668" indent="-194423" algn="l" defTabSz="777698"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527514" indent="-194423" algn="l" defTabSz="777698"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916364" indent="-194423" algn="l" defTabSz="777698"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305214" indent="-194423" algn="l" defTabSz="777698" rtl="0" eaLnBrk="1" latinLnBrk="0" hangingPunct="1">
        <a:spcBef>
          <a:spcPct val="20000"/>
        </a:spcBef>
        <a:buFont typeface="Arial" pitchFamily="34" charset="0"/>
        <a:buChar char="•"/>
        <a:defRPr sz="1700" kern="1200">
          <a:solidFill>
            <a:schemeClr val="tx1"/>
          </a:solidFill>
          <a:latin typeface="+mn-lt"/>
          <a:ea typeface="+mn-ea"/>
          <a:cs typeface="+mn-cs"/>
        </a:defRPr>
      </a:lvl9pPr>
    </p:bodyStyle>
    <p:otherStyle>
      <a:defPPr>
        <a:defRPr lang="fr-FR"/>
      </a:defPPr>
      <a:lvl1pPr marL="0" algn="l" defTabSz="777698" rtl="0" eaLnBrk="1" latinLnBrk="0" hangingPunct="1">
        <a:defRPr sz="1500" kern="1200">
          <a:solidFill>
            <a:schemeClr val="tx1"/>
          </a:solidFill>
          <a:latin typeface="+mn-lt"/>
          <a:ea typeface="+mn-ea"/>
          <a:cs typeface="+mn-cs"/>
        </a:defRPr>
      </a:lvl1pPr>
      <a:lvl2pPr marL="388848" algn="l" defTabSz="777698" rtl="0" eaLnBrk="1" latinLnBrk="0" hangingPunct="1">
        <a:defRPr sz="1500" kern="1200">
          <a:solidFill>
            <a:schemeClr val="tx1"/>
          </a:solidFill>
          <a:latin typeface="+mn-lt"/>
          <a:ea typeface="+mn-ea"/>
          <a:cs typeface="+mn-cs"/>
        </a:defRPr>
      </a:lvl2pPr>
      <a:lvl3pPr marL="777698" algn="l" defTabSz="777698" rtl="0" eaLnBrk="1" latinLnBrk="0" hangingPunct="1">
        <a:defRPr sz="1500" kern="1200">
          <a:solidFill>
            <a:schemeClr val="tx1"/>
          </a:solidFill>
          <a:latin typeface="+mn-lt"/>
          <a:ea typeface="+mn-ea"/>
          <a:cs typeface="+mn-cs"/>
        </a:defRPr>
      </a:lvl3pPr>
      <a:lvl4pPr marL="1166542" algn="l" defTabSz="777698" rtl="0" eaLnBrk="1" latinLnBrk="0" hangingPunct="1">
        <a:defRPr sz="1500" kern="1200">
          <a:solidFill>
            <a:schemeClr val="tx1"/>
          </a:solidFill>
          <a:latin typeface="+mn-lt"/>
          <a:ea typeface="+mn-ea"/>
          <a:cs typeface="+mn-cs"/>
        </a:defRPr>
      </a:lvl4pPr>
      <a:lvl5pPr marL="1555396" algn="l" defTabSz="777698" rtl="0" eaLnBrk="1" latinLnBrk="0" hangingPunct="1">
        <a:defRPr sz="1500" kern="1200">
          <a:solidFill>
            <a:schemeClr val="tx1"/>
          </a:solidFill>
          <a:latin typeface="+mn-lt"/>
          <a:ea typeface="+mn-ea"/>
          <a:cs typeface="+mn-cs"/>
        </a:defRPr>
      </a:lvl5pPr>
      <a:lvl6pPr marL="1944241" algn="l" defTabSz="777698" rtl="0" eaLnBrk="1" latinLnBrk="0" hangingPunct="1">
        <a:defRPr sz="1500" kern="1200">
          <a:solidFill>
            <a:schemeClr val="tx1"/>
          </a:solidFill>
          <a:latin typeface="+mn-lt"/>
          <a:ea typeface="+mn-ea"/>
          <a:cs typeface="+mn-cs"/>
        </a:defRPr>
      </a:lvl6pPr>
      <a:lvl7pPr marL="2333094" algn="l" defTabSz="777698" rtl="0" eaLnBrk="1" latinLnBrk="0" hangingPunct="1">
        <a:defRPr sz="1500" kern="1200">
          <a:solidFill>
            <a:schemeClr val="tx1"/>
          </a:solidFill>
          <a:latin typeface="+mn-lt"/>
          <a:ea typeface="+mn-ea"/>
          <a:cs typeface="+mn-cs"/>
        </a:defRPr>
      </a:lvl7pPr>
      <a:lvl8pPr marL="2721941" algn="l" defTabSz="777698" rtl="0" eaLnBrk="1" latinLnBrk="0" hangingPunct="1">
        <a:defRPr sz="1500" kern="1200">
          <a:solidFill>
            <a:schemeClr val="tx1"/>
          </a:solidFill>
          <a:latin typeface="+mn-lt"/>
          <a:ea typeface="+mn-ea"/>
          <a:cs typeface="+mn-cs"/>
        </a:defRPr>
      </a:lvl8pPr>
      <a:lvl9pPr marL="3110789" algn="l" defTabSz="777698"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7410" name="Object 12"/>
          <p:cNvGraphicFramePr>
            <a:graphicFrameLocks noChangeAspect="1"/>
          </p:cNvGraphicFramePr>
          <p:nvPr>
            <p:custDataLst>
              <p:tags r:id="rId5"/>
            </p:custDataLst>
          </p:nvPr>
        </p:nvGraphicFramePr>
        <p:xfrm>
          <a:off x="0" y="17"/>
          <a:ext cx="146538" cy="119063"/>
        </p:xfrm>
        <a:graphic>
          <a:graphicData uri="http://schemas.openxmlformats.org/presentationml/2006/ole">
            <mc:AlternateContent xmlns:mc="http://schemas.openxmlformats.org/markup-compatibility/2006">
              <mc:Choice xmlns:v="urn:schemas-microsoft-com:vml" Requires="v">
                <p:oleObj spid="_x0000_s17818" name="think-cell Slide" r:id="rId14" imgW="360" imgH="360" progId="">
                  <p:embed/>
                </p:oleObj>
              </mc:Choice>
              <mc:Fallback>
                <p:oleObj name="think-cell Slide" r:id="rId14" imgW="360" imgH="360" progId="">
                  <p:embed/>
                  <p:pic>
                    <p:nvPicPr>
                      <p:cNvPr id="0" name="Picture 9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17"/>
                        <a:ext cx="146538" cy="119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7" name="Rectangle 7"/>
          <p:cNvSpPr/>
          <p:nvPr>
            <p:custDataLst>
              <p:tags r:id="rId6"/>
            </p:custDataLst>
          </p:nvPr>
        </p:nvSpPr>
        <p:spPr bwMode="auto">
          <a:xfrm flipV="1">
            <a:off x="-1466" y="1258493"/>
            <a:ext cx="9145466" cy="388500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solidFill>
            <a:srgbClr val="C5C5C5"/>
          </a:solidFill>
          <a:ln w="12700" cmpd="sng" algn="ctr">
            <a:noFill/>
            <a:miter lim="800000"/>
            <a:headEnd/>
            <a:tailEnd/>
          </a:ln>
          <a:effectLst>
            <a:outerShdw blurRad="41275" dist="38100" dir="5400000" algn="t" rotWithShape="0">
              <a:schemeClr val="bg1">
                <a:lumMod val="65000"/>
                <a:alpha val="25000"/>
              </a:schemeClr>
            </a:outerShdw>
          </a:effectLst>
        </p:spPr>
        <p:txBody>
          <a:bodyPr lIns="28120" tIns="36554" rIns="28120" bIns="36554" anchor="ctr"/>
          <a:lstStyle/>
          <a:p>
            <a:pPr algn="ctr" defTabSz="814627" fontAlgn="auto">
              <a:spcBef>
                <a:spcPts val="0"/>
              </a:spcBef>
              <a:spcAft>
                <a:spcPts val="0"/>
              </a:spcAft>
              <a:defRPr/>
            </a:pPr>
            <a:endParaRPr lang="en-US" sz="900" dirty="0">
              <a:latin typeface="Arial"/>
              <a:cs typeface="Arial"/>
            </a:endParaRPr>
          </a:p>
        </p:txBody>
      </p:sp>
      <p:sp>
        <p:nvSpPr>
          <p:cNvPr id="2052" name="Rectangle 13"/>
          <p:cNvSpPr>
            <a:spLocks noChangeArrowheads="1"/>
          </p:cNvSpPr>
          <p:nvPr>
            <p:custDataLst>
              <p:tags r:id="rId7"/>
            </p:custDataLst>
          </p:nvPr>
        </p:nvSpPr>
        <p:spPr bwMode="auto">
          <a:xfrm>
            <a:off x="5099538" y="4662088"/>
            <a:ext cx="4044462" cy="333788"/>
          </a:xfrm>
          <a:prstGeom prst="rect">
            <a:avLst/>
          </a:prstGeom>
          <a:noFill/>
          <a:ln w="9525">
            <a:noFill/>
            <a:miter lim="800000"/>
            <a:headEnd/>
            <a:tailEnd/>
          </a:ln>
        </p:spPr>
        <p:txBody>
          <a:bodyPr lIns="28120" tIns="28120" rIns="281183" bIns="28120" anchor="b">
            <a:spAutoFit/>
          </a:bodyPr>
          <a:lstStyle/>
          <a:p>
            <a:pPr algn="r">
              <a:defRPr/>
            </a:pPr>
            <a:r>
              <a:rPr lang="en-US" sz="600" dirty="0">
                <a:latin typeface="Trebuchet MS" pitchFamily="34" charset="0"/>
              </a:rPr>
              <a:t>The information contained in this presentation is proprietary.</a:t>
            </a:r>
          </a:p>
          <a:p>
            <a:pPr algn="r">
              <a:defRPr/>
            </a:pPr>
            <a:r>
              <a:rPr lang="en-US" sz="600" dirty="0">
                <a:latin typeface="Trebuchet MS" pitchFamily="34" charset="0"/>
              </a:rPr>
              <a:t>© 2013 Capgemini. All rights reserved.</a:t>
            </a:r>
          </a:p>
          <a:p>
            <a:pPr algn="r">
              <a:defRPr/>
            </a:pPr>
            <a:r>
              <a:rPr lang="en-US" sz="600" i="1" dirty="0" err="1">
                <a:latin typeface="Trebuchet MS" pitchFamily="34" charset="0"/>
              </a:rPr>
              <a:t>Rightshore</a:t>
            </a:r>
            <a:r>
              <a:rPr lang="en-US" sz="600" i="1" dirty="0">
                <a:latin typeface="Trebuchet MS" pitchFamily="34" charset="0"/>
              </a:rPr>
              <a:t>® is a trademark belonging to Capgemini.</a:t>
            </a:r>
            <a:endParaRPr lang="en-US" sz="600" dirty="0">
              <a:latin typeface="Trebuchet MS" pitchFamily="34" charset="0"/>
            </a:endParaRPr>
          </a:p>
        </p:txBody>
      </p:sp>
      <p:sp>
        <p:nvSpPr>
          <p:cNvPr id="2053" name="Rectangle 20"/>
          <p:cNvSpPr>
            <a:spLocks noChangeArrowheads="1"/>
          </p:cNvSpPr>
          <p:nvPr>
            <p:custDataLst>
              <p:tags r:id="rId8"/>
            </p:custDataLst>
          </p:nvPr>
        </p:nvSpPr>
        <p:spPr bwMode="auto">
          <a:xfrm>
            <a:off x="6366317" y="4055688"/>
            <a:ext cx="2777694" cy="323446"/>
          </a:xfrm>
          <a:prstGeom prst="rect">
            <a:avLst/>
          </a:prstGeom>
          <a:noFill/>
          <a:ln w="9525">
            <a:noFill/>
            <a:miter lim="800000"/>
            <a:headEnd/>
            <a:tailEnd/>
          </a:ln>
        </p:spPr>
        <p:txBody>
          <a:bodyPr wrap="none" lIns="30619" tIns="30619" rIns="306201" bIns="30619" anchor="b">
            <a:spAutoFit/>
          </a:bodyPr>
          <a:lstStyle/>
          <a:p>
            <a:pPr algn="r">
              <a:defRPr/>
            </a:pPr>
            <a:r>
              <a:rPr lang="en-US" sz="1700" b="1" dirty="0" err="1">
                <a:latin typeface="Trebuchet MS" pitchFamily="34" charset="0"/>
              </a:rPr>
              <a:t>www.uk.capgemini.com</a:t>
            </a:r>
            <a:endParaRPr lang="en-US" sz="1700" b="1" dirty="0">
              <a:latin typeface="Trebuchet MS" pitchFamily="34" charset="0"/>
            </a:endParaRPr>
          </a:p>
        </p:txBody>
      </p:sp>
      <p:pic>
        <p:nvPicPr>
          <p:cNvPr id="17415" name="Picture 3" descr="C:\Users\UserSim\Desktop\DS_icons\128x128 shadows\facebook.png">
            <a:hlinkClick r:id="rId16"/>
          </p:cNvPr>
          <p:cNvPicPr>
            <a:picLocks noChangeAspect="1" noChangeArrowheads="1"/>
          </p:cNvPicPr>
          <p:nvPr>
            <p:custDataLst>
              <p:tags r:id="rId9"/>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7328389" y="4449366"/>
            <a:ext cx="256442" cy="197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4" descr="C:\Users\UserSim\Desktop\DS_icons\128x128 shadows\linkedin.png">
            <a:hlinkClick r:id="rId18"/>
          </p:cNvPr>
          <p:cNvPicPr>
            <a:picLocks noChangeAspect="1" noChangeArrowheads="1"/>
          </p:cNvPicPr>
          <p:nvPr>
            <p:custDataLst>
              <p:tags r:id="rId10"/>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7637585" y="4449368"/>
            <a:ext cx="2608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5" descr="C:\Users\UserSim\Desktop\DS_icons\128x128 shadows\twitter.png">
            <a:hlinkClick r:id="rId20"/>
          </p:cNvPr>
          <p:cNvPicPr>
            <a:picLocks noChangeAspect="1" noChangeArrowheads="1"/>
          </p:cNvPicPr>
          <p:nvPr>
            <p:custDataLst>
              <p:tags r:id="rId11"/>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8219360" y="4449368"/>
            <a:ext cx="25937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8" name="Picture 6" descr="C:\Users\UserSim\Desktop\DS_icons\128x128 shadows\youtube.png">
            <a:hlinkClick r:id="rId22"/>
          </p:cNvPr>
          <p:cNvPicPr>
            <a:picLocks noChangeAspect="1" noChangeArrowheads="1"/>
          </p:cNvPicPr>
          <p:nvPr>
            <p:custDataLst>
              <p:tags r:id="rId12"/>
            </p:custDataLst>
          </p:nvPr>
        </p:nvPicPr>
        <p:blipFill>
          <a:blip r:embed="rId23" cstate="print">
            <a:extLst>
              <a:ext uri="{28A0092B-C50C-407E-A947-70E740481C1C}">
                <a14:useLocalDpi xmlns:a14="http://schemas.microsoft.com/office/drawing/2010/main" val="0"/>
              </a:ext>
            </a:extLst>
          </a:blip>
          <a:srcRect/>
          <a:stretch>
            <a:fillRect/>
          </a:stretch>
        </p:blipFill>
        <p:spPr bwMode="auto">
          <a:xfrm>
            <a:off x="8531475" y="4449368"/>
            <a:ext cx="259374"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Image 22" descr="Picto_Slideshare.gif">
            <a:hlinkClick r:id="rId24"/>
          </p:cNvPr>
          <p:cNvPicPr preferRelativeResize="0">
            <a:picLocks/>
          </p:cNvPicPr>
          <p:nvPr>
            <p:custDataLst>
              <p:tags r:id="rId13"/>
            </p:custDataLst>
          </p:nvPr>
        </p:nvPicPr>
        <p:blipFill>
          <a:blip r:embed="rId25" cstate="email"/>
          <a:srcRect l="4793" t="6316" r="5718" b="7969"/>
          <a:stretch>
            <a:fillRect/>
          </a:stretch>
        </p:blipFill>
        <p:spPr>
          <a:xfrm>
            <a:off x="7950618" y="4449411"/>
            <a:ext cx="215411" cy="178594"/>
          </a:xfrm>
          <a:prstGeom prst="roundRect">
            <a:avLst/>
          </a:prstGeom>
          <a:effectLst>
            <a:outerShdw blurRad="38100" dist="25400" dir="5400000" sx="98000" sy="98000" algn="t" rotWithShape="0">
              <a:schemeClr val="tx2">
                <a:alpha val="51000"/>
              </a:schemeClr>
            </a:outerShdw>
          </a:effectLst>
        </p:spPr>
      </p:pic>
      <p:pic>
        <p:nvPicPr>
          <p:cNvPr id="17420" name="Picture 26" descr="Capgemini logo black.png"/>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60906" y="740586"/>
            <a:ext cx="2744665" cy="51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27" descr="PMRC black.png"/>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073161" y="902511"/>
            <a:ext cx="3358662" cy="16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72" r:id="rId1"/>
    <p:sldLayoutId id="2147484273" r:id="rId2"/>
  </p:sldLayoutIdLst>
  <p:txStyles>
    <p:titleStyle>
      <a:lvl1pPr algn="ctr" defTabSz="712936" rtl="0" eaLnBrk="0" fontAlgn="base" hangingPunct="0">
        <a:spcBef>
          <a:spcPct val="0"/>
        </a:spcBef>
        <a:spcAft>
          <a:spcPct val="0"/>
        </a:spcAft>
        <a:defRPr sz="3400" kern="1200">
          <a:solidFill>
            <a:schemeClr val="tx1"/>
          </a:solidFill>
          <a:latin typeface="+mj-lt"/>
          <a:ea typeface="+mj-ea"/>
          <a:cs typeface="+mj-cs"/>
        </a:defRPr>
      </a:lvl1pPr>
      <a:lvl2pPr algn="ctr" defTabSz="712936" rtl="0" eaLnBrk="0" fontAlgn="base" hangingPunct="0">
        <a:spcBef>
          <a:spcPct val="0"/>
        </a:spcBef>
        <a:spcAft>
          <a:spcPct val="0"/>
        </a:spcAft>
        <a:defRPr sz="3400">
          <a:solidFill>
            <a:schemeClr val="tx1"/>
          </a:solidFill>
          <a:latin typeface="Calibri" pitchFamily="34" charset="0"/>
        </a:defRPr>
      </a:lvl2pPr>
      <a:lvl3pPr algn="ctr" defTabSz="712936" rtl="0" eaLnBrk="0" fontAlgn="base" hangingPunct="0">
        <a:spcBef>
          <a:spcPct val="0"/>
        </a:spcBef>
        <a:spcAft>
          <a:spcPct val="0"/>
        </a:spcAft>
        <a:defRPr sz="3400">
          <a:solidFill>
            <a:schemeClr val="tx1"/>
          </a:solidFill>
          <a:latin typeface="Calibri" pitchFamily="34" charset="0"/>
        </a:defRPr>
      </a:lvl3pPr>
      <a:lvl4pPr algn="ctr" defTabSz="712936" rtl="0" eaLnBrk="0" fontAlgn="base" hangingPunct="0">
        <a:spcBef>
          <a:spcPct val="0"/>
        </a:spcBef>
        <a:spcAft>
          <a:spcPct val="0"/>
        </a:spcAft>
        <a:defRPr sz="3400">
          <a:solidFill>
            <a:schemeClr val="tx1"/>
          </a:solidFill>
          <a:latin typeface="Calibri" pitchFamily="34" charset="0"/>
        </a:defRPr>
      </a:lvl4pPr>
      <a:lvl5pPr algn="ctr" defTabSz="712936" rtl="0" eaLnBrk="0" fontAlgn="base" hangingPunct="0">
        <a:spcBef>
          <a:spcPct val="0"/>
        </a:spcBef>
        <a:spcAft>
          <a:spcPct val="0"/>
        </a:spcAft>
        <a:defRPr sz="3400">
          <a:solidFill>
            <a:schemeClr val="tx1"/>
          </a:solidFill>
          <a:latin typeface="Calibri" pitchFamily="34" charset="0"/>
        </a:defRPr>
      </a:lvl5pPr>
      <a:lvl6pPr marL="388872" algn="ctr" defTabSz="712936" rtl="0" fontAlgn="base">
        <a:spcBef>
          <a:spcPct val="0"/>
        </a:spcBef>
        <a:spcAft>
          <a:spcPct val="0"/>
        </a:spcAft>
        <a:defRPr sz="3400">
          <a:solidFill>
            <a:schemeClr val="tx1"/>
          </a:solidFill>
          <a:latin typeface="Calibri" pitchFamily="34" charset="0"/>
        </a:defRPr>
      </a:lvl6pPr>
      <a:lvl7pPr marL="777748" algn="ctr" defTabSz="712936" rtl="0" fontAlgn="base">
        <a:spcBef>
          <a:spcPct val="0"/>
        </a:spcBef>
        <a:spcAft>
          <a:spcPct val="0"/>
        </a:spcAft>
        <a:defRPr sz="3400">
          <a:solidFill>
            <a:schemeClr val="tx1"/>
          </a:solidFill>
          <a:latin typeface="Calibri" pitchFamily="34" charset="0"/>
        </a:defRPr>
      </a:lvl7pPr>
      <a:lvl8pPr marL="1166617" algn="ctr" defTabSz="712936" rtl="0" fontAlgn="base">
        <a:spcBef>
          <a:spcPct val="0"/>
        </a:spcBef>
        <a:spcAft>
          <a:spcPct val="0"/>
        </a:spcAft>
        <a:defRPr sz="3400">
          <a:solidFill>
            <a:schemeClr val="tx1"/>
          </a:solidFill>
          <a:latin typeface="Calibri" pitchFamily="34" charset="0"/>
        </a:defRPr>
      </a:lvl8pPr>
      <a:lvl9pPr marL="1555494" algn="ctr" defTabSz="712936" rtl="0" fontAlgn="base">
        <a:spcBef>
          <a:spcPct val="0"/>
        </a:spcBef>
        <a:spcAft>
          <a:spcPct val="0"/>
        </a:spcAft>
        <a:defRPr sz="3400">
          <a:solidFill>
            <a:schemeClr val="tx1"/>
          </a:solidFill>
          <a:latin typeface="Calibri" pitchFamily="34" charset="0"/>
        </a:defRPr>
      </a:lvl9pPr>
    </p:titleStyle>
    <p:bodyStyle>
      <a:lvl1pPr marL="267354" indent="-267354" algn="l" defTabSz="712936" rtl="0" eaLnBrk="0" fontAlgn="base" hangingPunct="0">
        <a:spcBef>
          <a:spcPct val="20000"/>
        </a:spcBef>
        <a:spcAft>
          <a:spcPct val="0"/>
        </a:spcAft>
        <a:buFont typeface="Arial" charset="0"/>
        <a:buChar char="•"/>
        <a:defRPr sz="2500" kern="1200">
          <a:solidFill>
            <a:schemeClr val="tx1"/>
          </a:solidFill>
          <a:latin typeface="+mn-lt"/>
          <a:ea typeface="+mn-ea"/>
          <a:cs typeface="+mn-cs"/>
        </a:defRPr>
      </a:lvl1pPr>
      <a:lvl2pPr marL="579259" indent="-222792" algn="l" defTabSz="712936" rtl="0" eaLnBrk="0" fontAlgn="base" hangingPunct="0">
        <a:spcBef>
          <a:spcPct val="20000"/>
        </a:spcBef>
        <a:spcAft>
          <a:spcPct val="0"/>
        </a:spcAft>
        <a:buFont typeface="Arial" charset="0"/>
        <a:buChar char="–"/>
        <a:defRPr sz="2200" kern="1200">
          <a:solidFill>
            <a:schemeClr val="tx1"/>
          </a:solidFill>
          <a:latin typeface="+mn-lt"/>
          <a:ea typeface="+mn-ea"/>
          <a:cs typeface="+mn-cs"/>
        </a:defRPr>
      </a:lvl2pPr>
      <a:lvl3pPr marL="892517" indent="-178236" algn="l" defTabSz="712936" rtl="0" eaLnBrk="0" fontAlgn="base" hangingPunct="0">
        <a:spcBef>
          <a:spcPct val="20000"/>
        </a:spcBef>
        <a:spcAft>
          <a:spcPct val="0"/>
        </a:spcAft>
        <a:buFont typeface="Arial" charset="0"/>
        <a:buChar char="•"/>
        <a:defRPr sz="1900" kern="1200">
          <a:solidFill>
            <a:schemeClr val="tx1"/>
          </a:solidFill>
          <a:latin typeface="+mn-lt"/>
          <a:ea typeface="+mn-ea"/>
          <a:cs typeface="+mn-cs"/>
        </a:defRPr>
      </a:lvl3pPr>
      <a:lvl4pPr marL="1248985" indent="-178236" algn="l" defTabSz="712936" rtl="0" eaLnBrk="0" fontAlgn="base" hangingPunct="0">
        <a:spcBef>
          <a:spcPct val="20000"/>
        </a:spcBef>
        <a:spcAft>
          <a:spcPct val="0"/>
        </a:spcAft>
        <a:buFont typeface="Arial" charset="0"/>
        <a:buChar char="–"/>
        <a:defRPr kern="1200">
          <a:solidFill>
            <a:schemeClr val="tx1"/>
          </a:solidFill>
          <a:latin typeface="+mn-lt"/>
          <a:ea typeface="+mn-ea"/>
          <a:cs typeface="+mn-cs"/>
        </a:defRPr>
      </a:lvl4pPr>
      <a:lvl5pPr marL="1606801" indent="-178236" algn="l" defTabSz="712936" rtl="0" eaLnBrk="0" fontAlgn="base" hangingPunct="0">
        <a:spcBef>
          <a:spcPct val="20000"/>
        </a:spcBef>
        <a:spcAft>
          <a:spcPct val="0"/>
        </a:spcAft>
        <a:buFont typeface="Arial" charset="0"/>
        <a:buChar char="»"/>
        <a:defRPr kern="1200">
          <a:solidFill>
            <a:schemeClr val="tx1"/>
          </a:solidFill>
          <a:latin typeface="+mn-lt"/>
          <a:ea typeface="+mn-ea"/>
          <a:cs typeface="+mn-cs"/>
        </a:defRPr>
      </a:lvl5pPr>
      <a:lvl6pPr marL="1964060" indent="-178553" algn="l" defTabSz="71420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321163" indent="-178553" algn="l" defTabSz="71420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78266" indent="-178553" algn="l" defTabSz="71420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3035363" indent="-178553" algn="l" defTabSz="71420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fr-FR"/>
      </a:defPPr>
      <a:lvl1pPr marL="0" algn="l" defTabSz="714208" rtl="0" eaLnBrk="1" latinLnBrk="0" hangingPunct="1">
        <a:defRPr sz="1400" kern="1200">
          <a:solidFill>
            <a:schemeClr val="tx1"/>
          </a:solidFill>
          <a:latin typeface="+mn-lt"/>
          <a:ea typeface="+mn-ea"/>
          <a:cs typeface="+mn-cs"/>
        </a:defRPr>
      </a:lvl1pPr>
      <a:lvl2pPr marL="357108" algn="l" defTabSz="714208" rtl="0" eaLnBrk="1" latinLnBrk="0" hangingPunct="1">
        <a:defRPr sz="1400" kern="1200">
          <a:solidFill>
            <a:schemeClr val="tx1"/>
          </a:solidFill>
          <a:latin typeface="+mn-lt"/>
          <a:ea typeface="+mn-ea"/>
          <a:cs typeface="+mn-cs"/>
        </a:defRPr>
      </a:lvl2pPr>
      <a:lvl3pPr marL="714208" algn="l" defTabSz="714208" rtl="0" eaLnBrk="1" latinLnBrk="0" hangingPunct="1">
        <a:defRPr sz="1400" kern="1200">
          <a:solidFill>
            <a:schemeClr val="tx1"/>
          </a:solidFill>
          <a:latin typeface="+mn-lt"/>
          <a:ea typeface="+mn-ea"/>
          <a:cs typeface="+mn-cs"/>
        </a:defRPr>
      </a:lvl3pPr>
      <a:lvl4pPr marL="1071306" algn="l" defTabSz="714208" rtl="0" eaLnBrk="1" latinLnBrk="0" hangingPunct="1">
        <a:defRPr sz="1400" kern="1200">
          <a:solidFill>
            <a:schemeClr val="tx1"/>
          </a:solidFill>
          <a:latin typeface="+mn-lt"/>
          <a:ea typeface="+mn-ea"/>
          <a:cs typeface="+mn-cs"/>
        </a:defRPr>
      </a:lvl4pPr>
      <a:lvl5pPr marL="1428412" algn="l" defTabSz="714208" rtl="0" eaLnBrk="1" latinLnBrk="0" hangingPunct="1">
        <a:defRPr sz="1400" kern="1200">
          <a:solidFill>
            <a:schemeClr val="tx1"/>
          </a:solidFill>
          <a:latin typeface="+mn-lt"/>
          <a:ea typeface="+mn-ea"/>
          <a:cs typeface="+mn-cs"/>
        </a:defRPr>
      </a:lvl5pPr>
      <a:lvl6pPr marL="1785513" algn="l" defTabSz="714208" rtl="0" eaLnBrk="1" latinLnBrk="0" hangingPunct="1">
        <a:defRPr sz="1400" kern="1200">
          <a:solidFill>
            <a:schemeClr val="tx1"/>
          </a:solidFill>
          <a:latin typeface="+mn-lt"/>
          <a:ea typeface="+mn-ea"/>
          <a:cs typeface="+mn-cs"/>
        </a:defRPr>
      </a:lvl6pPr>
      <a:lvl7pPr marL="2142615" algn="l" defTabSz="714208" rtl="0" eaLnBrk="1" latinLnBrk="0" hangingPunct="1">
        <a:defRPr sz="1400" kern="1200">
          <a:solidFill>
            <a:schemeClr val="tx1"/>
          </a:solidFill>
          <a:latin typeface="+mn-lt"/>
          <a:ea typeface="+mn-ea"/>
          <a:cs typeface="+mn-cs"/>
        </a:defRPr>
      </a:lvl7pPr>
      <a:lvl8pPr marL="2499715" algn="l" defTabSz="714208" rtl="0" eaLnBrk="1" latinLnBrk="0" hangingPunct="1">
        <a:defRPr sz="1400" kern="1200">
          <a:solidFill>
            <a:schemeClr val="tx1"/>
          </a:solidFill>
          <a:latin typeface="+mn-lt"/>
          <a:ea typeface="+mn-ea"/>
          <a:cs typeface="+mn-cs"/>
        </a:defRPr>
      </a:lvl8pPr>
      <a:lvl9pPr marL="2856819" algn="l" defTabSz="714208"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5.png"/><Relationship Id="rId1" Type="http://schemas.openxmlformats.org/officeDocument/2006/relationships/slideLayout" Target="../slideLayouts/slideLayout11.xml"/><Relationship Id="rId2" Type="http://schemas.openxmlformats.org/officeDocument/2006/relationships/image" Target="../media/image3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4.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5.png"/><Relationship Id="rId10" Type="http://schemas.openxmlformats.org/officeDocument/2006/relationships/image" Target="../media/image60.png"/><Relationship Id="rId1" Type="http://schemas.openxmlformats.org/officeDocument/2006/relationships/slideLayout" Target="../slideLayouts/slideLayout11.xml"/><Relationship Id="rId2"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61.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jpeg"/><Relationship Id="rId9" Type="http://schemas.openxmlformats.org/officeDocument/2006/relationships/image" Target="../media/image66.png"/><Relationship Id="rId10" Type="http://schemas.openxmlformats.org/officeDocument/2006/relationships/image" Target="../media/image67.jpeg"/><Relationship Id="rId1" Type="http://schemas.openxmlformats.org/officeDocument/2006/relationships/slideLayout" Target="../slideLayouts/slideLayout11.xml"/><Relationship Id="rId2" Type="http://schemas.openxmlformats.org/officeDocument/2006/relationships/image" Target="../media/image32.png"/></Relationships>
</file>

<file path=ppt/slides/_rels/slide15.xml.rels><?xml version="1.0" encoding="UTF-8" standalone="yes"?>
<Relationships xmlns="http://schemas.openxmlformats.org/package/2006/relationships"><Relationship Id="rId11" Type="http://schemas.openxmlformats.org/officeDocument/2006/relationships/image" Target="../media/image69.png"/><Relationship Id="rId12" Type="http://schemas.openxmlformats.org/officeDocument/2006/relationships/image" Target="../media/image70.png"/><Relationship Id="rId1" Type="http://schemas.openxmlformats.org/officeDocument/2006/relationships/slideLayout" Target="../slideLayouts/slideLayout11.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62.png"/><Relationship Id="rId10" Type="http://schemas.openxmlformats.org/officeDocument/2006/relationships/image" Target="../media/image6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uk.linkedin.com/in/scowen" TargetMode="External"/><Relationship Id="rId3" Type="http://schemas.openxmlformats.org/officeDocument/2006/relationships/hyperlink" Target="mailto:ben.scowen@capgemini.com"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oleObject" Target="../embeddings/oleObject31.bin"/><Relationship Id="rId5" Type="http://schemas.openxmlformats.org/officeDocument/2006/relationships/image" Target="../media/image1.emf"/><Relationship Id="rId1" Type="http://schemas.openxmlformats.org/officeDocument/2006/relationships/vmlDrawing" Target="../drawings/vmlDrawing22.vml"/><Relationship Id="rId2" Type="http://schemas.openxmlformats.org/officeDocument/2006/relationships/tags" Target="../tags/tag1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0" Type="http://schemas.openxmlformats.org/officeDocument/2006/relationships/image" Target="../media/image50.png"/><Relationship Id="rId21" Type="http://schemas.openxmlformats.org/officeDocument/2006/relationships/image" Target="../media/image51.png"/><Relationship Id="rId22" Type="http://schemas.openxmlformats.org/officeDocument/2006/relationships/image" Target="../media/image52.png"/><Relationship Id="rId23" Type="http://schemas.openxmlformats.org/officeDocument/2006/relationships/image" Target="../media/image53.png"/><Relationship Id="rId24" Type="http://schemas.openxmlformats.org/officeDocument/2006/relationships/image" Target="../media/image54.png"/><Relationship Id="rId25" Type="http://schemas.openxmlformats.org/officeDocument/2006/relationships/image" Target="../media/image55.png"/><Relationship Id="rId26" Type="http://schemas.openxmlformats.org/officeDocument/2006/relationships/image" Target="../media/image56.png"/><Relationship Id="rId27" Type="http://schemas.openxmlformats.org/officeDocument/2006/relationships/image" Target="../media/image57.png"/><Relationship Id="rId28" Type="http://schemas.openxmlformats.org/officeDocument/2006/relationships/image" Target="../media/image58.png"/><Relationship Id="rId29" Type="http://schemas.openxmlformats.org/officeDocument/2006/relationships/image" Target="../media/image59.png"/><Relationship Id="rId1" Type="http://schemas.openxmlformats.org/officeDocument/2006/relationships/slideLayout" Target="../slideLayouts/slideLayout11.xml"/><Relationship Id="rId2" Type="http://schemas.openxmlformats.org/officeDocument/2006/relationships/image" Target="../media/image32.png"/><Relationship Id="rId3" Type="http://schemas.openxmlformats.org/officeDocument/2006/relationships/image" Target="../media/image33.jpeg"/><Relationship Id="rId4" Type="http://schemas.openxmlformats.org/officeDocument/2006/relationships/image" Target="../media/image34.png"/><Relationship Id="rId5" Type="http://schemas.openxmlformats.org/officeDocument/2006/relationships/image" Target="../media/image35.png"/><Relationship Id="rId30" Type="http://schemas.openxmlformats.org/officeDocument/2006/relationships/image" Target="../media/image60.png"/><Relationship Id="rId31" Type="http://schemas.openxmlformats.org/officeDocument/2006/relationships/image" Target="../media/image61.png"/><Relationship Id="rId32" Type="http://schemas.openxmlformats.org/officeDocument/2006/relationships/image" Target="../media/image62.png"/><Relationship Id="rId9" Type="http://schemas.openxmlformats.org/officeDocument/2006/relationships/image" Target="../media/image39.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33" Type="http://schemas.openxmlformats.org/officeDocument/2006/relationships/image" Target="../media/image63.png"/><Relationship Id="rId34" Type="http://schemas.openxmlformats.org/officeDocument/2006/relationships/image" Target="../media/image64.png"/><Relationship Id="rId35" Type="http://schemas.openxmlformats.org/officeDocument/2006/relationships/image" Target="../media/image65.jpeg"/><Relationship Id="rId36" Type="http://schemas.openxmlformats.org/officeDocument/2006/relationships/image" Target="../media/image66.png"/><Relationship Id="rId10" Type="http://schemas.openxmlformats.org/officeDocument/2006/relationships/image" Target="../media/image40.png"/><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44.png"/><Relationship Id="rId15" Type="http://schemas.openxmlformats.org/officeDocument/2006/relationships/image" Target="../media/image45.png"/><Relationship Id="rId16" Type="http://schemas.openxmlformats.org/officeDocument/2006/relationships/image" Target="../media/image46.png"/><Relationship Id="rId17" Type="http://schemas.openxmlformats.org/officeDocument/2006/relationships/image" Target="../media/image47.png"/><Relationship Id="rId18" Type="http://schemas.openxmlformats.org/officeDocument/2006/relationships/image" Target="../media/image48.png"/><Relationship Id="rId19" Type="http://schemas.openxmlformats.org/officeDocument/2006/relationships/image" Target="../media/image49.png"/><Relationship Id="rId37" Type="http://schemas.openxmlformats.org/officeDocument/2006/relationships/image" Target="../media/image67.jpeg"/><Relationship Id="rId38" Type="http://schemas.openxmlformats.org/officeDocument/2006/relationships/image" Target="../media/image68.png"/><Relationship Id="rId39" Type="http://schemas.openxmlformats.org/officeDocument/2006/relationships/image" Target="../media/image69.png"/><Relationship Id="rId40"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6093" y="4194025"/>
            <a:ext cx="4363639" cy="400087"/>
          </a:xfrm>
          <a:prstGeom prst="rect">
            <a:avLst/>
          </a:prstGeom>
          <a:noFill/>
        </p:spPr>
        <p:txBody>
          <a:bodyPr wrap="square" lIns="91420" tIns="45709" rIns="91420" bIns="45709" rtlCol="0">
            <a:spAutoFit/>
          </a:bodyPr>
          <a:lstStyle/>
          <a:p>
            <a:pPr>
              <a:spcBef>
                <a:spcPts val="600"/>
              </a:spcBef>
            </a:pPr>
            <a:r>
              <a:rPr lang="en-GB" sz="2000" dirty="0">
                <a:solidFill>
                  <a:srgbClr val="FFFFFF"/>
                </a:solidFill>
                <a:latin typeface="Helvetica Neue Light"/>
                <a:cs typeface="Helvetica Neue Light"/>
              </a:rPr>
              <a:t>Innovation Engineered</a:t>
            </a:r>
          </a:p>
        </p:txBody>
      </p:sp>
    </p:spTree>
    <p:extLst>
      <p:ext uri="{BB962C8B-B14F-4D97-AF65-F5344CB8AC3E}">
        <p14:creationId xmlns:p14="http://schemas.microsoft.com/office/powerpoint/2010/main" val="20662343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marL="231132" indent="-231132">
              <a:spcBef>
                <a:spcPts val="0"/>
              </a:spcBef>
              <a:defRPr/>
            </a:pPr>
            <a:r>
              <a:rPr lang="en-US" dirty="0" smtClean="0">
                <a:solidFill>
                  <a:schemeClr val="tx2">
                    <a:lumMod val="50000"/>
                  </a:schemeClr>
                </a:solidFill>
              </a:rPr>
              <a:t>01 IMMEDIATE INTEGRATION ACCELERATOR</a:t>
            </a:r>
            <a:endParaRPr lang="en-US" dirty="0">
              <a:solidFill>
                <a:schemeClr val="tx2">
                  <a:lumMod val="50000"/>
                </a:schemeClr>
              </a:solidFill>
            </a:endParaRPr>
          </a:p>
        </p:txBody>
      </p:sp>
      <p:sp>
        <p:nvSpPr>
          <p:cNvPr id="49" name="Content Placeholder 2"/>
          <p:cNvSpPr txBox="1">
            <a:spLocks/>
          </p:cNvSpPr>
          <p:nvPr/>
        </p:nvSpPr>
        <p:spPr bwMode="auto">
          <a:xfrm>
            <a:off x="79931" y="1356340"/>
            <a:ext cx="4879233" cy="320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799" tIns="38899" rIns="77799" bIns="38899">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74297" lvl="1" indent="0" eaLnBrk="1" hangingPunct="1">
              <a:spcBef>
                <a:spcPts val="85"/>
              </a:spcBef>
              <a:buClr>
                <a:srgbClr val="AC2B37"/>
              </a:buClr>
            </a:pPr>
            <a:r>
              <a:rPr lang="en-GB" sz="1400" b="1" dirty="0">
                <a:solidFill>
                  <a:srgbClr val="4E4641"/>
                </a:solidFill>
                <a:latin typeface="Ubuntu"/>
                <a:cs typeface="Ubuntu"/>
              </a:rPr>
              <a:t>01</a:t>
            </a:r>
          </a:p>
          <a:p>
            <a:pPr marL="74297" lvl="1" indent="0" eaLnBrk="1" hangingPunct="1">
              <a:spcBef>
                <a:spcPts val="85"/>
              </a:spcBef>
              <a:buClr>
                <a:srgbClr val="AC2B37"/>
              </a:buClr>
            </a:pPr>
            <a:r>
              <a:rPr lang="en-GB" sz="1400" dirty="0">
                <a:solidFill>
                  <a:schemeClr val="accent6"/>
                </a:solidFill>
                <a:latin typeface="Ubuntu"/>
                <a:cs typeface="Ubuntu"/>
              </a:rPr>
              <a:t>Integration (Mulesoft, </a:t>
            </a:r>
            <a:r>
              <a:rPr lang="en-GB" sz="1400" dirty="0" err="1">
                <a:solidFill>
                  <a:schemeClr val="accent6"/>
                </a:solidFill>
                <a:latin typeface="Ubuntu"/>
                <a:cs typeface="Ubuntu"/>
              </a:rPr>
              <a:t>ActiveMQ</a:t>
            </a:r>
            <a:r>
              <a:rPr lang="en-GB" sz="1400" dirty="0">
                <a:solidFill>
                  <a:schemeClr val="accent6"/>
                </a:solidFill>
                <a:latin typeface="Ubuntu"/>
                <a:cs typeface="Ubuntu"/>
              </a:rPr>
              <a:t>, Rabbit MQ)</a:t>
            </a:r>
          </a:p>
          <a:p>
            <a:pPr marL="74297" lvl="1" indent="0" eaLnBrk="1" hangingPunct="1">
              <a:spcBef>
                <a:spcPts val="300"/>
              </a:spcBef>
              <a:buClr>
                <a:srgbClr val="AC2B37"/>
              </a:buClr>
            </a:pPr>
            <a:r>
              <a:rPr lang="en-GB" sz="800" dirty="0">
                <a:solidFill>
                  <a:srgbClr val="4E4641"/>
                </a:solidFill>
                <a:latin typeface="Ubuntu"/>
                <a:cs typeface="Ubuntu"/>
              </a:rPr>
              <a:t>The integration layer of the platform allows you to connect applications together quickly and easily. This applies to all kinds of applications, whether they are cutting-edge digital services or inflexible legacy systems, in the cloud or on-premise.</a:t>
            </a:r>
          </a:p>
          <a:p>
            <a:pPr marL="74297" lvl="1" indent="0" eaLnBrk="1" hangingPunct="1">
              <a:spcBef>
                <a:spcPts val="300"/>
              </a:spcBef>
              <a:buClr>
                <a:srgbClr val="AC2B37"/>
              </a:buClr>
            </a:pPr>
            <a:endParaRPr lang="en-GB" sz="800" dirty="0">
              <a:solidFill>
                <a:srgbClr val="4E4641"/>
              </a:solidFill>
              <a:latin typeface="Ubuntu"/>
              <a:cs typeface="Ubuntu"/>
            </a:endParaRPr>
          </a:p>
          <a:p>
            <a:pPr marL="74297" lvl="1" indent="0" eaLnBrk="1" hangingPunct="1">
              <a:spcBef>
                <a:spcPts val="85"/>
              </a:spcBef>
              <a:buClr>
                <a:srgbClr val="AC2B37"/>
              </a:buClr>
            </a:pPr>
            <a:r>
              <a:rPr lang="en-GB" sz="800" dirty="0">
                <a:solidFill>
                  <a:srgbClr val="4E4641"/>
                </a:solidFill>
                <a:latin typeface="Ubuntu"/>
                <a:cs typeface="Ubuntu"/>
              </a:rPr>
              <a:t>Based on Mulesoft’s Enterprise Service Bus (ESB), the integration layer is a hub which carries data between all your systems. This saves you the pain of point-to-point integration between them. A new service only has to be plugged into the hub in order to interact with all the others. This makes it easy to plug and play new services, try them before you buy, and adopt more innovative services as soon as they come along.</a:t>
            </a:r>
          </a:p>
          <a:p>
            <a:pPr marL="74297" lvl="1" indent="0" eaLnBrk="1" hangingPunct="1">
              <a:spcBef>
                <a:spcPts val="85"/>
              </a:spcBef>
              <a:buClr>
                <a:srgbClr val="AC2B37"/>
              </a:buClr>
            </a:pPr>
            <a:endParaRPr lang="en-GB" sz="800" dirty="0">
              <a:solidFill>
                <a:srgbClr val="4E4641"/>
              </a:solidFill>
              <a:latin typeface="Ubuntu"/>
              <a:cs typeface="Ubuntu"/>
            </a:endParaRPr>
          </a:p>
          <a:p>
            <a:pPr marL="74297" lvl="1" indent="0" eaLnBrk="1" hangingPunct="1">
              <a:spcBef>
                <a:spcPts val="85"/>
              </a:spcBef>
              <a:buClr>
                <a:srgbClr val="AC2B37"/>
              </a:buClr>
            </a:pPr>
            <a:r>
              <a:rPr lang="en-GB" sz="800" dirty="0">
                <a:solidFill>
                  <a:srgbClr val="4E4641"/>
                </a:solidFill>
                <a:latin typeface="Ubuntu"/>
                <a:cs typeface="Ubuntu"/>
              </a:rPr>
              <a:t>This accelerator brings together two or more off-premise(SaaS)/on-premise service providers so that they work together and act as a coordinated whole. Using well established patterns, the integration accelerator aims to decouple service providers so that they work well together (high cohesion) but remain loosely coupled; i.e. the integration accelerator strives to avoid point to point. This is done by managing inter-service provider communication through the use of API enablement/management, publish/subscribe, guaranteed delivery, messaging, dead letter channel and canonical data model patterns. Integration also supports mechanisms to transform and aggregate data in different formats as well as orchestrate synchronous and asynchronous processing. The other key feature of the integration accelerator is in the routing of messages to one or more systems using a variety of different protocols and endpoints. Using the integration accelerator leads to the ability to swap in and out service providers avoiding vendor lock-in. It also provides a mechanism to manage the graceful degradation of services; i.e. if a system is suffering poor performance, or being throttled; creating reliable systems from unreliable services.</a:t>
            </a: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dirty="0">
              <a:solidFill>
                <a:srgbClr val="4E4641"/>
              </a:solidFill>
              <a:latin typeface="Ubuntu"/>
              <a:cs typeface="Ubuntu"/>
            </a:endParaRPr>
          </a:p>
          <a:p>
            <a:pPr marL="74297" lvl="1" indent="0" eaLnBrk="1" hangingPunct="1">
              <a:spcBef>
                <a:spcPts val="85"/>
              </a:spcBef>
              <a:buClr>
                <a:srgbClr val="AC2B37"/>
              </a:buClr>
            </a:pPr>
            <a:endParaRPr lang="en-GB" sz="1400" dirty="0">
              <a:solidFill>
                <a:srgbClr val="4E4641"/>
              </a:solidFill>
              <a:latin typeface="Ubuntu"/>
              <a:cs typeface="Ubuntu"/>
            </a:endParaRPr>
          </a:p>
        </p:txBody>
      </p:sp>
      <p:sp>
        <p:nvSpPr>
          <p:cNvPr id="50" name="Content Placeholder 2"/>
          <p:cNvSpPr txBox="1">
            <a:spLocks/>
          </p:cNvSpPr>
          <p:nvPr/>
        </p:nvSpPr>
        <p:spPr bwMode="auto">
          <a:xfrm>
            <a:off x="4932328" y="549804"/>
            <a:ext cx="4211673" cy="367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799" tIns="38899" rIns="77799" bIns="38899">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74297" lvl="1" indent="0" eaLnBrk="1" hangingPunct="1">
              <a:spcBef>
                <a:spcPts val="85"/>
              </a:spcBef>
              <a:buClr>
                <a:srgbClr val="AC2B37"/>
              </a:buClr>
            </a:pPr>
            <a:r>
              <a:rPr lang="en-GB" sz="1400" dirty="0">
                <a:solidFill>
                  <a:srgbClr val="B7BE16"/>
                </a:solidFill>
                <a:latin typeface="Ubuntu"/>
                <a:cs typeface="Ubuntu"/>
              </a:rPr>
              <a:t>Features Highlights</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Integrate the latest services and technology with your existing business and IT systems, without wholesale change. </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Unlock data from your existing systems by creating an API layer over your existing systems of record. </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Service orchestrate two or more services so that they work together and act as a coordinated whole. </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Synchronise or replicate data between on-premise and cloud based applications, giving a consistency across your overall service when in effect data is everywhere.</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Avoid vendor lock-in by decoupling your applications using an ESB and patterns. </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Pre-implemented Enterprise Integration Pattern; publish/subscribe, guaranteed delivery, messaging, dead letter channel, canonical data approach, connectors, transformation, aggregation, orchestration, routing, synchronous and asynchronous processing, etc.</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Shield your core business from SaaS reliability issues.</a:t>
            </a:r>
          </a:p>
          <a:p>
            <a:pPr marL="74297" lvl="1" indent="0" eaLnBrk="1" hangingPunct="1">
              <a:spcBef>
                <a:spcPts val="85"/>
              </a:spcBef>
              <a:buClr>
                <a:srgbClr val="AC2B37"/>
              </a:buClr>
            </a:pPr>
            <a:endParaRPr lang="en-GB" sz="800" dirty="0">
              <a:solidFill>
                <a:srgbClr val="4E4641"/>
              </a:solidFill>
              <a:latin typeface="Ubuntu"/>
              <a:cs typeface="Ubuntu"/>
            </a:endParaRPr>
          </a:p>
          <a:p>
            <a:pPr marL="74297" lvl="1" indent="0" eaLnBrk="1" hangingPunct="1">
              <a:spcBef>
                <a:spcPts val="85"/>
              </a:spcBef>
              <a:buClr>
                <a:srgbClr val="AC2B37"/>
              </a:buClr>
            </a:pPr>
            <a:r>
              <a:rPr lang="en-GB" sz="1400" dirty="0">
                <a:solidFill>
                  <a:srgbClr val="B7BE16"/>
                </a:solidFill>
                <a:latin typeface="Ubuntu"/>
                <a:cs typeface="Ubuntu"/>
              </a:rPr>
              <a:t>Technologies</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Products are unchanged by Capgemini and are supported and maintained by the originating source</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The products which underpin it have been selected with these key principles in mind:</a:t>
            </a:r>
          </a:p>
          <a:p>
            <a:pPr marL="363456" lvl="2" indent="-95228" eaLnBrk="1" hangingPunct="1">
              <a:spcBef>
                <a:spcPts val="85"/>
              </a:spcBef>
              <a:buClr>
                <a:srgbClr val="AC2B37"/>
              </a:buClr>
              <a:buFont typeface="Arial"/>
              <a:buChar char="•"/>
            </a:pPr>
            <a:r>
              <a:rPr lang="en-GB" sz="800" dirty="0">
                <a:solidFill>
                  <a:srgbClr val="4E4641"/>
                </a:solidFill>
                <a:latin typeface="Ubuntu"/>
                <a:cs typeface="Ubuntu"/>
              </a:rPr>
              <a:t>Functionally rich</a:t>
            </a:r>
          </a:p>
          <a:p>
            <a:pPr marL="363456" lvl="2" indent="-95228" eaLnBrk="1" hangingPunct="1">
              <a:spcBef>
                <a:spcPts val="85"/>
              </a:spcBef>
              <a:buClr>
                <a:srgbClr val="AC2B37"/>
              </a:buClr>
              <a:buFont typeface="Arial"/>
              <a:buChar char="•"/>
            </a:pPr>
            <a:r>
              <a:rPr lang="en-GB" sz="800" dirty="0">
                <a:solidFill>
                  <a:srgbClr val="4E4641"/>
                </a:solidFill>
                <a:latin typeface="Ubuntu"/>
                <a:cs typeface="Ubuntu"/>
              </a:rPr>
              <a:t>Mature open source</a:t>
            </a:r>
          </a:p>
          <a:p>
            <a:pPr marL="363456" lvl="2" indent="-95228" eaLnBrk="1" hangingPunct="1">
              <a:spcBef>
                <a:spcPts val="85"/>
              </a:spcBef>
              <a:buClr>
                <a:srgbClr val="AC2B37"/>
              </a:buClr>
              <a:buFont typeface="Arial"/>
              <a:buChar char="•"/>
            </a:pPr>
            <a:r>
              <a:rPr lang="en-GB" sz="800" dirty="0">
                <a:solidFill>
                  <a:srgbClr val="4E4641"/>
                </a:solidFill>
                <a:latin typeface="Ubuntu"/>
                <a:cs typeface="Ubuntu"/>
              </a:rPr>
              <a:t>Cost effective support mode</a:t>
            </a:r>
          </a:p>
          <a:p>
            <a:pPr marL="363456" lvl="2" indent="-95228" eaLnBrk="1" hangingPunct="1">
              <a:spcBef>
                <a:spcPts val="85"/>
              </a:spcBef>
              <a:buClr>
                <a:srgbClr val="AC2B37"/>
              </a:buClr>
              <a:buFont typeface="Arial"/>
              <a:buChar char="•"/>
            </a:pPr>
            <a:r>
              <a:rPr lang="en-GB" sz="800" dirty="0">
                <a:solidFill>
                  <a:srgbClr val="4E4641"/>
                </a:solidFill>
                <a:latin typeface="Ubuntu"/>
                <a:cs typeface="Ubuntu"/>
              </a:rPr>
              <a:t>IaaS neutral</a:t>
            </a:r>
          </a:p>
          <a:p>
            <a:pPr marL="363456" lvl="2" indent="-95228" eaLnBrk="1" hangingPunct="1">
              <a:spcBef>
                <a:spcPts val="85"/>
              </a:spcBef>
              <a:buClr>
                <a:srgbClr val="AC2B37"/>
              </a:buClr>
              <a:buFont typeface="Arial"/>
              <a:buChar char="•"/>
            </a:pPr>
            <a:r>
              <a:rPr lang="en-GB" sz="800" dirty="0">
                <a:solidFill>
                  <a:srgbClr val="4E4641"/>
                </a:solidFill>
                <a:latin typeface="Ubuntu"/>
                <a:cs typeface="Ubuntu"/>
              </a:rPr>
              <a:t>Scalable and cheap to deploy so they can be used for proofs of concepts, alphas, prototypes all the way to super secure high volume systems</a:t>
            </a:r>
          </a:p>
          <a:p>
            <a:pPr marL="363456" lvl="2" indent="-95228" eaLnBrk="1" hangingPunct="1">
              <a:spcBef>
                <a:spcPts val="85"/>
              </a:spcBef>
              <a:buClr>
                <a:srgbClr val="AC2B37"/>
              </a:buClr>
              <a:buFont typeface="Arial"/>
              <a:buChar char="•"/>
            </a:pPr>
            <a:r>
              <a:rPr lang="en-GB" sz="800" dirty="0">
                <a:solidFill>
                  <a:srgbClr val="4E4641"/>
                </a:solidFill>
                <a:latin typeface="Ubuntu"/>
                <a:cs typeface="Ubuntu"/>
              </a:rPr>
              <a:t>Deployable on public or private cloud.</a:t>
            </a:r>
          </a:p>
          <a:p>
            <a:pPr marL="74297" lvl="1" indent="0" eaLnBrk="1" hangingPunct="1">
              <a:spcBef>
                <a:spcPts val="85"/>
              </a:spcBef>
              <a:buClr>
                <a:srgbClr val="AC2B37"/>
              </a:buClr>
            </a:pPr>
            <a:r>
              <a:rPr lang="en-GB" sz="800" dirty="0">
                <a:solidFill>
                  <a:srgbClr val="4E4641"/>
                </a:solidFill>
                <a:latin typeface="Ubuntu"/>
                <a:cs typeface="Ubuntu"/>
              </a:rPr>
              <a:t> </a:t>
            </a: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p:txBody>
      </p:sp>
      <p:pic>
        <p:nvPicPr>
          <p:cNvPr id="51" name="Picture 2" descr="http://thinkstrategies.com/wp-content/uploads/2013/02/mulesoft-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3336" y="4282104"/>
            <a:ext cx="1925274" cy="457622"/>
          </a:xfrm>
          <a:prstGeom prst="rect">
            <a:avLst/>
          </a:prstGeom>
          <a:noFill/>
          <a:ln w="3175" cmpd="sng">
            <a:solidFill>
              <a:schemeClr val="bg1"/>
            </a:solidFill>
          </a:ln>
          <a:extLst>
            <a:ext uri="{909E8E84-426E-40dd-AFC4-6F175D3DCCD1}">
              <a14:hiddenFill xmlns:a14="http://schemas.microsoft.com/office/drawing/2010/main">
                <a:solidFill>
                  <a:srgbClr val="FFFFFF"/>
                </a:solidFill>
              </a14:hiddenFill>
            </a:ext>
          </a:extLst>
        </p:spPr>
      </p:pic>
      <p:pic>
        <p:nvPicPr>
          <p:cNvPr id="52" name="Picture 51" descr="Screen Shot 2014-12-11 at 10.47.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7858" y="4384233"/>
            <a:ext cx="1288234" cy="366724"/>
          </a:xfrm>
          <a:prstGeom prst="rect">
            <a:avLst/>
          </a:prstGeom>
          <a:ln w="3175" cmpd="sng">
            <a:solidFill>
              <a:schemeClr val="bg1"/>
            </a:solidFill>
          </a:ln>
        </p:spPr>
      </p:pic>
      <p:grpSp>
        <p:nvGrpSpPr>
          <p:cNvPr id="8" name="Group 7"/>
          <p:cNvGrpSpPr/>
          <p:nvPr/>
        </p:nvGrpSpPr>
        <p:grpSpPr>
          <a:xfrm>
            <a:off x="238046" y="675860"/>
            <a:ext cx="947283" cy="687273"/>
            <a:chOff x="219071" y="2605081"/>
            <a:chExt cx="900112" cy="621513"/>
          </a:xfrm>
        </p:grpSpPr>
        <p:sp>
          <p:nvSpPr>
            <p:cNvPr id="10" name="Rectangle 9"/>
            <p:cNvSpPr/>
            <p:nvPr/>
          </p:nvSpPr>
          <p:spPr>
            <a:xfrm>
              <a:off x="390524" y="3050381"/>
              <a:ext cx="545307" cy="17621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grpSp>
          <p:nvGrpSpPr>
            <p:cNvPr id="11" name="Group 10"/>
            <p:cNvGrpSpPr/>
            <p:nvPr/>
          </p:nvGrpSpPr>
          <p:grpSpPr>
            <a:xfrm>
              <a:off x="219071" y="2605081"/>
              <a:ext cx="900112" cy="585795"/>
              <a:chOff x="219071" y="2605081"/>
              <a:chExt cx="900112" cy="585795"/>
            </a:xfrm>
          </p:grpSpPr>
          <p:sp>
            <p:nvSpPr>
              <p:cNvPr id="12" name="Freeform 876"/>
              <p:cNvSpPr>
                <a:spLocks/>
              </p:cNvSpPr>
              <p:nvPr/>
            </p:nvSpPr>
            <p:spPr bwMode="auto">
              <a:xfrm rot="10800000">
                <a:off x="475854" y="2857742"/>
                <a:ext cx="148033" cy="333134"/>
              </a:xfrm>
              <a:custGeom>
                <a:avLst/>
                <a:gdLst/>
                <a:ahLst/>
                <a:cxnLst>
                  <a:cxn ang="0">
                    <a:pos x="34" y="186"/>
                  </a:cxn>
                  <a:cxn ang="0">
                    <a:pos x="41" y="182"/>
                  </a:cxn>
                  <a:cxn ang="0">
                    <a:pos x="55" y="166"/>
                  </a:cxn>
                  <a:cxn ang="0">
                    <a:pos x="56" y="163"/>
                  </a:cxn>
                  <a:cxn ang="0">
                    <a:pos x="56" y="153"/>
                  </a:cxn>
                  <a:cxn ang="0">
                    <a:pos x="50" y="138"/>
                  </a:cxn>
                  <a:cxn ang="0">
                    <a:pos x="43" y="123"/>
                  </a:cxn>
                  <a:cxn ang="0">
                    <a:pos x="42" y="113"/>
                  </a:cxn>
                  <a:cxn ang="0">
                    <a:pos x="43" y="110"/>
                  </a:cxn>
                  <a:cxn ang="0">
                    <a:pos x="50" y="105"/>
                  </a:cxn>
                  <a:cxn ang="0">
                    <a:pos x="62" y="105"/>
                  </a:cxn>
                  <a:cxn ang="0">
                    <a:pos x="70" y="102"/>
                  </a:cxn>
                  <a:cxn ang="0">
                    <a:pos x="73" y="99"/>
                  </a:cxn>
                  <a:cxn ang="0">
                    <a:pos x="74" y="95"/>
                  </a:cxn>
                  <a:cxn ang="0">
                    <a:pos x="80" y="47"/>
                  </a:cxn>
                  <a:cxn ang="0">
                    <a:pos x="76" y="40"/>
                  </a:cxn>
                  <a:cxn ang="0">
                    <a:pos x="74" y="38"/>
                  </a:cxn>
                  <a:cxn ang="0">
                    <a:pos x="70" y="36"/>
                  </a:cxn>
                  <a:cxn ang="0">
                    <a:pos x="62" y="9"/>
                  </a:cxn>
                  <a:cxn ang="0">
                    <a:pos x="62" y="5"/>
                  </a:cxn>
                  <a:cxn ang="0">
                    <a:pos x="60" y="2"/>
                  </a:cxn>
                  <a:cxn ang="0">
                    <a:pos x="60" y="2"/>
                  </a:cxn>
                  <a:cxn ang="0">
                    <a:pos x="54" y="0"/>
                  </a:cxn>
                  <a:cxn ang="0">
                    <a:pos x="51" y="1"/>
                  </a:cxn>
                  <a:cxn ang="0">
                    <a:pos x="48" y="2"/>
                  </a:cxn>
                  <a:cxn ang="0">
                    <a:pos x="46" y="5"/>
                  </a:cxn>
                  <a:cxn ang="0">
                    <a:pos x="46" y="36"/>
                  </a:cxn>
                  <a:cxn ang="0">
                    <a:pos x="34" y="9"/>
                  </a:cxn>
                  <a:cxn ang="0">
                    <a:pos x="33" y="5"/>
                  </a:cxn>
                  <a:cxn ang="0">
                    <a:pos x="32" y="2"/>
                  </a:cxn>
                  <a:cxn ang="0">
                    <a:pos x="26" y="0"/>
                  </a:cxn>
                  <a:cxn ang="0">
                    <a:pos x="22" y="1"/>
                  </a:cxn>
                  <a:cxn ang="0">
                    <a:pos x="19" y="2"/>
                  </a:cxn>
                  <a:cxn ang="0">
                    <a:pos x="17" y="9"/>
                  </a:cxn>
                  <a:cxn ang="0">
                    <a:pos x="17" y="36"/>
                  </a:cxn>
                  <a:cxn ang="0">
                    <a:pos x="10" y="36"/>
                  </a:cxn>
                  <a:cxn ang="0">
                    <a:pos x="3" y="40"/>
                  </a:cxn>
                  <a:cxn ang="0">
                    <a:pos x="0" y="43"/>
                  </a:cxn>
                  <a:cxn ang="0">
                    <a:pos x="0" y="47"/>
                  </a:cxn>
                  <a:cxn ang="0">
                    <a:pos x="5" y="95"/>
                  </a:cxn>
                  <a:cxn ang="0">
                    <a:pos x="9" y="102"/>
                  </a:cxn>
                  <a:cxn ang="0">
                    <a:pos x="13" y="105"/>
                  </a:cxn>
                  <a:cxn ang="0">
                    <a:pos x="21" y="105"/>
                  </a:cxn>
                </a:cxnLst>
                <a:rect l="0" t="0" r="r" b="b"/>
                <a:pathLst>
                  <a:path w="80" h="186">
                    <a:moveTo>
                      <a:pt x="34" y="186"/>
                    </a:moveTo>
                    <a:lnTo>
                      <a:pt x="34" y="186"/>
                    </a:lnTo>
                    <a:lnTo>
                      <a:pt x="41" y="182"/>
                    </a:lnTo>
                    <a:lnTo>
                      <a:pt x="41" y="182"/>
                    </a:lnTo>
                    <a:lnTo>
                      <a:pt x="50" y="175"/>
                    </a:lnTo>
                    <a:lnTo>
                      <a:pt x="55" y="166"/>
                    </a:lnTo>
                    <a:lnTo>
                      <a:pt x="55" y="166"/>
                    </a:lnTo>
                    <a:lnTo>
                      <a:pt x="56" y="163"/>
                    </a:lnTo>
                    <a:lnTo>
                      <a:pt x="57" y="159"/>
                    </a:lnTo>
                    <a:lnTo>
                      <a:pt x="56" y="153"/>
                    </a:lnTo>
                    <a:lnTo>
                      <a:pt x="54" y="145"/>
                    </a:lnTo>
                    <a:lnTo>
                      <a:pt x="50" y="138"/>
                    </a:lnTo>
                    <a:lnTo>
                      <a:pt x="46" y="130"/>
                    </a:lnTo>
                    <a:lnTo>
                      <a:pt x="43" y="123"/>
                    </a:lnTo>
                    <a:lnTo>
                      <a:pt x="42" y="115"/>
                    </a:lnTo>
                    <a:lnTo>
                      <a:pt x="42" y="113"/>
                    </a:lnTo>
                    <a:lnTo>
                      <a:pt x="43" y="110"/>
                    </a:lnTo>
                    <a:lnTo>
                      <a:pt x="43" y="110"/>
                    </a:lnTo>
                    <a:lnTo>
                      <a:pt x="46" y="106"/>
                    </a:lnTo>
                    <a:lnTo>
                      <a:pt x="50" y="105"/>
                    </a:lnTo>
                    <a:lnTo>
                      <a:pt x="62" y="105"/>
                    </a:lnTo>
                    <a:lnTo>
                      <a:pt x="62" y="105"/>
                    </a:lnTo>
                    <a:lnTo>
                      <a:pt x="66" y="105"/>
                    </a:lnTo>
                    <a:lnTo>
                      <a:pt x="70" y="102"/>
                    </a:lnTo>
                    <a:lnTo>
                      <a:pt x="70" y="102"/>
                    </a:lnTo>
                    <a:lnTo>
                      <a:pt x="73" y="99"/>
                    </a:lnTo>
                    <a:lnTo>
                      <a:pt x="74" y="95"/>
                    </a:lnTo>
                    <a:lnTo>
                      <a:pt x="74" y="95"/>
                    </a:lnTo>
                    <a:lnTo>
                      <a:pt x="80" y="47"/>
                    </a:lnTo>
                    <a:lnTo>
                      <a:pt x="80" y="47"/>
                    </a:lnTo>
                    <a:lnTo>
                      <a:pt x="79" y="43"/>
                    </a:lnTo>
                    <a:lnTo>
                      <a:pt x="76" y="40"/>
                    </a:lnTo>
                    <a:lnTo>
                      <a:pt x="76" y="40"/>
                    </a:lnTo>
                    <a:lnTo>
                      <a:pt x="74" y="38"/>
                    </a:lnTo>
                    <a:lnTo>
                      <a:pt x="70" y="36"/>
                    </a:lnTo>
                    <a:lnTo>
                      <a:pt x="70" y="36"/>
                    </a:lnTo>
                    <a:lnTo>
                      <a:pt x="62" y="36"/>
                    </a:lnTo>
                    <a:lnTo>
                      <a:pt x="62" y="9"/>
                    </a:lnTo>
                    <a:lnTo>
                      <a:pt x="62" y="9"/>
                    </a:lnTo>
                    <a:lnTo>
                      <a:pt x="62" y="5"/>
                    </a:lnTo>
                    <a:lnTo>
                      <a:pt x="60" y="2"/>
                    </a:lnTo>
                    <a:lnTo>
                      <a:pt x="60" y="2"/>
                    </a:lnTo>
                    <a:lnTo>
                      <a:pt x="60" y="2"/>
                    </a:lnTo>
                    <a:lnTo>
                      <a:pt x="60" y="2"/>
                    </a:lnTo>
                    <a:lnTo>
                      <a:pt x="57" y="1"/>
                    </a:lnTo>
                    <a:lnTo>
                      <a:pt x="54" y="0"/>
                    </a:lnTo>
                    <a:lnTo>
                      <a:pt x="54" y="0"/>
                    </a:lnTo>
                    <a:lnTo>
                      <a:pt x="51" y="1"/>
                    </a:lnTo>
                    <a:lnTo>
                      <a:pt x="48" y="2"/>
                    </a:lnTo>
                    <a:lnTo>
                      <a:pt x="48" y="2"/>
                    </a:lnTo>
                    <a:lnTo>
                      <a:pt x="48" y="2"/>
                    </a:lnTo>
                    <a:lnTo>
                      <a:pt x="46" y="5"/>
                    </a:lnTo>
                    <a:lnTo>
                      <a:pt x="46" y="9"/>
                    </a:lnTo>
                    <a:lnTo>
                      <a:pt x="46" y="36"/>
                    </a:lnTo>
                    <a:lnTo>
                      <a:pt x="34" y="36"/>
                    </a:lnTo>
                    <a:lnTo>
                      <a:pt x="34" y="9"/>
                    </a:lnTo>
                    <a:lnTo>
                      <a:pt x="34" y="9"/>
                    </a:lnTo>
                    <a:lnTo>
                      <a:pt x="33" y="5"/>
                    </a:lnTo>
                    <a:lnTo>
                      <a:pt x="32" y="2"/>
                    </a:lnTo>
                    <a:lnTo>
                      <a:pt x="32" y="2"/>
                    </a:lnTo>
                    <a:lnTo>
                      <a:pt x="28" y="1"/>
                    </a:lnTo>
                    <a:lnTo>
                      <a:pt x="26" y="0"/>
                    </a:lnTo>
                    <a:lnTo>
                      <a:pt x="26" y="0"/>
                    </a:lnTo>
                    <a:lnTo>
                      <a:pt x="22" y="1"/>
                    </a:lnTo>
                    <a:lnTo>
                      <a:pt x="19" y="2"/>
                    </a:lnTo>
                    <a:lnTo>
                      <a:pt x="19" y="2"/>
                    </a:lnTo>
                    <a:lnTo>
                      <a:pt x="18" y="5"/>
                    </a:lnTo>
                    <a:lnTo>
                      <a:pt x="17" y="9"/>
                    </a:lnTo>
                    <a:lnTo>
                      <a:pt x="17" y="36"/>
                    </a:lnTo>
                    <a:lnTo>
                      <a:pt x="17" y="36"/>
                    </a:lnTo>
                    <a:lnTo>
                      <a:pt x="10" y="36"/>
                    </a:lnTo>
                    <a:lnTo>
                      <a:pt x="10" y="36"/>
                    </a:lnTo>
                    <a:lnTo>
                      <a:pt x="7" y="38"/>
                    </a:lnTo>
                    <a:lnTo>
                      <a:pt x="3" y="40"/>
                    </a:lnTo>
                    <a:lnTo>
                      <a:pt x="3" y="40"/>
                    </a:lnTo>
                    <a:lnTo>
                      <a:pt x="0" y="43"/>
                    </a:lnTo>
                    <a:lnTo>
                      <a:pt x="0" y="47"/>
                    </a:lnTo>
                    <a:lnTo>
                      <a:pt x="0" y="47"/>
                    </a:lnTo>
                    <a:lnTo>
                      <a:pt x="5" y="95"/>
                    </a:lnTo>
                    <a:lnTo>
                      <a:pt x="5" y="95"/>
                    </a:lnTo>
                    <a:lnTo>
                      <a:pt x="7" y="99"/>
                    </a:lnTo>
                    <a:lnTo>
                      <a:pt x="9" y="102"/>
                    </a:lnTo>
                    <a:lnTo>
                      <a:pt x="9" y="102"/>
                    </a:lnTo>
                    <a:lnTo>
                      <a:pt x="13" y="105"/>
                    </a:lnTo>
                    <a:lnTo>
                      <a:pt x="17" y="105"/>
                    </a:lnTo>
                    <a:lnTo>
                      <a:pt x="21" y="105"/>
                    </a:lnTo>
                  </a:path>
                </a:pathLst>
              </a:custGeom>
              <a:solidFill>
                <a:schemeClr val="bg1"/>
              </a:solidFill>
              <a:ln w="19050">
                <a:solidFill>
                  <a:schemeClr val="tx1"/>
                </a:solidFill>
                <a:prstDash val="solid"/>
                <a:round/>
                <a:headEnd/>
                <a:tailEnd/>
              </a:ln>
            </p:spPr>
            <p:txBody>
              <a:bodyPr vert="horz" wrap="square" lIns="83969" tIns="41985" rIns="83969" bIns="41985" numCol="1" anchor="t" anchorCtr="0" compatLnSpc="1">
                <a:prstTxWarp prst="textNoShape">
                  <a:avLst/>
                </a:prstTxWarp>
              </a:bodyPr>
              <a:lstStyle/>
              <a:p>
                <a:endParaRPr lang="en-US"/>
              </a:p>
            </p:txBody>
          </p:sp>
          <p:sp>
            <p:nvSpPr>
              <p:cNvPr id="13" name="Freeform 876"/>
              <p:cNvSpPr>
                <a:spLocks/>
              </p:cNvSpPr>
              <p:nvPr/>
            </p:nvSpPr>
            <p:spPr bwMode="auto">
              <a:xfrm rot="10800000" flipH="1">
                <a:off x="690166" y="2857742"/>
                <a:ext cx="148033" cy="333134"/>
              </a:xfrm>
              <a:custGeom>
                <a:avLst/>
                <a:gdLst/>
                <a:ahLst/>
                <a:cxnLst>
                  <a:cxn ang="0">
                    <a:pos x="34" y="186"/>
                  </a:cxn>
                  <a:cxn ang="0">
                    <a:pos x="41" y="182"/>
                  </a:cxn>
                  <a:cxn ang="0">
                    <a:pos x="55" y="166"/>
                  </a:cxn>
                  <a:cxn ang="0">
                    <a:pos x="56" y="163"/>
                  </a:cxn>
                  <a:cxn ang="0">
                    <a:pos x="56" y="153"/>
                  </a:cxn>
                  <a:cxn ang="0">
                    <a:pos x="50" y="138"/>
                  </a:cxn>
                  <a:cxn ang="0">
                    <a:pos x="43" y="123"/>
                  </a:cxn>
                  <a:cxn ang="0">
                    <a:pos x="42" y="113"/>
                  </a:cxn>
                  <a:cxn ang="0">
                    <a:pos x="43" y="110"/>
                  </a:cxn>
                  <a:cxn ang="0">
                    <a:pos x="50" y="105"/>
                  </a:cxn>
                  <a:cxn ang="0">
                    <a:pos x="62" y="105"/>
                  </a:cxn>
                  <a:cxn ang="0">
                    <a:pos x="70" y="102"/>
                  </a:cxn>
                  <a:cxn ang="0">
                    <a:pos x="73" y="99"/>
                  </a:cxn>
                  <a:cxn ang="0">
                    <a:pos x="74" y="95"/>
                  </a:cxn>
                  <a:cxn ang="0">
                    <a:pos x="80" y="47"/>
                  </a:cxn>
                  <a:cxn ang="0">
                    <a:pos x="76" y="40"/>
                  </a:cxn>
                  <a:cxn ang="0">
                    <a:pos x="74" y="38"/>
                  </a:cxn>
                  <a:cxn ang="0">
                    <a:pos x="70" y="36"/>
                  </a:cxn>
                  <a:cxn ang="0">
                    <a:pos x="62" y="9"/>
                  </a:cxn>
                  <a:cxn ang="0">
                    <a:pos x="62" y="5"/>
                  </a:cxn>
                  <a:cxn ang="0">
                    <a:pos x="60" y="2"/>
                  </a:cxn>
                  <a:cxn ang="0">
                    <a:pos x="60" y="2"/>
                  </a:cxn>
                  <a:cxn ang="0">
                    <a:pos x="54" y="0"/>
                  </a:cxn>
                  <a:cxn ang="0">
                    <a:pos x="51" y="1"/>
                  </a:cxn>
                  <a:cxn ang="0">
                    <a:pos x="48" y="2"/>
                  </a:cxn>
                  <a:cxn ang="0">
                    <a:pos x="46" y="5"/>
                  </a:cxn>
                  <a:cxn ang="0">
                    <a:pos x="46" y="36"/>
                  </a:cxn>
                  <a:cxn ang="0">
                    <a:pos x="34" y="9"/>
                  </a:cxn>
                  <a:cxn ang="0">
                    <a:pos x="33" y="5"/>
                  </a:cxn>
                  <a:cxn ang="0">
                    <a:pos x="32" y="2"/>
                  </a:cxn>
                  <a:cxn ang="0">
                    <a:pos x="26" y="0"/>
                  </a:cxn>
                  <a:cxn ang="0">
                    <a:pos x="22" y="1"/>
                  </a:cxn>
                  <a:cxn ang="0">
                    <a:pos x="19" y="2"/>
                  </a:cxn>
                  <a:cxn ang="0">
                    <a:pos x="17" y="9"/>
                  </a:cxn>
                  <a:cxn ang="0">
                    <a:pos x="17" y="36"/>
                  </a:cxn>
                  <a:cxn ang="0">
                    <a:pos x="10" y="36"/>
                  </a:cxn>
                  <a:cxn ang="0">
                    <a:pos x="3" y="40"/>
                  </a:cxn>
                  <a:cxn ang="0">
                    <a:pos x="0" y="43"/>
                  </a:cxn>
                  <a:cxn ang="0">
                    <a:pos x="0" y="47"/>
                  </a:cxn>
                  <a:cxn ang="0">
                    <a:pos x="5" y="95"/>
                  </a:cxn>
                  <a:cxn ang="0">
                    <a:pos x="9" y="102"/>
                  </a:cxn>
                  <a:cxn ang="0">
                    <a:pos x="13" y="105"/>
                  </a:cxn>
                  <a:cxn ang="0">
                    <a:pos x="21" y="105"/>
                  </a:cxn>
                </a:cxnLst>
                <a:rect l="0" t="0" r="r" b="b"/>
                <a:pathLst>
                  <a:path w="80" h="186">
                    <a:moveTo>
                      <a:pt x="34" y="186"/>
                    </a:moveTo>
                    <a:lnTo>
                      <a:pt x="34" y="186"/>
                    </a:lnTo>
                    <a:lnTo>
                      <a:pt x="41" y="182"/>
                    </a:lnTo>
                    <a:lnTo>
                      <a:pt x="41" y="182"/>
                    </a:lnTo>
                    <a:lnTo>
                      <a:pt x="50" y="175"/>
                    </a:lnTo>
                    <a:lnTo>
                      <a:pt x="55" y="166"/>
                    </a:lnTo>
                    <a:lnTo>
                      <a:pt x="55" y="166"/>
                    </a:lnTo>
                    <a:lnTo>
                      <a:pt x="56" y="163"/>
                    </a:lnTo>
                    <a:lnTo>
                      <a:pt x="57" y="159"/>
                    </a:lnTo>
                    <a:lnTo>
                      <a:pt x="56" y="153"/>
                    </a:lnTo>
                    <a:lnTo>
                      <a:pt x="54" y="145"/>
                    </a:lnTo>
                    <a:lnTo>
                      <a:pt x="50" y="138"/>
                    </a:lnTo>
                    <a:lnTo>
                      <a:pt x="46" y="130"/>
                    </a:lnTo>
                    <a:lnTo>
                      <a:pt x="43" y="123"/>
                    </a:lnTo>
                    <a:lnTo>
                      <a:pt x="42" y="115"/>
                    </a:lnTo>
                    <a:lnTo>
                      <a:pt x="42" y="113"/>
                    </a:lnTo>
                    <a:lnTo>
                      <a:pt x="43" y="110"/>
                    </a:lnTo>
                    <a:lnTo>
                      <a:pt x="43" y="110"/>
                    </a:lnTo>
                    <a:lnTo>
                      <a:pt x="46" y="106"/>
                    </a:lnTo>
                    <a:lnTo>
                      <a:pt x="50" y="105"/>
                    </a:lnTo>
                    <a:lnTo>
                      <a:pt x="62" y="105"/>
                    </a:lnTo>
                    <a:lnTo>
                      <a:pt x="62" y="105"/>
                    </a:lnTo>
                    <a:lnTo>
                      <a:pt x="66" y="105"/>
                    </a:lnTo>
                    <a:lnTo>
                      <a:pt x="70" y="102"/>
                    </a:lnTo>
                    <a:lnTo>
                      <a:pt x="70" y="102"/>
                    </a:lnTo>
                    <a:lnTo>
                      <a:pt x="73" y="99"/>
                    </a:lnTo>
                    <a:lnTo>
                      <a:pt x="74" y="95"/>
                    </a:lnTo>
                    <a:lnTo>
                      <a:pt x="74" y="95"/>
                    </a:lnTo>
                    <a:lnTo>
                      <a:pt x="80" y="47"/>
                    </a:lnTo>
                    <a:lnTo>
                      <a:pt x="80" y="47"/>
                    </a:lnTo>
                    <a:lnTo>
                      <a:pt x="79" y="43"/>
                    </a:lnTo>
                    <a:lnTo>
                      <a:pt x="76" y="40"/>
                    </a:lnTo>
                    <a:lnTo>
                      <a:pt x="76" y="40"/>
                    </a:lnTo>
                    <a:lnTo>
                      <a:pt x="74" y="38"/>
                    </a:lnTo>
                    <a:lnTo>
                      <a:pt x="70" y="36"/>
                    </a:lnTo>
                    <a:lnTo>
                      <a:pt x="70" y="36"/>
                    </a:lnTo>
                    <a:lnTo>
                      <a:pt x="62" y="36"/>
                    </a:lnTo>
                    <a:lnTo>
                      <a:pt x="62" y="9"/>
                    </a:lnTo>
                    <a:lnTo>
                      <a:pt x="62" y="9"/>
                    </a:lnTo>
                    <a:lnTo>
                      <a:pt x="62" y="5"/>
                    </a:lnTo>
                    <a:lnTo>
                      <a:pt x="60" y="2"/>
                    </a:lnTo>
                    <a:lnTo>
                      <a:pt x="60" y="2"/>
                    </a:lnTo>
                    <a:lnTo>
                      <a:pt x="60" y="2"/>
                    </a:lnTo>
                    <a:lnTo>
                      <a:pt x="60" y="2"/>
                    </a:lnTo>
                    <a:lnTo>
                      <a:pt x="57" y="1"/>
                    </a:lnTo>
                    <a:lnTo>
                      <a:pt x="54" y="0"/>
                    </a:lnTo>
                    <a:lnTo>
                      <a:pt x="54" y="0"/>
                    </a:lnTo>
                    <a:lnTo>
                      <a:pt x="51" y="1"/>
                    </a:lnTo>
                    <a:lnTo>
                      <a:pt x="48" y="2"/>
                    </a:lnTo>
                    <a:lnTo>
                      <a:pt x="48" y="2"/>
                    </a:lnTo>
                    <a:lnTo>
                      <a:pt x="48" y="2"/>
                    </a:lnTo>
                    <a:lnTo>
                      <a:pt x="46" y="5"/>
                    </a:lnTo>
                    <a:lnTo>
                      <a:pt x="46" y="9"/>
                    </a:lnTo>
                    <a:lnTo>
                      <a:pt x="46" y="36"/>
                    </a:lnTo>
                    <a:lnTo>
                      <a:pt x="34" y="36"/>
                    </a:lnTo>
                    <a:lnTo>
                      <a:pt x="34" y="9"/>
                    </a:lnTo>
                    <a:lnTo>
                      <a:pt x="34" y="9"/>
                    </a:lnTo>
                    <a:lnTo>
                      <a:pt x="33" y="5"/>
                    </a:lnTo>
                    <a:lnTo>
                      <a:pt x="32" y="2"/>
                    </a:lnTo>
                    <a:lnTo>
                      <a:pt x="32" y="2"/>
                    </a:lnTo>
                    <a:lnTo>
                      <a:pt x="28" y="1"/>
                    </a:lnTo>
                    <a:lnTo>
                      <a:pt x="26" y="0"/>
                    </a:lnTo>
                    <a:lnTo>
                      <a:pt x="26" y="0"/>
                    </a:lnTo>
                    <a:lnTo>
                      <a:pt x="22" y="1"/>
                    </a:lnTo>
                    <a:lnTo>
                      <a:pt x="19" y="2"/>
                    </a:lnTo>
                    <a:lnTo>
                      <a:pt x="19" y="2"/>
                    </a:lnTo>
                    <a:lnTo>
                      <a:pt x="18" y="5"/>
                    </a:lnTo>
                    <a:lnTo>
                      <a:pt x="17" y="9"/>
                    </a:lnTo>
                    <a:lnTo>
                      <a:pt x="17" y="36"/>
                    </a:lnTo>
                    <a:lnTo>
                      <a:pt x="17" y="36"/>
                    </a:lnTo>
                    <a:lnTo>
                      <a:pt x="10" y="36"/>
                    </a:lnTo>
                    <a:lnTo>
                      <a:pt x="10" y="36"/>
                    </a:lnTo>
                    <a:lnTo>
                      <a:pt x="7" y="38"/>
                    </a:lnTo>
                    <a:lnTo>
                      <a:pt x="3" y="40"/>
                    </a:lnTo>
                    <a:lnTo>
                      <a:pt x="3" y="40"/>
                    </a:lnTo>
                    <a:lnTo>
                      <a:pt x="0" y="43"/>
                    </a:lnTo>
                    <a:lnTo>
                      <a:pt x="0" y="47"/>
                    </a:lnTo>
                    <a:lnTo>
                      <a:pt x="0" y="47"/>
                    </a:lnTo>
                    <a:lnTo>
                      <a:pt x="5" y="95"/>
                    </a:lnTo>
                    <a:lnTo>
                      <a:pt x="5" y="95"/>
                    </a:lnTo>
                    <a:lnTo>
                      <a:pt x="7" y="99"/>
                    </a:lnTo>
                    <a:lnTo>
                      <a:pt x="9" y="102"/>
                    </a:lnTo>
                    <a:lnTo>
                      <a:pt x="9" y="102"/>
                    </a:lnTo>
                    <a:lnTo>
                      <a:pt x="13" y="105"/>
                    </a:lnTo>
                    <a:lnTo>
                      <a:pt x="17" y="105"/>
                    </a:lnTo>
                    <a:lnTo>
                      <a:pt x="21" y="105"/>
                    </a:lnTo>
                  </a:path>
                </a:pathLst>
              </a:custGeom>
              <a:solidFill>
                <a:schemeClr val="bg1"/>
              </a:solidFill>
              <a:ln w="19050">
                <a:solidFill>
                  <a:schemeClr val="tx1"/>
                </a:solidFill>
                <a:prstDash val="solid"/>
                <a:round/>
                <a:headEnd/>
                <a:tailEnd/>
              </a:ln>
            </p:spPr>
            <p:txBody>
              <a:bodyPr vert="horz" wrap="square" lIns="83969" tIns="41985" rIns="83969" bIns="41985" numCol="1" anchor="t" anchorCtr="0" compatLnSpc="1">
                <a:prstTxWarp prst="textNoShape">
                  <a:avLst/>
                </a:prstTxWarp>
              </a:bodyPr>
              <a:lstStyle/>
              <a:p>
                <a:endParaRPr lang="en-US"/>
              </a:p>
            </p:txBody>
          </p:sp>
          <p:sp>
            <p:nvSpPr>
              <p:cNvPr id="14" name="Rounded Rectangle 13"/>
              <p:cNvSpPr/>
              <p:nvPr/>
            </p:nvSpPr>
            <p:spPr>
              <a:xfrm>
                <a:off x="219071" y="2605081"/>
                <a:ext cx="419100" cy="252413"/>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15" name="Freeform 14"/>
              <p:cNvSpPr/>
              <p:nvPr/>
            </p:nvSpPr>
            <p:spPr>
              <a:xfrm>
                <a:off x="700083" y="2605081"/>
                <a:ext cx="419100" cy="252413"/>
              </a:xfrm>
              <a:custGeom>
                <a:avLst/>
                <a:gdLst>
                  <a:gd name="connsiteX0" fmla="*/ 0 w 419100"/>
                  <a:gd name="connsiteY0" fmla="*/ 42070 h 252413"/>
                  <a:gd name="connsiteX1" fmla="*/ 12322 w 419100"/>
                  <a:gd name="connsiteY1" fmla="*/ 12322 h 252413"/>
                  <a:gd name="connsiteX2" fmla="*/ 42070 w 419100"/>
                  <a:gd name="connsiteY2" fmla="*/ 0 h 252413"/>
                  <a:gd name="connsiteX3" fmla="*/ 377030 w 419100"/>
                  <a:gd name="connsiteY3" fmla="*/ 0 h 252413"/>
                  <a:gd name="connsiteX4" fmla="*/ 406778 w 419100"/>
                  <a:gd name="connsiteY4" fmla="*/ 12322 h 252413"/>
                  <a:gd name="connsiteX5" fmla="*/ 419100 w 419100"/>
                  <a:gd name="connsiteY5" fmla="*/ 42070 h 252413"/>
                  <a:gd name="connsiteX6" fmla="*/ 419100 w 419100"/>
                  <a:gd name="connsiteY6" fmla="*/ 210343 h 252413"/>
                  <a:gd name="connsiteX7" fmla="*/ 406778 w 419100"/>
                  <a:gd name="connsiteY7" fmla="*/ 240091 h 252413"/>
                  <a:gd name="connsiteX8" fmla="*/ 377030 w 419100"/>
                  <a:gd name="connsiteY8" fmla="*/ 252413 h 252413"/>
                  <a:gd name="connsiteX9" fmla="*/ 42070 w 419100"/>
                  <a:gd name="connsiteY9" fmla="*/ 252413 h 252413"/>
                  <a:gd name="connsiteX10" fmla="*/ 12322 w 419100"/>
                  <a:gd name="connsiteY10" fmla="*/ 240091 h 252413"/>
                  <a:gd name="connsiteX11" fmla="*/ 0 w 419100"/>
                  <a:gd name="connsiteY11" fmla="*/ 210343 h 252413"/>
                  <a:gd name="connsiteX12" fmla="*/ 0 w 419100"/>
                  <a:gd name="connsiteY12" fmla="*/ 42070 h 25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100" h="252413">
                    <a:moveTo>
                      <a:pt x="0" y="42070"/>
                    </a:moveTo>
                    <a:cubicBezTo>
                      <a:pt x="0" y="30912"/>
                      <a:pt x="4432" y="20212"/>
                      <a:pt x="12322" y="12322"/>
                    </a:cubicBezTo>
                    <a:cubicBezTo>
                      <a:pt x="20212" y="4432"/>
                      <a:pt x="30912" y="0"/>
                      <a:pt x="42070" y="0"/>
                    </a:cubicBezTo>
                    <a:lnTo>
                      <a:pt x="377030" y="0"/>
                    </a:lnTo>
                    <a:cubicBezTo>
                      <a:pt x="388188" y="0"/>
                      <a:pt x="398888" y="4432"/>
                      <a:pt x="406778" y="12322"/>
                    </a:cubicBezTo>
                    <a:cubicBezTo>
                      <a:pt x="414668" y="20212"/>
                      <a:pt x="419100" y="30912"/>
                      <a:pt x="419100" y="42070"/>
                    </a:cubicBezTo>
                    <a:lnTo>
                      <a:pt x="419100" y="210343"/>
                    </a:lnTo>
                    <a:cubicBezTo>
                      <a:pt x="419100" y="221501"/>
                      <a:pt x="414668" y="232201"/>
                      <a:pt x="406778" y="240091"/>
                    </a:cubicBezTo>
                    <a:cubicBezTo>
                      <a:pt x="398888" y="247981"/>
                      <a:pt x="388188" y="252413"/>
                      <a:pt x="377030" y="252413"/>
                    </a:cubicBezTo>
                    <a:lnTo>
                      <a:pt x="42070" y="252413"/>
                    </a:lnTo>
                    <a:cubicBezTo>
                      <a:pt x="30912" y="252413"/>
                      <a:pt x="20212" y="247981"/>
                      <a:pt x="12322" y="240091"/>
                    </a:cubicBezTo>
                    <a:cubicBezTo>
                      <a:pt x="4432" y="232201"/>
                      <a:pt x="0" y="221501"/>
                      <a:pt x="0" y="210343"/>
                    </a:cubicBezTo>
                    <a:lnTo>
                      <a:pt x="0" y="42070"/>
                    </a:lnTo>
                    <a:close/>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16" name="Freeform 15"/>
              <p:cNvSpPr/>
              <p:nvPr/>
            </p:nvSpPr>
            <p:spPr>
              <a:xfrm>
                <a:off x="550069" y="2826543"/>
                <a:ext cx="219075" cy="64293"/>
              </a:xfrm>
              <a:custGeom>
                <a:avLst/>
                <a:gdLst>
                  <a:gd name="connsiteX0" fmla="*/ 0 w 219075"/>
                  <a:gd name="connsiteY0" fmla="*/ 0 h 47625"/>
                  <a:gd name="connsiteX1" fmla="*/ 219075 w 219075"/>
                  <a:gd name="connsiteY1" fmla="*/ 0 h 47625"/>
                  <a:gd name="connsiteX2" fmla="*/ 219075 w 219075"/>
                  <a:gd name="connsiteY2" fmla="*/ 47625 h 47625"/>
                  <a:gd name="connsiteX3" fmla="*/ 0 w 219075"/>
                  <a:gd name="connsiteY3" fmla="*/ 47625 h 47625"/>
                  <a:gd name="connsiteX4" fmla="*/ 0 w 219075"/>
                  <a:gd name="connsiteY4" fmla="*/ 0 h 47625"/>
                  <a:gd name="connsiteX0" fmla="*/ 0 w 219075"/>
                  <a:gd name="connsiteY0" fmla="*/ 0 h 59532"/>
                  <a:gd name="connsiteX1" fmla="*/ 219075 w 219075"/>
                  <a:gd name="connsiteY1" fmla="*/ 0 h 59532"/>
                  <a:gd name="connsiteX2" fmla="*/ 209550 w 219075"/>
                  <a:gd name="connsiteY2" fmla="*/ 59532 h 59532"/>
                  <a:gd name="connsiteX3" fmla="*/ 0 w 219075"/>
                  <a:gd name="connsiteY3" fmla="*/ 47625 h 59532"/>
                  <a:gd name="connsiteX4" fmla="*/ 0 w 219075"/>
                  <a:gd name="connsiteY4" fmla="*/ 0 h 59532"/>
                  <a:gd name="connsiteX0" fmla="*/ 0 w 219075"/>
                  <a:gd name="connsiteY0" fmla="*/ 0 h 64293"/>
                  <a:gd name="connsiteX1" fmla="*/ 219075 w 219075"/>
                  <a:gd name="connsiteY1" fmla="*/ 0 h 64293"/>
                  <a:gd name="connsiteX2" fmla="*/ 209550 w 219075"/>
                  <a:gd name="connsiteY2" fmla="*/ 59532 h 64293"/>
                  <a:gd name="connsiteX3" fmla="*/ 11907 w 219075"/>
                  <a:gd name="connsiteY3" fmla="*/ 64293 h 64293"/>
                  <a:gd name="connsiteX4" fmla="*/ 0 w 219075"/>
                  <a:gd name="connsiteY4" fmla="*/ 0 h 64293"/>
                  <a:gd name="connsiteX0" fmla="*/ 0 w 219075"/>
                  <a:gd name="connsiteY0" fmla="*/ 0 h 71439"/>
                  <a:gd name="connsiteX1" fmla="*/ 219075 w 219075"/>
                  <a:gd name="connsiteY1" fmla="*/ 0 h 71439"/>
                  <a:gd name="connsiteX2" fmla="*/ 200025 w 219075"/>
                  <a:gd name="connsiteY2" fmla="*/ 71439 h 71439"/>
                  <a:gd name="connsiteX3" fmla="*/ 11907 w 219075"/>
                  <a:gd name="connsiteY3" fmla="*/ 64293 h 71439"/>
                  <a:gd name="connsiteX4" fmla="*/ 0 w 219075"/>
                  <a:gd name="connsiteY4" fmla="*/ 0 h 71439"/>
                  <a:gd name="connsiteX0" fmla="*/ 0 w 219075"/>
                  <a:gd name="connsiteY0" fmla="*/ 0 h 64293"/>
                  <a:gd name="connsiteX1" fmla="*/ 219075 w 219075"/>
                  <a:gd name="connsiteY1" fmla="*/ 0 h 64293"/>
                  <a:gd name="connsiteX2" fmla="*/ 200025 w 219075"/>
                  <a:gd name="connsiteY2" fmla="*/ 61914 h 64293"/>
                  <a:gd name="connsiteX3" fmla="*/ 11907 w 219075"/>
                  <a:gd name="connsiteY3" fmla="*/ 64293 h 64293"/>
                  <a:gd name="connsiteX4" fmla="*/ 0 w 219075"/>
                  <a:gd name="connsiteY4" fmla="*/ 0 h 64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64293">
                    <a:moveTo>
                      <a:pt x="0" y="0"/>
                    </a:moveTo>
                    <a:lnTo>
                      <a:pt x="219075" y="0"/>
                    </a:lnTo>
                    <a:lnTo>
                      <a:pt x="200025" y="61914"/>
                    </a:lnTo>
                    <a:lnTo>
                      <a:pt x="11907" y="64293"/>
                    </a:lnTo>
                    <a:lnTo>
                      <a:pt x="0" y="0"/>
                    </a:lnTo>
                    <a:close/>
                  </a:path>
                </a:pathLst>
              </a:cu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grpSp>
      </p:grpSp>
      <p:pic>
        <p:nvPicPr>
          <p:cNvPr id="17" name="Picture 16" descr="Screen Shot 2014-12-11 at 10.52.0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6640" y="4133327"/>
            <a:ext cx="1377788" cy="319563"/>
          </a:xfrm>
          <a:prstGeom prst="rect">
            <a:avLst/>
          </a:prstGeom>
          <a:ln w="3175" cmpd="sng">
            <a:solidFill>
              <a:schemeClr val="bg1"/>
            </a:solidFill>
          </a:ln>
        </p:spPr>
      </p:pic>
    </p:spTree>
    <p:extLst>
      <p:ext uri="{BB962C8B-B14F-4D97-AF65-F5344CB8AC3E}">
        <p14:creationId xmlns:p14="http://schemas.microsoft.com/office/powerpoint/2010/main" val="414020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marL="231132" indent="-231132">
              <a:spcBef>
                <a:spcPts val="0"/>
              </a:spcBef>
              <a:defRPr/>
            </a:pPr>
            <a:r>
              <a:rPr lang="en-US" dirty="0" smtClean="0">
                <a:solidFill>
                  <a:schemeClr val="tx2">
                    <a:lumMod val="50000"/>
                  </a:schemeClr>
                </a:solidFill>
              </a:rPr>
              <a:t>02 IMMEDIATE API MANAGEMENT</a:t>
            </a:r>
            <a:endParaRPr lang="en-US" dirty="0">
              <a:solidFill>
                <a:schemeClr val="tx2">
                  <a:lumMod val="50000"/>
                </a:schemeClr>
              </a:solidFill>
            </a:endParaRPr>
          </a:p>
        </p:txBody>
      </p:sp>
      <p:sp>
        <p:nvSpPr>
          <p:cNvPr id="49" name="Content Placeholder 2"/>
          <p:cNvSpPr txBox="1">
            <a:spLocks/>
          </p:cNvSpPr>
          <p:nvPr/>
        </p:nvSpPr>
        <p:spPr bwMode="auto">
          <a:xfrm>
            <a:off x="79933" y="1477286"/>
            <a:ext cx="3833835" cy="320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799" tIns="38899" rIns="77799" bIns="38899">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74297" lvl="1" indent="0" eaLnBrk="1" hangingPunct="1">
              <a:spcBef>
                <a:spcPts val="85"/>
              </a:spcBef>
              <a:buClr>
                <a:srgbClr val="AC2B37"/>
              </a:buClr>
            </a:pPr>
            <a:r>
              <a:rPr lang="en-GB" sz="1400" b="1" dirty="0">
                <a:solidFill>
                  <a:srgbClr val="4E4641"/>
                </a:solidFill>
                <a:latin typeface="Ubuntu"/>
                <a:cs typeface="Ubuntu"/>
              </a:rPr>
              <a:t>02</a:t>
            </a:r>
          </a:p>
          <a:p>
            <a:pPr marL="74297" lvl="1" indent="0" eaLnBrk="1" hangingPunct="1">
              <a:spcBef>
                <a:spcPts val="85"/>
              </a:spcBef>
              <a:buClr>
                <a:srgbClr val="AC2B37"/>
              </a:buClr>
            </a:pPr>
            <a:r>
              <a:rPr lang="en-GB" sz="1400" dirty="0">
                <a:solidFill>
                  <a:schemeClr val="accent6"/>
                </a:solidFill>
                <a:latin typeface="Ubuntu"/>
                <a:cs typeface="Ubuntu"/>
              </a:rPr>
              <a:t>API Management (WSO2)</a:t>
            </a:r>
          </a:p>
          <a:p>
            <a:pPr marL="74297" lvl="1" indent="0" eaLnBrk="1" hangingPunct="1">
              <a:spcBef>
                <a:spcPts val="85"/>
              </a:spcBef>
              <a:buClr>
                <a:srgbClr val="AC2B37"/>
              </a:buClr>
            </a:pPr>
            <a:r>
              <a:rPr lang="en-GB" sz="1000" dirty="0">
                <a:solidFill>
                  <a:srgbClr val="4E4641"/>
                </a:solidFill>
                <a:latin typeface="Ubuntu"/>
                <a:cs typeface="Ubuntu"/>
              </a:rPr>
              <a:t>Application Programming Interfaces (APIs) are further ways of allowing applications to talk to each other. They are the linking bridges that allow you to tweet a news article, ‘like’ a YouTube video on Facebook, or book a hotel on </a:t>
            </a:r>
            <a:r>
              <a:rPr lang="en-GB" sz="1000" dirty="0" err="1">
                <a:solidFill>
                  <a:srgbClr val="4E4641"/>
                </a:solidFill>
                <a:latin typeface="Ubuntu"/>
                <a:cs typeface="Ubuntu"/>
              </a:rPr>
              <a:t>lastminute.com</a:t>
            </a:r>
            <a:r>
              <a:rPr lang="en-GB" sz="1000" dirty="0">
                <a:solidFill>
                  <a:srgbClr val="4E4641"/>
                </a:solidFill>
                <a:latin typeface="Ubuntu"/>
                <a:cs typeface="Ubuntu"/>
              </a:rPr>
              <a:t>. They allow data to be unlocked and leveraged beyond the boundaries of your organization and its channels.</a:t>
            </a:r>
          </a:p>
          <a:p>
            <a:pPr marL="74297" lvl="1" indent="0" eaLnBrk="1" hangingPunct="1">
              <a:spcBef>
                <a:spcPts val="300"/>
              </a:spcBef>
              <a:buClr>
                <a:srgbClr val="AC2B37"/>
              </a:buClr>
            </a:pPr>
            <a:endParaRPr lang="en-GB" sz="1000" dirty="0">
              <a:solidFill>
                <a:srgbClr val="4E4641"/>
              </a:solidFill>
              <a:latin typeface="Ubuntu"/>
              <a:cs typeface="Ubuntu"/>
            </a:endParaRPr>
          </a:p>
          <a:p>
            <a:pPr marL="74297" lvl="1" indent="0" eaLnBrk="1" hangingPunct="1">
              <a:spcBef>
                <a:spcPts val="300"/>
              </a:spcBef>
              <a:buClr>
                <a:srgbClr val="AC2B37"/>
              </a:buClr>
            </a:pPr>
            <a:r>
              <a:rPr lang="en-GB" sz="1000" dirty="0">
                <a:solidFill>
                  <a:srgbClr val="4E4641"/>
                </a:solidFill>
                <a:latin typeface="Ubuntu"/>
                <a:cs typeface="Ubuntu"/>
              </a:rPr>
              <a:t>This accelerator enables the publishing, advertising and governance of RESTful and SOAP APIs in a secure and scalable environment. This includes providing searchable documentation that enables the self-service use of the APIs. It also includes the ability to analyse the API usage, which provides a mechanism to bill, rate limit and improve the APIs.</a:t>
            </a: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dirty="0">
              <a:solidFill>
                <a:srgbClr val="4E4641"/>
              </a:solidFill>
              <a:latin typeface="Ubuntu"/>
              <a:cs typeface="Ubuntu"/>
            </a:endParaRPr>
          </a:p>
          <a:p>
            <a:pPr marL="74297" lvl="1" indent="0" eaLnBrk="1" hangingPunct="1">
              <a:spcBef>
                <a:spcPts val="85"/>
              </a:spcBef>
              <a:buClr>
                <a:srgbClr val="AC2B37"/>
              </a:buClr>
            </a:pPr>
            <a:endParaRPr lang="en-GB" sz="1400" dirty="0">
              <a:solidFill>
                <a:srgbClr val="4E4641"/>
              </a:solidFill>
              <a:latin typeface="Ubuntu"/>
              <a:cs typeface="Ubuntu"/>
            </a:endParaRPr>
          </a:p>
        </p:txBody>
      </p:sp>
      <p:sp>
        <p:nvSpPr>
          <p:cNvPr id="50" name="Content Placeholder 2"/>
          <p:cNvSpPr txBox="1">
            <a:spLocks/>
          </p:cNvSpPr>
          <p:nvPr/>
        </p:nvSpPr>
        <p:spPr bwMode="auto">
          <a:xfrm>
            <a:off x="4103840" y="549804"/>
            <a:ext cx="4783279" cy="367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799" tIns="38899" rIns="77799" bIns="38899">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74297" lvl="1" indent="0" eaLnBrk="1" hangingPunct="1">
              <a:spcBef>
                <a:spcPts val="85"/>
              </a:spcBef>
              <a:buClr>
                <a:srgbClr val="AC2B37"/>
              </a:buClr>
            </a:pPr>
            <a:r>
              <a:rPr lang="en-GB" sz="1400" dirty="0">
                <a:solidFill>
                  <a:srgbClr val="B7BE16"/>
                </a:solidFill>
                <a:latin typeface="Ubuntu"/>
                <a:cs typeface="Ubuntu"/>
              </a:rPr>
              <a:t>Features Highlights</a:t>
            </a:r>
          </a:p>
          <a:p>
            <a:pPr marL="180933" lvl="1" indent="-107926" eaLnBrk="1" hangingPunct="1">
              <a:spcBef>
                <a:spcPts val="85"/>
              </a:spcBef>
              <a:buClr>
                <a:srgbClr val="AC2B37"/>
              </a:buClr>
              <a:buFont typeface="Arial"/>
              <a:buChar char="•"/>
            </a:pPr>
            <a:r>
              <a:rPr lang="en-GB" sz="1000" dirty="0">
                <a:solidFill>
                  <a:srgbClr val="4E4641"/>
                </a:solidFill>
                <a:latin typeface="Ubuntu"/>
                <a:cs typeface="Ubuntu"/>
              </a:rPr>
              <a:t>Securely expose your APIs for partners and customers to consume. </a:t>
            </a:r>
          </a:p>
          <a:p>
            <a:pPr marL="180933" lvl="1" indent="-107926" eaLnBrk="1" hangingPunct="1">
              <a:spcBef>
                <a:spcPts val="85"/>
              </a:spcBef>
              <a:buClr>
                <a:srgbClr val="AC2B37"/>
              </a:buClr>
              <a:buFont typeface="Arial"/>
              <a:buChar char="•"/>
            </a:pPr>
            <a:r>
              <a:rPr lang="en-GB" sz="1000" dirty="0">
                <a:solidFill>
                  <a:srgbClr val="4E4641"/>
                </a:solidFill>
                <a:latin typeface="Ubuntu"/>
                <a:cs typeface="Ubuntu"/>
              </a:rPr>
              <a:t>Accelerate your mobile strategy. </a:t>
            </a:r>
          </a:p>
          <a:p>
            <a:pPr marL="180933" lvl="1" indent="-107926" eaLnBrk="1" hangingPunct="1">
              <a:spcBef>
                <a:spcPts val="85"/>
              </a:spcBef>
              <a:buClr>
                <a:srgbClr val="AC2B37"/>
              </a:buClr>
              <a:buFont typeface="Arial"/>
              <a:buChar char="•"/>
            </a:pPr>
            <a:r>
              <a:rPr lang="en-GB" sz="1000" dirty="0">
                <a:solidFill>
                  <a:srgbClr val="4E4641"/>
                </a:solidFill>
                <a:latin typeface="Ubuntu"/>
                <a:cs typeface="Ubuntu"/>
              </a:rPr>
              <a:t>Rationalise duplicate IT systems. </a:t>
            </a:r>
          </a:p>
          <a:p>
            <a:pPr marL="180933" lvl="1" indent="-107926" eaLnBrk="1" hangingPunct="1">
              <a:spcBef>
                <a:spcPts val="85"/>
              </a:spcBef>
              <a:buClr>
                <a:srgbClr val="AC2B37"/>
              </a:buClr>
              <a:buFont typeface="Arial"/>
              <a:buChar char="•"/>
            </a:pPr>
            <a:r>
              <a:rPr lang="en-GB" sz="1000" dirty="0">
                <a:solidFill>
                  <a:srgbClr val="4E4641"/>
                </a:solidFill>
                <a:latin typeface="Ubuntu"/>
                <a:cs typeface="Ubuntu"/>
              </a:rPr>
              <a:t>Centralised publishing, advertising and governance of RESTful &amp; SOAP APIs. </a:t>
            </a:r>
          </a:p>
          <a:p>
            <a:pPr marL="180933" lvl="1" indent="-107926" eaLnBrk="1" hangingPunct="1">
              <a:spcBef>
                <a:spcPts val="85"/>
              </a:spcBef>
              <a:buClr>
                <a:srgbClr val="AC2B37"/>
              </a:buClr>
              <a:buFont typeface="Arial"/>
              <a:buChar char="•"/>
            </a:pPr>
            <a:r>
              <a:rPr lang="en-GB" sz="1000" dirty="0">
                <a:solidFill>
                  <a:srgbClr val="4E4641"/>
                </a:solidFill>
                <a:latin typeface="Ubuntu"/>
                <a:cs typeface="Ubuntu"/>
              </a:rPr>
              <a:t>Analyse &amp; improve your APIs using a test and learn approach.</a:t>
            </a:r>
          </a:p>
          <a:p>
            <a:pPr marL="180933" lvl="1" indent="-107926" eaLnBrk="1" hangingPunct="1">
              <a:spcBef>
                <a:spcPts val="85"/>
              </a:spcBef>
              <a:buClr>
                <a:srgbClr val="AC2B37"/>
              </a:buClr>
              <a:buFont typeface="Arial"/>
              <a:buChar char="•"/>
            </a:pPr>
            <a:r>
              <a:rPr lang="en-GB" sz="1000" dirty="0">
                <a:solidFill>
                  <a:srgbClr val="4E4641"/>
                </a:solidFill>
                <a:latin typeface="Ubuntu"/>
                <a:cs typeface="Ubuntu"/>
              </a:rPr>
              <a:t>Monetise &amp; control your APIs with a policy driven approach to security, rate limiting, billing </a:t>
            </a:r>
          </a:p>
          <a:p>
            <a:pPr marL="180933" lvl="1" indent="-107926" eaLnBrk="1" hangingPunct="1">
              <a:spcBef>
                <a:spcPts val="85"/>
              </a:spcBef>
              <a:buClr>
                <a:srgbClr val="AC2B37"/>
              </a:buClr>
              <a:buFont typeface="Arial"/>
              <a:buChar char="•"/>
            </a:pPr>
            <a:r>
              <a:rPr lang="en-GB" sz="1000" dirty="0">
                <a:solidFill>
                  <a:srgbClr val="4E4641"/>
                </a:solidFill>
                <a:latin typeface="Ubuntu"/>
                <a:cs typeface="Ubuntu"/>
              </a:rPr>
              <a:t>Meet partner demand for increased collaboration</a:t>
            </a:r>
          </a:p>
          <a:p>
            <a:pPr marL="180933" lvl="1" indent="-107926" eaLnBrk="1" hangingPunct="1">
              <a:spcBef>
                <a:spcPts val="85"/>
              </a:spcBef>
              <a:buClr>
                <a:srgbClr val="AC2B37"/>
              </a:buClr>
              <a:buFont typeface="Arial"/>
              <a:buChar char="•"/>
            </a:pPr>
            <a:r>
              <a:rPr lang="en-GB" sz="1000" dirty="0">
                <a:solidFill>
                  <a:srgbClr val="4E4641"/>
                </a:solidFill>
                <a:latin typeface="Ubuntu"/>
                <a:cs typeface="Ubuntu"/>
              </a:rPr>
              <a:t>Self Service API Discovery</a:t>
            </a:r>
          </a:p>
          <a:p>
            <a:pPr marL="180933" lvl="1" indent="-107926" eaLnBrk="1" hangingPunct="1">
              <a:spcBef>
                <a:spcPts val="85"/>
              </a:spcBef>
              <a:buClr>
                <a:srgbClr val="AC2B37"/>
              </a:buClr>
              <a:buFont typeface="Arial"/>
              <a:buChar char="•"/>
            </a:pPr>
            <a:r>
              <a:rPr lang="en-GB" sz="1000" dirty="0">
                <a:solidFill>
                  <a:srgbClr val="4E4641"/>
                </a:solidFill>
                <a:latin typeface="Ubuntu"/>
                <a:cs typeface="Ubuntu"/>
              </a:rPr>
              <a:t>Support for API Lifecycle – publishing, versioning + </a:t>
            </a:r>
            <a:r>
              <a:rPr lang="en-GB" sz="1000" dirty="0" err="1">
                <a:solidFill>
                  <a:srgbClr val="4E4641"/>
                </a:solidFill>
                <a:latin typeface="Ubuntu"/>
                <a:cs typeface="Ubuntu"/>
              </a:rPr>
              <a:t>ongoing</a:t>
            </a:r>
            <a:r>
              <a:rPr lang="en-GB" sz="1000" dirty="0">
                <a:solidFill>
                  <a:srgbClr val="4E4641"/>
                </a:solidFill>
                <a:latin typeface="Ubuntu"/>
                <a:cs typeface="Ubuntu"/>
              </a:rPr>
              <a:t> support </a:t>
            </a:r>
          </a:p>
          <a:p>
            <a:pPr marL="74297" lvl="1" indent="0" eaLnBrk="1" hangingPunct="1">
              <a:spcBef>
                <a:spcPts val="85"/>
              </a:spcBef>
              <a:buClr>
                <a:srgbClr val="AC2B37"/>
              </a:buClr>
            </a:pPr>
            <a:endParaRPr lang="en-GB" sz="800" dirty="0">
              <a:solidFill>
                <a:srgbClr val="4E4641"/>
              </a:solidFill>
              <a:latin typeface="Ubuntu"/>
              <a:cs typeface="Ubuntu"/>
            </a:endParaRPr>
          </a:p>
          <a:p>
            <a:pPr marL="74297" lvl="1" indent="0" eaLnBrk="1" hangingPunct="1">
              <a:spcBef>
                <a:spcPts val="85"/>
              </a:spcBef>
              <a:buClr>
                <a:srgbClr val="AC2B37"/>
              </a:buClr>
            </a:pPr>
            <a:r>
              <a:rPr lang="en-GB" sz="1400" dirty="0">
                <a:solidFill>
                  <a:srgbClr val="B7BE16"/>
                </a:solidFill>
                <a:latin typeface="Ubuntu"/>
                <a:cs typeface="Ubuntu"/>
              </a:rPr>
              <a:t>Technologies</a:t>
            </a:r>
          </a:p>
          <a:p>
            <a:pPr marL="180933" lvl="1" indent="-107926" eaLnBrk="1" hangingPunct="1">
              <a:spcBef>
                <a:spcPts val="85"/>
              </a:spcBef>
              <a:buClr>
                <a:srgbClr val="AC2B37"/>
              </a:buClr>
              <a:buFont typeface="Arial"/>
              <a:buChar char="•"/>
            </a:pPr>
            <a:r>
              <a:rPr lang="en-GB" sz="1000" dirty="0">
                <a:solidFill>
                  <a:srgbClr val="4E4641"/>
                </a:solidFill>
                <a:latin typeface="Ubuntu"/>
                <a:cs typeface="Ubuntu"/>
              </a:rPr>
              <a:t>Products are unchanged by Capgemini and are supported and maintained by the originating source</a:t>
            </a:r>
          </a:p>
          <a:p>
            <a:pPr marL="180933" lvl="1" indent="-107926" eaLnBrk="1" hangingPunct="1">
              <a:spcBef>
                <a:spcPts val="85"/>
              </a:spcBef>
              <a:buClr>
                <a:srgbClr val="AC2B37"/>
              </a:buClr>
              <a:buFont typeface="Arial"/>
              <a:buChar char="•"/>
            </a:pPr>
            <a:r>
              <a:rPr lang="en-GB" sz="1000" dirty="0">
                <a:solidFill>
                  <a:srgbClr val="4E4641"/>
                </a:solidFill>
                <a:latin typeface="Ubuntu"/>
                <a:cs typeface="Ubuntu"/>
              </a:rPr>
              <a:t>The products which underpin it have been selected with these key principles in mind:</a:t>
            </a:r>
          </a:p>
          <a:p>
            <a:pPr marL="363456" lvl="2" indent="-95228" eaLnBrk="1" hangingPunct="1">
              <a:spcBef>
                <a:spcPts val="85"/>
              </a:spcBef>
              <a:buClr>
                <a:srgbClr val="AC2B37"/>
              </a:buClr>
              <a:buFont typeface="Arial"/>
              <a:buChar char="•"/>
            </a:pPr>
            <a:r>
              <a:rPr lang="en-GB" sz="1000" dirty="0">
                <a:solidFill>
                  <a:srgbClr val="4E4641"/>
                </a:solidFill>
                <a:latin typeface="Ubuntu"/>
                <a:cs typeface="Ubuntu"/>
              </a:rPr>
              <a:t>Functionally rich</a:t>
            </a:r>
          </a:p>
          <a:p>
            <a:pPr marL="363456" lvl="2" indent="-95228" eaLnBrk="1" hangingPunct="1">
              <a:spcBef>
                <a:spcPts val="85"/>
              </a:spcBef>
              <a:buClr>
                <a:srgbClr val="AC2B37"/>
              </a:buClr>
              <a:buFont typeface="Arial"/>
              <a:buChar char="•"/>
            </a:pPr>
            <a:r>
              <a:rPr lang="en-GB" sz="1000" dirty="0">
                <a:solidFill>
                  <a:srgbClr val="4E4641"/>
                </a:solidFill>
                <a:latin typeface="Ubuntu"/>
                <a:cs typeface="Ubuntu"/>
              </a:rPr>
              <a:t>Mature open source</a:t>
            </a:r>
          </a:p>
          <a:p>
            <a:pPr marL="363456" lvl="2" indent="-95228" eaLnBrk="1" hangingPunct="1">
              <a:spcBef>
                <a:spcPts val="85"/>
              </a:spcBef>
              <a:buClr>
                <a:srgbClr val="AC2B37"/>
              </a:buClr>
              <a:buFont typeface="Arial"/>
              <a:buChar char="•"/>
            </a:pPr>
            <a:r>
              <a:rPr lang="en-GB" sz="1000" dirty="0">
                <a:solidFill>
                  <a:srgbClr val="4E4641"/>
                </a:solidFill>
                <a:latin typeface="Ubuntu"/>
                <a:cs typeface="Ubuntu"/>
              </a:rPr>
              <a:t>Cost effective support mode</a:t>
            </a:r>
          </a:p>
          <a:p>
            <a:pPr marL="363456" lvl="2" indent="-95228" eaLnBrk="1" hangingPunct="1">
              <a:spcBef>
                <a:spcPts val="85"/>
              </a:spcBef>
              <a:buClr>
                <a:srgbClr val="AC2B37"/>
              </a:buClr>
              <a:buFont typeface="Arial"/>
              <a:buChar char="•"/>
            </a:pPr>
            <a:r>
              <a:rPr lang="en-GB" sz="1000" dirty="0">
                <a:solidFill>
                  <a:srgbClr val="4E4641"/>
                </a:solidFill>
                <a:latin typeface="Ubuntu"/>
                <a:cs typeface="Ubuntu"/>
              </a:rPr>
              <a:t>IaaS neutral</a:t>
            </a:r>
          </a:p>
          <a:p>
            <a:pPr marL="363456" lvl="2" indent="-95228" eaLnBrk="1" hangingPunct="1">
              <a:spcBef>
                <a:spcPts val="85"/>
              </a:spcBef>
              <a:buClr>
                <a:srgbClr val="AC2B37"/>
              </a:buClr>
              <a:buFont typeface="Arial"/>
              <a:buChar char="•"/>
            </a:pPr>
            <a:r>
              <a:rPr lang="en-GB" sz="1000" dirty="0">
                <a:solidFill>
                  <a:srgbClr val="4E4641"/>
                </a:solidFill>
                <a:latin typeface="Ubuntu"/>
                <a:cs typeface="Ubuntu"/>
              </a:rPr>
              <a:t>Scalable and cheap to deploy so they can be used for proofs of concepts, alphas, prototypes all the way to super secure high volume systems</a:t>
            </a:r>
          </a:p>
          <a:p>
            <a:pPr marL="363456" lvl="2" indent="-95228" eaLnBrk="1" hangingPunct="1">
              <a:spcBef>
                <a:spcPts val="85"/>
              </a:spcBef>
              <a:buClr>
                <a:srgbClr val="AC2B37"/>
              </a:buClr>
              <a:buFont typeface="Arial"/>
              <a:buChar char="•"/>
            </a:pPr>
            <a:r>
              <a:rPr lang="en-GB" sz="1000" dirty="0">
                <a:solidFill>
                  <a:srgbClr val="4E4641"/>
                </a:solidFill>
                <a:latin typeface="Ubuntu"/>
                <a:cs typeface="Ubuntu"/>
              </a:rPr>
              <a:t>Deployable on public or private cloud.</a:t>
            </a:r>
          </a:p>
          <a:p>
            <a:pPr marL="74297" lvl="1" indent="0" eaLnBrk="1" hangingPunct="1">
              <a:spcBef>
                <a:spcPts val="85"/>
              </a:spcBef>
              <a:buClr>
                <a:srgbClr val="AC2B37"/>
              </a:buClr>
            </a:pPr>
            <a:r>
              <a:rPr lang="en-GB" sz="800" dirty="0">
                <a:solidFill>
                  <a:srgbClr val="4E4641"/>
                </a:solidFill>
                <a:latin typeface="Ubuntu"/>
                <a:cs typeface="Ubuntu"/>
              </a:rPr>
              <a:t> </a:t>
            </a: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p:txBody>
      </p:sp>
      <p:pic>
        <p:nvPicPr>
          <p:cNvPr id="55" name="Picture 54"/>
          <p:cNvPicPr>
            <a:picLocks noChangeAspect="1"/>
          </p:cNvPicPr>
          <p:nvPr/>
        </p:nvPicPr>
        <p:blipFill>
          <a:blip r:embed="rId2"/>
          <a:stretch>
            <a:fillRect/>
          </a:stretch>
        </p:blipFill>
        <p:spPr>
          <a:xfrm>
            <a:off x="7690729" y="3401387"/>
            <a:ext cx="1265706" cy="566734"/>
          </a:xfrm>
          <a:prstGeom prst="rect">
            <a:avLst/>
          </a:prstGeom>
          <a:ln w="3175" cmpd="sng">
            <a:solidFill>
              <a:schemeClr val="bg1"/>
            </a:solidFill>
          </a:ln>
        </p:spPr>
      </p:pic>
      <p:grpSp>
        <p:nvGrpSpPr>
          <p:cNvPr id="3" name="Group 2"/>
          <p:cNvGrpSpPr/>
          <p:nvPr/>
        </p:nvGrpSpPr>
        <p:grpSpPr>
          <a:xfrm>
            <a:off x="250417" y="702734"/>
            <a:ext cx="919722" cy="736599"/>
            <a:chOff x="2087682" y="728133"/>
            <a:chExt cx="919722" cy="736599"/>
          </a:xfrm>
        </p:grpSpPr>
        <p:sp>
          <p:nvSpPr>
            <p:cNvPr id="13" name="Freeform 731"/>
            <p:cNvSpPr>
              <a:spLocks/>
            </p:cNvSpPr>
            <p:nvPr/>
          </p:nvSpPr>
          <p:spPr bwMode="auto">
            <a:xfrm rot="1265139">
              <a:off x="2169969" y="728133"/>
              <a:ext cx="368379" cy="423333"/>
            </a:xfrm>
            <a:custGeom>
              <a:avLst/>
              <a:gdLst/>
              <a:ahLst/>
              <a:cxnLst>
                <a:cxn ang="0">
                  <a:pos x="42" y="105"/>
                </a:cxn>
                <a:cxn ang="0">
                  <a:pos x="35" y="135"/>
                </a:cxn>
                <a:cxn ang="0">
                  <a:pos x="88" y="97"/>
                </a:cxn>
                <a:cxn ang="0">
                  <a:pos x="106" y="53"/>
                </a:cxn>
                <a:cxn ang="0">
                  <a:pos x="53" y="0"/>
                </a:cxn>
                <a:cxn ang="0">
                  <a:pos x="0" y="53"/>
                </a:cxn>
                <a:cxn ang="0">
                  <a:pos x="25" y="98"/>
                </a:cxn>
              </a:cxnLst>
              <a:rect l="0" t="0" r="r" b="b"/>
              <a:pathLst>
                <a:path w="106" h="135">
                  <a:moveTo>
                    <a:pt x="42" y="105"/>
                  </a:moveTo>
                  <a:cubicBezTo>
                    <a:pt x="35" y="135"/>
                    <a:pt x="35" y="135"/>
                    <a:pt x="35" y="135"/>
                  </a:cubicBezTo>
                  <a:cubicBezTo>
                    <a:pt x="35" y="135"/>
                    <a:pt x="75" y="109"/>
                    <a:pt x="88" y="97"/>
                  </a:cubicBezTo>
                  <a:cubicBezTo>
                    <a:pt x="96" y="89"/>
                    <a:pt x="106" y="76"/>
                    <a:pt x="106" y="53"/>
                  </a:cubicBezTo>
                  <a:cubicBezTo>
                    <a:pt x="106" y="24"/>
                    <a:pt x="83" y="0"/>
                    <a:pt x="53" y="0"/>
                  </a:cubicBezTo>
                  <a:cubicBezTo>
                    <a:pt x="24" y="0"/>
                    <a:pt x="0" y="24"/>
                    <a:pt x="0" y="53"/>
                  </a:cubicBezTo>
                  <a:cubicBezTo>
                    <a:pt x="0" y="72"/>
                    <a:pt x="10" y="89"/>
                    <a:pt x="25" y="98"/>
                  </a:cubicBezTo>
                </a:path>
              </a:pathLst>
            </a:custGeom>
            <a:noFill/>
            <a:ln w="19050" cap="rnd"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latin typeface="Arial" pitchFamily="34" charset="0"/>
                <a:cs typeface="Arial" pitchFamily="34" charset="0"/>
              </a:endParaRPr>
            </a:p>
          </p:txBody>
        </p:sp>
        <p:sp>
          <p:nvSpPr>
            <p:cNvPr id="15" name="Rounded Rectangle 14"/>
            <p:cNvSpPr/>
            <p:nvPr/>
          </p:nvSpPr>
          <p:spPr>
            <a:xfrm>
              <a:off x="2087682" y="1164932"/>
              <a:ext cx="414415" cy="299800"/>
            </a:xfrm>
            <a:prstGeom prst="roundRect">
              <a:avLst/>
            </a:prstGeom>
            <a:solidFill>
              <a:schemeClr val="bg1"/>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b="1" dirty="0">
                  <a:solidFill>
                    <a:schemeClr val="tx1"/>
                  </a:solidFill>
                  <a:latin typeface="Arial" pitchFamily="34" charset="0"/>
                  <a:cs typeface="Arial" pitchFamily="34" charset="0"/>
                </a:rPr>
                <a:t>App</a:t>
              </a:r>
            </a:p>
          </p:txBody>
        </p:sp>
        <p:sp>
          <p:nvSpPr>
            <p:cNvPr id="19" name="Freeform 731"/>
            <p:cNvSpPr>
              <a:spLocks/>
            </p:cNvSpPr>
            <p:nvPr/>
          </p:nvSpPr>
          <p:spPr bwMode="auto">
            <a:xfrm rot="20334861" flipH="1">
              <a:off x="2556738" y="728133"/>
              <a:ext cx="368379" cy="423333"/>
            </a:xfrm>
            <a:custGeom>
              <a:avLst/>
              <a:gdLst/>
              <a:ahLst/>
              <a:cxnLst>
                <a:cxn ang="0">
                  <a:pos x="42" y="105"/>
                </a:cxn>
                <a:cxn ang="0">
                  <a:pos x="35" y="135"/>
                </a:cxn>
                <a:cxn ang="0">
                  <a:pos x="88" y="97"/>
                </a:cxn>
                <a:cxn ang="0">
                  <a:pos x="106" y="53"/>
                </a:cxn>
                <a:cxn ang="0">
                  <a:pos x="53" y="0"/>
                </a:cxn>
                <a:cxn ang="0">
                  <a:pos x="0" y="53"/>
                </a:cxn>
                <a:cxn ang="0">
                  <a:pos x="25" y="98"/>
                </a:cxn>
              </a:cxnLst>
              <a:rect l="0" t="0" r="r" b="b"/>
              <a:pathLst>
                <a:path w="106" h="135">
                  <a:moveTo>
                    <a:pt x="42" y="105"/>
                  </a:moveTo>
                  <a:cubicBezTo>
                    <a:pt x="35" y="135"/>
                    <a:pt x="35" y="135"/>
                    <a:pt x="35" y="135"/>
                  </a:cubicBezTo>
                  <a:cubicBezTo>
                    <a:pt x="35" y="135"/>
                    <a:pt x="75" y="109"/>
                    <a:pt x="88" y="97"/>
                  </a:cubicBezTo>
                  <a:cubicBezTo>
                    <a:pt x="96" y="89"/>
                    <a:pt x="106" y="76"/>
                    <a:pt x="106" y="53"/>
                  </a:cubicBezTo>
                  <a:cubicBezTo>
                    <a:pt x="106" y="24"/>
                    <a:pt x="83" y="0"/>
                    <a:pt x="53" y="0"/>
                  </a:cubicBezTo>
                  <a:cubicBezTo>
                    <a:pt x="24" y="0"/>
                    <a:pt x="0" y="24"/>
                    <a:pt x="0" y="53"/>
                  </a:cubicBezTo>
                  <a:cubicBezTo>
                    <a:pt x="0" y="72"/>
                    <a:pt x="10" y="89"/>
                    <a:pt x="25" y="98"/>
                  </a:cubicBezTo>
                </a:path>
              </a:pathLst>
            </a:custGeom>
            <a:noFill/>
            <a:ln w="19050" cap="rnd"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latin typeface="Arial" pitchFamily="34" charset="0"/>
                <a:cs typeface="Arial" pitchFamily="34" charset="0"/>
              </a:endParaRPr>
            </a:p>
          </p:txBody>
        </p:sp>
        <p:sp>
          <p:nvSpPr>
            <p:cNvPr id="2" name="Rectangle 1"/>
            <p:cNvSpPr/>
            <p:nvPr/>
          </p:nvSpPr>
          <p:spPr>
            <a:xfrm>
              <a:off x="2404534" y="872066"/>
              <a:ext cx="296334" cy="76201"/>
            </a:xfrm>
            <a:prstGeom prst="rect">
              <a:avLst/>
            </a:prstGeom>
            <a:solidFill>
              <a:schemeClr val="bg1"/>
            </a:solidFill>
            <a:ln w="1905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err="1">
                <a:solidFill>
                  <a:schemeClr val="tx2">
                    <a:lumMod val="50000"/>
                  </a:schemeClr>
                </a:solidFill>
              </a:endParaRPr>
            </a:p>
          </p:txBody>
        </p:sp>
        <p:sp>
          <p:nvSpPr>
            <p:cNvPr id="20" name="Rounded Rectangle 19"/>
            <p:cNvSpPr/>
            <p:nvPr/>
          </p:nvSpPr>
          <p:spPr>
            <a:xfrm>
              <a:off x="2592989" y="1164932"/>
              <a:ext cx="414415" cy="299800"/>
            </a:xfrm>
            <a:prstGeom prst="roundRect">
              <a:avLst/>
            </a:prstGeom>
            <a:solidFill>
              <a:schemeClr val="bg1"/>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b="1" dirty="0">
                  <a:solidFill>
                    <a:schemeClr val="tx1"/>
                  </a:solidFill>
                  <a:latin typeface="Arial" pitchFamily="34" charset="0"/>
                  <a:cs typeface="Arial" pitchFamily="34" charset="0"/>
                </a:rPr>
                <a:t>App</a:t>
              </a:r>
            </a:p>
          </p:txBody>
        </p:sp>
      </p:grpSp>
    </p:spTree>
    <p:extLst>
      <p:ext uri="{BB962C8B-B14F-4D97-AF65-F5344CB8AC3E}">
        <p14:creationId xmlns:p14="http://schemas.microsoft.com/office/powerpoint/2010/main" val="1530974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marL="231132" indent="-231132">
              <a:spcBef>
                <a:spcPts val="0"/>
              </a:spcBef>
              <a:defRPr/>
            </a:pPr>
            <a:r>
              <a:rPr lang="en-US" dirty="0" smtClean="0">
                <a:solidFill>
                  <a:schemeClr val="tx2">
                    <a:lumMod val="50000"/>
                  </a:schemeClr>
                </a:solidFill>
              </a:rPr>
              <a:t>03 IMMEDIATE IDENTITIY &amp; ACCESS MANAGEMENT ACCELERATOR</a:t>
            </a:r>
            <a:endParaRPr lang="en-US" dirty="0">
              <a:solidFill>
                <a:schemeClr val="tx2">
                  <a:lumMod val="50000"/>
                </a:schemeClr>
              </a:solidFill>
            </a:endParaRPr>
          </a:p>
        </p:txBody>
      </p:sp>
      <p:sp>
        <p:nvSpPr>
          <p:cNvPr id="49" name="Content Placeholder 2"/>
          <p:cNvSpPr txBox="1">
            <a:spLocks/>
          </p:cNvSpPr>
          <p:nvPr/>
        </p:nvSpPr>
        <p:spPr bwMode="auto">
          <a:xfrm>
            <a:off x="79931" y="1477286"/>
            <a:ext cx="4153502" cy="320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799" tIns="38899" rIns="77799" bIns="38899">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74297" lvl="1" indent="0" eaLnBrk="1" hangingPunct="1">
              <a:spcBef>
                <a:spcPts val="85"/>
              </a:spcBef>
              <a:buClr>
                <a:srgbClr val="AC2B37"/>
              </a:buClr>
            </a:pPr>
            <a:r>
              <a:rPr lang="en-GB" sz="1400" b="1" dirty="0">
                <a:solidFill>
                  <a:srgbClr val="4E4641"/>
                </a:solidFill>
                <a:latin typeface="Ubuntu"/>
                <a:cs typeface="Ubuntu"/>
              </a:rPr>
              <a:t>03</a:t>
            </a:r>
          </a:p>
          <a:p>
            <a:pPr marL="74297" lvl="1" indent="0" eaLnBrk="1" hangingPunct="1">
              <a:spcBef>
                <a:spcPts val="85"/>
              </a:spcBef>
              <a:buClr>
                <a:srgbClr val="AC2B37"/>
              </a:buClr>
            </a:pPr>
            <a:r>
              <a:rPr lang="en-GB" sz="1400" dirty="0">
                <a:solidFill>
                  <a:schemeClr val="accent6"/>
                </a:solidFill>
                <a:latin typeface="Ubuntu"/>
                <a:cs typeface="Ubuntu"/>
              </a:rPr>
              <a:t>Identity and Access Management (Forgerock)</a:t>
            </a:r>
          </a:p>
          <a:p>
            <a:pPr marL="74297" lvl="1" indent="0" eaLnBrk="1" hangingPunct="1">
              <a:spcBef>
                <a:spcPts val="85"/>
              </a:spcBef>
              <a:buClr>
                <a:srgbClr val="AC2B37"/>
              </a:buClr>
            </a:pPr>
            <a:r>
              <a:rPr lang="en-GB" sz="800" dirty="0">
                <a:solidFill>
                  <a:srgbClr val="4E4641"/>
                </a:solidFill>
                <a:latin typeface="Ubuntu"/>
                <a:cs typeface="Ubuntu"/>
              </a:rPr>
              <a:t>Unless you give your customers a single sign on (SSO) experience, they will have to repeat information they have already given you as their journey takes them through different informational silos.</a:t>
            </a:r>
          </a:p>
          <a:p>
            <a:pPr marL="74297" lvl="1" indent="0" eaLnBrk="1" hangingPunct="1">
              <a:spcBef>
                <a:spcPts val="85"/>
              </a:spcBef>
              <a:buClr>
                <a:srgbClr val="AC2B37"/>
              </a:buClr>
            </a:pPr>
            <a:endParaRPr lang="en-GB" sz="800" dirty="0">
              <a:solidFill>
                <a:srgbClr val="4E4641"/>
              </a:solidFill>
              <a:latin typeface="Ubuntu"/>
              <a:cs typeface="Ubuntu"/>
            </a:endParaRPr>
          </a:p>
          <a:p>
            <a:pPr marL="74297" lvl="1" indent="0" eaLnBrk="1" hangingPunct="1">
              <a:spcBef>
                <a:spcPts val="85"/>
              </a:spcBef>
              <a:buClr>
                <a:srgbClr val="AC2B37"/>
              </a:buClr>
            </a:pPr>
            <a:r>
              <a:rPr lang="en-GB" sz="800" dirty="0">
                <a:solidFill>
                  <a:srgbClr val="4E4641"/>
                </a:solidFill>
                <a:latin typeface="Ubuntu"/>
                <a:cs typeface="Ubuntu"/>
              </a:rPr>
              <a:t>This accelerator identifies and authenticates customers at every touch point, putting you in control of their digital experience so that they never have to provide the same information twice. It provides 2-factor and federated authentication approach. It’s a simple and elegant solution to a problem that many businesses can only address through brittle hard-coding. Based on ForgeRock, it gives you an open source managed service for B2C, B2B or B2E on an enterprise scale.</a:t>
            </a:r>
          </a:p>
          <a:p>
            <a:pPr marL="74297" lvl="1" indent="0" eaLnBrk="1" hangingPunct="1">
              <a:spcBef>
                <a:spcPts val="85"/>
              </a:spcBef>
              <a:buClr>
                <a:srgbClr val="AC2B37"/>
              </a:buClr>
            </a:pPr>
            <a:endParaRPr lang="en-GB" sz="800" dirty="0">
              <a:solidFill>
                <a:srgbClr val="4E4641"/>
              </a:solidFill>
              <a:latin typeface="Ubuntu"/>
              <a:cs typeface="Ubuntu"/>
            </a:endParaRPr>
          </a:p>
          <a:p>
            <a:pPr marL="74297" lvl="1" indent="0" eaLnBrk="1" hangingPunct="1">
              <a:spcBef>
                <a:spcPts val="85"/>
              </a:spcBef>
              <a:buClr>
                <a:srgbClr val="AC2B37"/>
              </a:buClr>
            </a:pPr>
            <a:r>
              <a:rPr lang="en-GB" sz="800" dirty="0">
                <a:solidFill>
                  <a:srgbClr val="4E4641"/>
                </a:solidFill>
                <a:latin typeface="Ubuntu"/>
                <a:cs typeface="Ubuntu"/>
              </a:rPr>
              <a:t>This accelerator provides the process of registering, authenticating and authorising a user of a company's digital services. It provides the ability for a user to navigate between separate digital services without the need to re-authenticate; i.e. Signal Sign On. Other features include the ability to secure services with 2-Factor authentication and the option for users to use common internet-based logins such as google, facebook, linkedin, underpinned by protocols like oAuth. Services are provided in the form of a HTML User Interface or a set of Restful APIs that are used to secure Digital Services such as data APIs or mobile applications. It can be integrated with internal and/or external identity stores. It can also manage different user groups, e.g. customers/citizens, employees, external businesses, etc.</a:t>
            </a: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dirty="0">
              <a:solidFill>
                <a:srgbClr val="4E4641"/>
              </a:solidFill>
              <a:latin typeface="Ubuntu"/>
              <a:cs typeface="Ubuntu"/>
            </a:endParaRPr>
          </a:p>
          <a:p>
            <a:pPr marL="74297" lvl="1" indent="0" eaLnBrk="1" hangingPunct="1">
              <a:spcBef>
                <a:spcPts val="85"/>
              </a:spcBef>
              <a:buClr>
                <a:srgbClr val="AC2B37"/>
              </a:buClr>
            </a:pPr>
            <a:endParaRPr lang="en-GB" sz="1400" dirty="0">
              <a:solidFill>
                <a:srgbClr val="4E4641"/>
              </a:solidFill>
              <a:latin typeface="Ubuntu"/>
              <a:cs typeface="Ubuntu"/>
            </a:endParaRPr>
          </a:p>
        </p:txBody>
      </p:sp>
      <p:sp>
        <p:nvSpPr>
          <p:cNvPr id="50" name="Content Placeholder 2"/>
          <p:cNvSpPr txBox="1">
            <a:spLocks/>
          </p:cNvSpPr>
          <p:nvPr/>
        </p:nvSpPr>
        <p:spPr bwMode="auto">
          <a:xfrm>
            <a:off x="4103838" y="549804"/>
            <a:ext cx="4941886" cy="367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799" tIns="38899" rIns="77799" bIns="38899">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74297" lvl="1" indent="0" eaLnBrk="1" hangingPunct="1">
              <a:spcBef>
                <a:spcPts val="85"/>
              </a:spcBef>
              <a:buClr>
                <a:srgbClr val="AC2B37"/>
              </a:buClr>
            </a:pPr>
            <a:r>
              <a:rPr lang="en-GB" sz="1400" dirty="0">
                <a:solidFill>
                  <a:srgbClr val="B7BE16"/>
                </a:solidFill>
                <a:latin typeface="Ubuntu"/>
                <a:cs typeface="Ubuntu"/>
              </a:rPr>
              <a:t>Features Highlights</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Central administration of identity and access management across your organisation, e.g. customers/citizens, employees, external businesses. </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Provide registration, authentication and authorisation across on-premise and SaaS services. </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Secure services with Multi-Factor authentication</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Navigate between separate digital services without the need to re-authenticate; i.e. single sign on.</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Federated Login to services using common Internet-based logins such as google, facebook, linkedin, underpinned by protocols like oAuth</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Provide contextual security e.g. different ways to logon depending on whether they are on the internal network or not</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Highly scalable services </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Secure and manage access to your APIs; e.g. give access only to your selected mobile application developers. </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Integration with internal and/or external identity stores. </a:t>
            </a:r>
          </a:p>
          <a:p>
            <a:pPr marL="74297" lvl="1" indent="0" eaLnBrk="1" hangingPunct="1">
              <a:spcBef>
                <a:spcPts val="85"/>
              </a:spcBef>
              <a:buClr>
                <a:srgbClr val="AC2B37"/>
              </a:buClr>
            </a:pPr>
            <a:endParaRPr lang="en-GB" sz="800" dirty="0">
              <a:solidFill>
                <a:srgbClr val="4E4641"/>
              </a:solidFill>
              <a:latin typeface="Ubuntu"/>
              <a:cs typeface="Ubuntu"/>
            </a:endParaRPr>
          </a:p>
          <a:p>
            <a:pPr marL="74297" lvl="1" indent="0" eaLnBrk="1" hangingPunct="1">
              <a:spcBef>
                <a:spcPts val="85"/>
              </a:spcBef>
              <a:buClr>
                <a:srgbClr val="AC2B37"/>
              </a:buClr>
            </a:pPr>
            <a:r>
              <a:rPr lang="en-GB" sz="1400" dirty="0">
                <a:solidFill>
                  <a:srgbClr val="B7BE16"/>
                </a:solidFill>
                <a:latin typeface="Ubuntu"/>
                <a:cs typeface="Ubuntu"/>
              </a:rPr>
              <a:t>Technologies</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Products are unchanged by Capgemini and are supported and maintained by the originating source</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The products which underpin it have been selected with these key principles in mind:</a:t>
            </a:r>
          </a:p>
          <a:p>
            <a:pPr marL="363456" lvl="2" indent="-95228" eaLnBrk="1" hangingPunct="1">
              <a:spcBef>
                <a:spcPts val="85"/>
              </a:spcBef>
              <a:buClr>
                <a:srgbClr val="AC2B37"/>
              </a:buClr>
              <a:buFont typeface="Arial"/>
              <a:buChar char="•"/>
            </a:pPr>
            <a:r>
              <a:rPr lang="en-GB" sz="800" dirty="0">
                <a:solidFill>
                  <a:srgbClr val="4E4641"/>
                </a:solidFill>
                <a:latin typeface="Ubuntu"/>
                <a:cs typeface="Ubuntu"/>
              </a:rPr>
              <a:t>Functionally rich</a:t>
            </a:r>
          </a:p>
          <a:p>
            <a:pPr marL="363456" lvl="2" indent="-95228" eaLnBrk="1" hangingPunct="1">
              <a:spcBef>
                <a:spcPts val="85"/>
              </a:spcBef>
              <a:buClr>
                <a:srgbClr val="AC2B37"/>
              </a:buClr>
              <a:buFont typeface="Arial"/>
              <a:buChar char="•"/>
            </a:pPr>
            <a:r>
              <a:rPr lang="en-GB" sz="800" dirty="0">
                <a:solidFill>
                  <a:srgbClr val="4E4641"/>
                </a:solidFill>
                <a:latin typeface="Ubuntu"/>
                <a:cs typeface="Ubuntu"/>
              </a:rPr>
              <a:t>Mature open source</a:t>
            </a:r>
          </a:p>
          <a:p>
            <a:pPr marL="363456" lvl="2" indent="-95228" eaLnBrk="1" hangingPunct="1">
              <a:spcBef>
                <a:spcPts val="85"/>
              </a:spcBef>
              <a:buClr>
                <a:srgbClr val="AC2B37"/>
              </a:buClr>
              <a:buFont typeface="Arial"/>
              <a:buChar char="•"/>
            </a:pPr>
            <a:r>
              <a:rPr lang="en-GB" sz="800" dirty="0">
                <a:solidFill>
                  <a:srgbClr val="4E4641"/>
                </a:solidFill>
                <a:latin typeface="Ubuntu"/>
                <a:cs typeface="Ubuntu"/>
              </a:rPr>
              <a:t>Cost effective support mode</a:t>
            </a:r>
          </a:p>
          <a:p>
            <a:pPr marL="363456" lvl="2" indent="-95228" eaLnBrk="1" hangingPunct="1">
              <a:spcBef>
                <a:spcPts val="85"/>
              </a:spcBef>
              <a:buClr>
                <a:srgbClr val="AC2B37"/>
              </a:buClr>
              <a:buFont typeface="Arial"/>
              <a:buChar char="•"/>
            </a:pPr>
            <a:r>
              <a:rPr lang="en-GB" sz="800" dirty="0">
                <a:solidFill>
                  <a:srgbClr val="4E4641"/>
                </a:solidFill>
                <a:latin typeface="Ubuntu"/>
                <a:cs typeface="Ubuntu"/>
              </a:rPr>
              <a:t>IaaS neutral</a:t>
            </a:r>
          </a:p>
          <a:p>
            <a:pPr marL="363456" lvl="2" indent="-95228" eaLnBrk="1" hangingPunct="1">
              <a:spcBef>
                <a:spcPts val="85"/>
              </a:spcBef>
              <a:buClr>
                <a:srgbClr val="AC2B37"/>
              </a:buClr>
              <a:buFont typeface="Arial"/>
              <a:buChar char="•"/>
            </a:pPr>
            <a:r>
              <a:rPr lang="en-GB" sz="800" dirty="0">
                <a:solidFill>
                  <a:srgbClr val="4E4641"/>
                </a:solidFill>
                <a:latin typeface="Ubuntu"/>
                <a:cs typeface="Ubuntu"/>
              </a:rPr>
              <a:t>Scalable and cheap to deploy so they can be used for proofs of concepts, alphas, prototypes all the way to super secure high volume systems</a:t>
            </a:r>
          </a:p>
          <a:p>
            <a:pPr marL="363456" lvl="2" indent="-95228" eaLnBrk="1" hangingPunct="1">
              <a:spcBef>
                <a:spcPts val="85"/>
              </a:spcBef>
              <a:buClr>
                <a:srgbClr val="AC2B37"/>
              </a:buClr>
              <a:buFont typeface="Arial"/>
              <a:buChar char="•"/>
            </a:pPr>
            <a:r>
              <a:rPr lang="en-GB" sz="800" dirty="0">
                <a:solidFill>
                  <a:srgbClr val="4E4641"/>
                </a:solidFill>
                <a:latin typeface="Ubuntu"/>
                <a:cs typeface="Ubuntu"/>
              </a:rPr>
              <a:t>Deployable on public or private cloud.</a:t>
            </a:r>
          </a:p>
          <a:p>
            <a:pPr marL="74297" lvl="1" indent="0" eaLnBrk="1" hangingPunct="1">
              <a:spcBef>
                <a:spcPts val="85"/>
              </a:spcBef>
              <a:buClr>
                <a:srgbClr val="AC2B37"/>
              </a:buClr>
            </a:pPr>
            <a:r>
              <a:rPr lang="en-GB" sz="800" dirty="0">
                <a:solidFill>
                  <a:srgbClr val="4E4641"/>
                </a:solidFill>
                <a:latin typeface="Ubuntu"/>
                <a:cs typeface="Ubuntu"/>
              </a:rPr>
              <a:t> </a:t>
            </a: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p:txBody>
      </p:sp>
      <p:pic>
        <p:nvPicPr>
          <p:cNvPr id="8" name="Picture 7" descr="Screen Shot 2014-12-11 at 10.58.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608" y="4036163"/>
            <a:ext cx="1162465" cy="647085"/>
          </a:xfrm>
          <a:prstGeom prst="rect">
            <a:avLst/>
          </a:prstGeom>
          <a:ln w="3175" cmpd="sng">
            <a:solidFill>
              <a:schemeClr val="bg1"/>
            </a:solidFill>
          </a:ln>
        </p:spPr>
      </p:pic>
      <p:grpSp>
        <p:nvGrpSpPr>
          <p:cNvPr id="9" name="Group 8"/>
          <p:cNvGrpSpPr/>
          <p:nvPr/>
        </p:nvGrpSpPr>
        <p:grpSpPr>
          <a:xfrm>
            <a:off x="245533" y="815975"/>
            <a:ext cx="1825512" cy="547158"/>
            <a:chOff x="7016684" y="1425583"/>
            <a:chExt cx="1595869" cy="559894"/>
          </a:xfrm>
        </p:grpSpPr>
        <p:sp>
          <p:nvSpPr>
            <p:cNvPr id="10" name="Freeform 575"/>
            <p:cNvSpPr>
              <a:spLocks/>
            </p:cNvSpPr>
            <p:nvPr/>
          </p:nvSpPr>
          <p:spPr bwMode="auto">
            <a:xfrm flipH="1">
              <a:off x="7602024" y="1576275"/>
              <a:ext cx="565714" cy="355102"/>
            </a:xfrm>
            <a:custGeom>
              <a:avLst/>
              <a:gdLst/>
              <a:ahLst/>
              <a:cxnLst>
                <a:cxn ang="0">
                  <a:pos x="189" y="106"/>
                </a:cxn>
                <a:cxn ang="0">
                  <a:pos x="176" y="119"/>
                </a:cxn>
                <a:cxn ang="0">
                  <a:pos x="12" y="119"/>
                </a:cxn>
                <a:cxn ang="0">
                  <a:pos x="0" y="106"/>
                </a:cxn>
                <a:cxn ang="0">
                  <a:pos x="172" y="106"/>
                </a:cxn>
                <a:cxn ang="0">
                  <a:pos x="172" y="0"/>
                </a:cxn>
                <a:cxn ang="0">
                  <a:pos x="17" y="0"/>
                </a:cxn>
                <a:cxn ang="0">
                  <a:pos x="17" y="91"/>
                </a:cxn>
              </a:cxnLst>
              <a:rect l="0" t="0" r="r" b="b"/>
              <a:pathLst>
                <a:path w="189" h="119">
                  <a:moveTo>
                    <a:pt x="189" y="106"/>
                  </a:moveTo>
                  <a:cubicBezTo>
                    <a:pt x="189" y="113"/>
                    <a:pt x="184" y="119"/>
                    <a:pt x="176" y="119"/>
                  </a:cubicBezTo>
                  <a:cubicBezTo>
                    <a:pt x="12" y="119"/>
                    <a:pt x="12" y="119"/>
                    <a:pt x="12" y="119"/>
                  </a:cubicBezTo>
                  <a:cubicBezTo>
                    <a:pt x="5" y="119"/>
                    <a:pt x="0" y="113"/>
                    <a:pt x="0" y="106"/>
                  </a:cubicBezTo>
                  <a:cubicBezTo>
                    <a:pt x="172" y="106"/>
                    <a:pt x="172" y="106"/>
                    <a:pt x="172" y="106"/>
                  </a:cubicBezTo>
                  <a:cubicBezTo>
                    <a:pt x="172" y="0"/>
                    <a:pt x="172" y="0"/>
                    <a:pt x="172" y="0"/>
                  </a:cubicBezTo>
                  <a:cubicBezTo>
                    <a:pt x="17" y="0"/>
                    <a:pt x="17" y="0"/>
                    <a:pt x="17" y="0"/>
                  </a:cubicBezTo>
                  <a:cubicBezTo>
                    <a:pt x="17" y="91"/>
                    <a:pt x="17" y="91"/>
                    <a:pt x="17" y="91"/>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1" name="Groupe 574"/>
            <p:cNvGrpSpPr/>
            <p:nvPr/>
          </p:nvGrpSpPr>
          <p:grpSpPr>
            <a:xfrm flipH="1">
              <a:off x="8344939" y="1497297"/>
              <a:ext cx="267614" cy="441363"/>
              <a:chOff x="4446588" y="1770063"/>
              <a:chExt cx="212725" cy="350838"/>
            </a:xfrm>
          </p:grpSpPr>
          <p:sp>
            <p:nvSpPr>
              <p:cNvPr id="24" name="Freeform 435"/>
              <p:cNvSpPr>
                <a:spLocks/>
              </p:cNvSpPr>
              <p:nvPr/>
            </p:nvSpPr>
            <p:spPr bwMode="auto">
              <a:xfrm>
                <a:off x="4446588" y="1770063"/>
                <a:ext cx="212725" cy="350838"/>
              </a:xfrm>
              <a:custGeom>
                <a:avLst/>
                <a:gdLst/>
                <a:ahLst/>
                <a:cxnLst>
                  <a:cxn ang="0">
                    <a:pos x="110" y="171"/>
                  </a:cxn>
                  <a:cxn ang="0">
                    <a:pos x="110" y="9"/>
                  </a:cxn>
                  <a:cxn ang="0">
                    <a:pos x="99" y="0"/>
                  </a:cxn>
                  <a:cxn ang="0">
                    <a:pos x="10" y="0"/>
                  </a:cxn>
                  <a:cxn ang="0">
                    <a:pos x="0" y="9"/>
                  </a:cxn>
                  <a:cxn ang="0">
                    <a:pos x="0" y="171"/>
                  </a:cxn>
                  <a:cxn ang="0">
                    <a:pos x="10" y="181"/>
                  </a:cxn>
                  <a:cxn ang="0">
                    <a:pos x="89" y="181"/>
                  </a:cxn>
                  <a:cxn ang="0">
                    <a:pos x="99" y="171"/>
                  </a:cxn>
                  <a:cxn ang="0">
                    <a:pos x="99" y="19"/>
                  </a:cxn>
                  <a:cxn ang="0">
                    <a:pos x="89" y="9"/>
                  </a:cxn>
                  <a:cxn ang="0">
                    <a:pos x="21" y="9"/>
                  </a:cxn>
                  <a:cxn ang="0">
                    <a:pos x="10" y="19"/>
                  </a:cxn>
                  <a:cxn ang="0">
                    <a:pos x="10" y="143"/>
                  </a:cxn>
                  <a:cxn ang="0">
                    <a:pos x="21" y="152"/>
                  </a:cxn>
                  <a:cxn ang="0">
                    <a:pos x="83" y="152"/>
                  </a:cxn>
                </a:cxnLst>
                <a:rect l="0" t="0" r="r" b="b"/>
                <a:pathLst>
                  <a:path w="110" h="181">
                    <a:moveTo>
                      <a:pt x="110" y="171"/>
                    </a:moveTo>
                    <a:cubicBezTo>
                      <a:pt x="110" y="9"/>
                      <a:pt x="110" y="9"/>
                      <a:pt x="110" y="9"/>
                    </a:cubicBezTo>
                    <a:cubicBezTo>
                      <a:pt x="110" y="5"/>
                      <a:pt x="104" y="0"/>
                      <a:pt x="99" y="0"/>
                    </a:cubicBezTo>
                    <a:cubicBezTo>
                      <a:pt x="10" y="0"/>
                      <a:pt x="10" y="0"/>
                      <a:pt x="10" y="0"/>
                    </a:cubicBezTo>
                    <a:cubicBezTo>
                      <a:pt x="5" y="0"/>
                      <a:pt x="0" y="5"/>
                      <a:pt x="0" y="9"/>
                    </a:cubicBezTo>
                    <a:cubicBezTo>
                      <a:pt x="0" y="171"/>
                      <a:pt x="0" y="171"/>
                      <a:pt x="0" y="171"/>
                    </a:cubicBezTo>
                    <a:cubicBezTo>
                      <a:pt x="0" y="176"/>
                      <a:pt x="4" y="181"/>
                      <a:pt x="10" y="181"/>
                    </a:cubicBezTo>
                    <a:cubicBezTo>
                      <a:pt x="89" y="181"/>
                      <a:pt x="89" y="181"/>
                      <a:pt x="89" y="181"/>
                    </a:cubicBezTo>
                    <a:cubicBezTo>
                      <a:pt x="95" y="181"/>
                      <a:pt x="99" y="176"/>
                      <a:pt x="99" y="171"/>
                    </a:cubicBezTo>
                    <a:cubicBezTo>
                      <a:pt x="99" y="19"/>
                      <a:pt x="99" y="19"/>
                      <a:pt x="99" y="19"/>
                    </a:cubicBezTo>
                    <a:cubicBezTo>
                      <a:pt x="99" y="15"/>
                      <a:pt x="95" y="9"/>
                      <a:pt x="89" y="9"/>
                    </a:cubicBezTo>
                    <a:cubicBezTo>
                      <a:pt x="21" y="9"/>
                      <a:pt x="21" y="9"/>
                      <a:pt x="21" y="9"/>
                    </a:cubicBezTo>
                    <a:cubicBezTo>
                      <a:pt x="15" y="9"/>
                      <a:pt x="10" y="14"/>
                      <a:pt x="10" y="19"/>
                    </a:cubicBezTo>
                    <a:cubicBezTo>
                      <a:pt x="10" y="143"/>
                      <a:pt x="10" y="143"/>
                      <a:pt x="10" y="143"/>
                    </a:cubicBezTo>
                    <a:cubicBezTo>
                      <a:pt x="10" y="147"/>
                      <a:pt x="15" y="152"/>
                      <a:pt x="21" y="152"/>
                    </a:cubicBezTo>
                    <a:cubicBezTo>
                      <a:pt x="83" y="152"/>
                      <a:pt x="83" y="152"/>
                      <a:pt x="83" y="152"/>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25" name="Line 436"/>
              <p:cNvSpPr>
                <a:spLocks noChangeShapeType="1"/>
              </p:cNvSpPr>
              <p:nvPr/>
            </p:nvSpPr>
            <p:spPr bwMode="auto">
              <a:xfrm>
                <a:off x="4484688" y="2081213"/>
                <a:ext cx="122238" cy="1588"/>
              </a:xfrm>
              <a:prstGeom prst="lin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26" name="Line 437"/>
              <p:cNvSpPr>
                <a:spLocks noChangeShapeType="1"/>
              </p:cNvSpPr>
              <p:nvPr/>
            </p:nvSpPr>
            <p:spPr bwMode="auto">
              <a:xfrm>
                <a:off x="4579938" y="2087563"/>
                <a:ext cx="1588" cy="15875"/>
              </a:xfrm>
              <a:prstGeom prst="lin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27" name="Line 438"/>
              <p:cNvSpPr>
                <a:spLocks noChangeShapeType="1"/>
              </p:cNvSpPr>
              <p:nvPr/>
            </p:nvSpPr>
            <p:spPr bwMode="auto">
              <a:xfrm>
                <a:off x="4516438" y="2087563"/>
                <a:ext cx="1588" cy="15875"/>
              </a:xfrm>
              <a:prstGeom prst="lin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grpSp>
        <p:sp>
          <p:nvSpPr>
            <p:cNvPr id="12" name="Rectangle 11"/>
            <p:cNvSpPr/>
            <p:nvPr/>
          </p:nvSpPr>
          <p:spPr>
            <a:xfrm>
              <a:off x="7602030" y="1860306"/>
              <a:ext cx="76200" cy="762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cxnSp>
          <p:nvCxnSpPr>
            <p:cNvPr id="13" name="Straight Connector 12"/>
            <p:cNvCxnSpPr>
              <a:endCxn id="12" idx="1"/>
            </p:cNvCxnSpPr>
            <p:nvPr/>
          </p:nvCxnSpPr>
          <p:spPr>
            <a:xfrm>
              <a:off x="7380532" y="1898406"/>
              <a:ext cx="221498" cy="0"/>
            </a:xfrm>
            <a:prstGeom prst="line">
              <a:avLst/>
            </a:prstGeom>
            <a:noFill/>
            <a:ln w="19050" cap="rnd">
              <a:solidFill>
                <a:schemeClr val="tx1"/>
              </a:solidFill>
              <a:prstDash val="solid"/>
              <a:round/>
              <a:headEnd/>
              <a:tailEnd/>
            </a:ln>
          </p:spPr>
        </p:cxnSp>
        <p:sp>
          <p:nvSpPr>
            <p:cNvPr id="14" name="Rectangle 13"/>
            <p:cNvSpPr/>
            <p:nvPr/>
          </p:nvSpPr>
          <p:spPr>
            <a:xfrm>
              <a:off x="8044943" y="1810299"/>
              <a:ext cx="76200" cy="762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cxnSp>
          <p:nvCxnSpPr>
            <p:cNvPr id="15" name="Straight Connector 14"/>
            <p:cNvCxnSpPr>
              <a:stCxn id="14" idx="3"/>
            </p:cNvCxnSpPr>
            <p:nvPr/>
          </p:nvCxnSpPr>
          <p:spPr>
            <a:xfrm>
              <a:off x="8121143" y="1848399"/>
              <a:ext cx="185695" cy="1"/>
            </a:xfrm>
            <a:prstGeom prst="line">
              <a:avLst/>
            </a:prstGeom>
            <a:noFill/>
            <a:ln w="19050" cap="rnd">
              <a:solidFill>
                <a:schemeClr val="tx1"/>
              </a:solidFill>
              <a:prstDash val="solid"/>
              <a:round/>
              <a:headEnd/>
              <a:tailEnd/>
            </a:ln>
          </p:spPr>
        </p:cxnSp>
        <p:sp>
          <p:nvSpPr>
            <p:cNvPr id="16" name="Rectangle 15"/>
            <p:cNvSpPr/>
            <p:nvPr/>
          </p:nvSpPr>
          <p:spPr>
            <a:xfrm>
              <a:off x="8342600" y="1869830"/>
              <a:ext cx="76200" cy="762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cxnSp>
          <p:nvCxnSpPr>
            <p:cNvPr id="17" name="Shape 211"/>
            <p:cNvCxnSpPr>
              <a:endCxn id="16" idx="1"/>
            </p:cNvCxnSpPr>
            <p:nvPr/>
          </p:nvCxnSpPr>
          <p:spPr>
            <a:xfrm rot="16200000" flipH="1">
              <a:off x="8296144" y="1861474"/>
              <a:ext cx="54768" cy="38143"/>
            </a:xfrm>
            <a:prstGeom prst="curvedConnector2">
              <a:avLst/>
            </a:prstGeom>
            <a:noFill/>
            <a:ln w="19050" cap="rnd">
              <a:solidFill>
                <a:schemeClr val="tx1"/>
              </a:solidFill>
              <a:prstDash val="solid"/>
              <a:round/>
              <a:headEnd/>
              <a:tailEnd/>
            </a:ln>
          </p:spPr>
        </p:cxnSp>
        <p:grpSp>
          <p:nvGrpSpPr>
            <p:cNvPr id="18" name="Groupe 574"/>
            <p:cNvGrpSpPr/>
            <p:nvPr/>
          </p:nvGrpSpPr>
          <p:grpSpPr>
            <a:xfrm>
              <a:off x="7016684" y="1425583"/>
              <a:ext cx="314518" cy="559894"/>
              <a:chOff x="4446588" y="1770063"/>
              <a:chExt cx="212725" cy="350838"/>
            </a:xfrm>
          </p:grpSpPr>
          <p:sp>
            <p:nvSpPr>
              <p:cNvPr id="20" name="Freeform 435"/>
              <p:cNvSpPr>
                <a:spLocks/>
              </p:cNvSpPr>
              <p:nvPr/>
            </p:nvSpPr>
            <p:spPr bwMode="auto">
              <a:xfrm>
                <a:off x="4446588" y="1770063"/>
                <a:ext cx="212725" cy="350838"/>
              </a:xfrm>
              <a:custGeom>
                <a:avLst/>
                <a:gdLst/>
                <a:ahLst/>
                <a:cxnLst>
                  <a:cxn ang="0">
                    <a:pos x="110" y="171"/>
                  </a:cxn>
                  <a:cxn ang="0">
                    <a:pos x="110" y="9"/>
                  </a:cxn>
                  <a:cxn ang="0">
                    <a:pos x="99" y="0"/>
                  </a:cxn>
                  <a:cxn ang="0">
                    <a:pos x="10" y="0"/>
                  </a:cxn>
                  <a:cxn ang="0">
                    <a:pos x="0" y="9"/>
                  </a:cxn>
                  <a:cxn ang="0">
                    <a:pos x="0" y="171"/>
                  </a:cxn>
                  <a:cxn ang="0">
                    <a:pos x="10" y="181"/>
                  </a:cxn>
                  <a:cxn ang="0">
                    <a:pos x="89" y="181"/>
                  </a:cxn>
                  <a:cxn ang="0">
                    <a:pos x="99" y="171"/>
                  </a:cxn>
                  <a:cxn ang="0">
                    <a:pos x="99" y="19"/>
                  </a:cxn>
                  <a:cxn ang="0">
                    <a:pos x="89" y="9"/>
                  </a:cxn>
                  <a:cxn ang="0">
                    <a:pos x="21" y="9"/>
                  </a:cxn>
                  <a:cxn ang="0">
                    <a:pos x="10" y="19"/>
                  </a:cxn>
                  <a:cxn ang="0">
                    <a:pos x="10" y="143"/>
                  </a:cxn>
                  <a:cxn ang="0">
                    <a:pos x="21" y="152"/>
                  </a:cxn>
                  <a:cxn ang="0">
                    <a:pos x="83" y="152"/>
                  </a:cxn>
                </a:cxnLst>
                <a:rect l="0" t="0" r="r" b="b"/>
                <a:pathLst>
                  <a:path w="110" h="181">
                    <a:moveTo>
                      <a:pt x="110" y="171"/>
                    </a:moveTo>
                    <a:cubicBezTo>
                      <a:pt x="110" y="9"/>
                      <a:pt x="110" y="9"/>
                      <a:pt x="110" y="9"/>
                    </a:cubicBezTo>
                    <a:cubicBezTo>
                      <a:pt x="110" y="5"/>
                      <a:pt x="104" y="0"/>
                      <a:pt x="99" y="0"/>
                    </a:cubicBezTo>
                    <a:cubicBezTo>
                      <a:pt x="10" y="0"/>
                      <a:pt x="10" y="0"/>
                      <a:pt x="10" y="0"/>
                    </a:cubicBezTo>
                    <a:cubicBezTo>
                      <a:pt x="5" y="0"/>
                      <a:pt x="0" y="5"/>
                      <a:pt x="0" y="9"/>
                    </a:cubicBezTo>
                    <a:cubicBezTo>
                      <a:pt x="0" y="171"/>
                      <a:pt x="0" y="171"/>
                      <a:pt x="0" y="171"/>
                    </a:cubicBezTo>
                    <a:cubicBezTo>
                      <a:pt x="0" y="176"/>
                      <a:pt x="4" y="181"/>
                      <a:pt x="10" y="181"/>
                    </a:cubicBezTo>
                    <a:cubicBezTo>
                      <a:pt x="89" y="181"/>
                      <a:pt x="89" y="181"/>
                      <a:pt x="89" y="181"/>
                    </a:cubicBezTo>
                    <a:cubicBezTo>
                      <a:pt x="95" y="181"/>
                      <a:pt x="99" y="176"/>
                      <a:pt x="99" y="171"/>
                    </a:cubicBezTo>
                    <a:cubicBezTo>
                      <a:pt x="99" y="19"/>
                      <a:pt x="99" y="19"/>
                      <a:pt x="99" y="19"/>
                    </a:cubicBezTo>
                    <a:cubicBezTo>
                      <a:pt x="99" y="15"/>
                      <a:pt x="95" y="9"/>
                      <a:pt x="89" y="9"/>
                    </a:cubicBezTo>
                    <a:cubicBezTo>
                      <a:pt x="21" y="9"/>
                      <a:pt x="21" y="9"/>
                      <a:pt x="21" y="9"/>
                    </a:cubicBezTo>
                    <a:cubicBezTo>
                      <a:pt x="15" y="9"/>
                      <a:pt x="10" y="14"/>
                      <a:pt x="10" y="19"/>
                    </a:cubicBezTo>
                    <a:cubicBezTo>
                      <a:pt x="10" y="143"/>
                      <a:pt x="10" y="143"/>
                      <a:pt x="10" y="143"/>
                    </a:cubicBezTo>
                    <a:cubicBezTo>
                      <a:pt x="10" y="147"/>
                      <a:pt x="15" y="152"/>
                      <a:pt x="21" y="152"/>
                    </a:cubicBezTo>
                    <a:cubicBezTo>
                      <a:pt x="83" y="152"/>
                      <a:pt x="83" y="152"/>
                      <a:pt x="83" y="152"/>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21" name="Line 436"/>
              <p:cNvSpPr>
                <a:spLocks noChangeShapeType="1"/>
              </p:cNvSpPr>
              <p:nvPr/>
            </p:nvSpPr>
            <p:spPr bwMode="auto">
              <a:xfrm>
                <a:off x="4484688" y="2081213"/>
                <a:ext cx="122238" cy="1588"/>
              </a:xfrm>
              <a:prstGeom prst="lin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22" name="Line 437"/>
              <p:cNvSpPr>
                <a:spLocks noChangeShapeType="1"/>
              </p:cNvSpPr>
              <p:nvPr/>
            </p:nvSpPr>
            <p:spPr bwMode="auto">
              <a:xfrm>
                <a:off x="4579938" y="2087563"/>
                <a:ext cx="1588" cy="15875"/>
              </a:xfrm>
              <a:prstGeom prst="lin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23" name="Line 438"/>
              <p:cNvSpPr>
                <a:spLocks noChangeShapeType="1"/>
              </p:cNvSpPr>
              <p:nvPr/>
            </p:nvSpPr>
            <p:spPr bwMode="auto">
              <a:xfrm>
                <a:off x="4516438" y="2087563"/>
                <a:ext cx="1588" cy="15875"/>
              </a:xfrm>
              <a:prstGeom prst="line">
                <a:avLst/>
              </a:pr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grpSp>
        <p:cxnSp>
          <p:nvCxnSpPr>
            <p:cNvPr id="19" name="Shape 224"/>
            <p:cNvCxnSpPr/>
            <p:nvPr/>
          </p:nvCxnSpPr>
          <p:spPr>
            <a:xfrm rot="5400000">
              <a:off x="7324596" y="1909102"/>
              <a:ext cx="54768" cy="38143"/>
            </a:xfrm>
            <a:prstGeom prst="curvedConnector2">
              <a:avLst/>
            </a:prstGeom>
            <a:noFill/>
            <a:ln w="19050" cap="rnd">
              <a:solidFill>
                <a:schemeClr val="tx1"/>
              </a:solidFill>
              <a:prstDash val="solid"/>
              <a:round/>
              <a:headEnd/>
              <a:tailEnd/>
            </a:ln>
          </p:spPr>
        </p:cxnSp>
      </p:grpSp>
    </p:spTree>
    <p:extLst>
      <p:ext uri="{BB962C8B-B14F-4D97-AF65-F5344CB8AC3E}">
        <p14:creationId xmlns:p14="http://schemas.microsoft.com/office/powerpoint/2010/main" val="2524163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marL="231132" indent="-231132">
              <a:spcBef>
                <a:spcPts val="0"/>
              </a:spcBef>
              <a:defRPr/>
            </a:pPr>
            <a:r>
              <a:rPr lang="en-US" dirty="0" smtClean="0">
                <a:solidFill>
                  <a:schemeClr val="tx2">
                    <a:lumMod val="50000"/>
                  </a:schemeClr>
                </a:solidFill>
              </a:rPr>
              <a:t>04 IMMEDIATE SERVICE MANAGEMENT ACCELERATOR</a:t>
            </a:r>
            <a:endParaRPr lang="en-US" dirty="0">
              <a:solidFill>
                <a:schemeClr val="tx2">
                  <a:lumMod val="50000"/>
                </a:schemeClr>
              </a:solidFill>
            </a:endParaRPr>
          </a:p>
        </p:txBody>
      </p:sp>
      <p:sp>
        <p:nvSpPr>
          <p:cNvPr id="49" name="Content Placeholder 2"/>
          <p:cNvSpPr txBox="1">
            <a:spLocks/>
          </p:cNvSpPr>
          <p:nvPr/>
        </p:nvSpPr>
        <p:spPr bwMode="auto">
          <a:xfrm>
            <a:off x="79931" y="1477286"/>
            <a:ext cx="3194500" cy="320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799" tIns="38899" rIns="77799" bIns="38899">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74297" lvl="1" indent="0" eaLnBrk="1" hangingPunct="1">
              <a:spcBef>
                <a:spcPts val="85"/>
              </a:spcBef>
              <a:buClr>
                <a:srgbClr val="AC2B37"/>
              </a:buClr>
            </a:pPr>
            <a:r>
              <a:rPr lang="en-GB" sz="1400" b="1" dirty="0">
                <a:solidFill>
                  <a:srgbClr val="4E4641"/>
                </a:solidFill>
                <a:latin typeface="Ubuntu"/>
                <a:cs typeface="Ubuntu"/>
              </a:rPr>
              <a:t>04</a:t>
            </a:r>
          </a:p>
          <a:p>
            <a:pPr marL="74297" lvl="1" indent="0" eaLnBrk="1" hangingPunct="1">
              <a:spcBef>
                <a:spcPts val="85"/>
              </a:spcBef>
              <a:buClr>
                <a:srgbClr val="AC2B37"/>
              </a:buClr>
            </a:pPr>
            <a:r>
              <a:rPr lang="en-GB" sz="1400" dirty="0">
                <a:solidFill>
                  <a:schemeClr val="accent6"/>
                </a:solidFill>
                <a:latin typeface="Ubuntu"/>
                <a:cs typeface="Ubuntu"/>
              </a:rPr>
              <a:t>Service Management </a:t>
            </a:r>
            <a:r>
              <a:rPr lang="en-GB" sz="1000" dirty="0">
                <a:solidFill>
                  <a:schemeClr val="accent6"/>
                </a:solidFill>
                <a:latin typeface="Ubuntu"/>
                <a:cs typeface="Ubuntu"/>
              </a:rPr>
              <a:t>(Dashing, Sensu, Graphite, Grafana, Elastic Search, Logstash, Kabana, Redis, Rabbit MQ)</a:t>
            </a:r>
          </a:p>
          <a:p>
            <a:pPr marL="74297" lvl="1" indent="0" eaLnBrk="1" hangingPunct="1">
              <a:spcBef>
                <a:spcPts val="85"/>
              </a:spcBef>
              <a:buClr>
                <a:srgbClr val="AC2B37"/>
              </a:buClr>
            </a:pPr>
            <a:r>
              <a:rPr lang="en-GB" sz="900" dirty="0">
                <a:solidFill>
                  <a:srgbClr val="4E4641"/>
                </a:solidFill>
                <a:latin typeface="Ubuntu"/>
                <a:cs typeface="Ubuntu"/>
              </a:rPr>
              <a:t>As more and more companies embrace cloud services for efficiency, and the systems landscape becomes more distributed across many cloud suppliers and legacy systems, managing and monitoring the performance of these systems becomes more challenging.</a:t>
            </a:r>
          </a:p>
          <a:p>
            <a:pPr marL="74297" lvl="1" indent="0" eaLnBrk="1" hangingPunct="1">
              <a:spcBef>
                <a:spcPts val="85"/>
              </a:spcBef>
              <a:buClr>
                <a:srgbClr val="AC2B37"/>
              </a:buClr>
            </a:pPr>
            <a:endParaRPr lang="en-GB" sz="900" dirty="0">
              <a:solidFill>
                <a:srgbClr val="4E4641"/>
              </a:solidFill>
              <a:latin typeface="Ubuntu"/>
              <a:cs typeface="Ubuntu"/>
            </a:endParaRPr>
          </a:p>
          <a:p>
            <a:pPr marL="74297" lvl="1" indent="0" eaLnBrk="1" hangingPunct="1">
              <a:spcBef>
                <a:spcPts val="85"/>
              </a:spcBef>
              <a:buClr>
                <a:srgbClr val="AC2B37"/>
              </a:buClr>
            </a:pPr>
            <a:r>
              <a:rPr lang="en-GB" sz="900" dirty="0">
                <a:solidFill>
                  <a:srgbClr val="4E4641"/>
                </a:solidFill>
                <a:latin typeface="Ubuntu"/>
                <a:cs typeface="Ubuntu"/>
              </a:rPr>
              <a:t>The service management accelerator provides the tools for operational support of your digital services. It displays technical and business metrics on clear dashboards, so that problems can be rectified in a timely and proactive way. Not only does this help you evaluate the performance of different systems, it helps you identify what they are costing you, how much money you are making through them, whether they improve your customer’s experience and the likelihood of conversion.</a:t>
            </a: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dirty="0">
              <a:solidFill>
                <a:srgbClr val="4E4641"/>
              </a:solidFill>
              <a:latin typeface="Ubuntu"/>
              <a:cs typeface="Ubuntu"/>
            </a:endParaRPr>
          </a:p>
          <a:p>
            <a:pPr marL="74297" lvl="1" indent="0" eaLnBrk="1" hangingPunct="1">
              <a:spcBef>
                <a:spcPts val="85"/>
              </a:spcBef>
              <a:buClr>
                <a:srgbClr val="AC2B37"/>
              </a:buClr>
            </a:pPr>
            <a:endParaRPr lang="en-GB" sz="1400" dirty="0">
              <a:solidFill>
                <a:srgbClr val="4E4641"/>
              </a:solidFill>
              <a:latin typeface="Ubuntu"/>
              <a:cs typeface="Ubuntu"/>
            </a:endParaRPr>
          </a:p>
        </p:txBody>
      </p:sp>
      <p:sp>
        <p:nvSpPr>
          <p:cNvPr id="50" name="Content Placeholder 2"/>
          <p:cNvSpPr txBox="1">
            <a:spLocks/>
          </p:cNvSpPr>
          <p:nvPr/>
        </p:nvSpPr>
        <p:spPr bwMode="auto">
          <a:xfrm>
            <a:off x="3274433" y="549802"/>
            <a:ext cx="5869569" cy="3165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799" tIns="38899" rIns="77799" bIns="38899">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74297" lvl="1" indent="0" eaLnBrk="1" hangingPunct="1">
              <a:spcBef>
                <a:spcPts val="85"/>
              </a:spcBef>
              <a:buClr>
                <a:srgbClr val="AC2B37"/>
              </a:buClr>
            </a:pPr>
            <a:r>
              <a:rPr lang="en-GB" sz="1400" dirty="0">
                <a:solidFill>
                  <a:srgbClr val="B7BE16"/>
                </a:solidFill>
                <a:latin typeface="Ubuntu"/>
                <a:cs typeface="Ubuntu"/>
              </a:rPr>
              <a:t>Features Highlights</a:t>
            </a:r>
          </a:p>
          <a:p>
            <a:pPr marL="180933" lvl="1" indent="-107926" eaLnBrk="1" hangingPunct="1">
              <a:spcBef>
                <a:spcPts val="85"/>
              </a:spcBef>
              <a:buClr>
                <a:srgbClr val="AC2B37"/>
              </a:buClr>
              <a:buFont typeface="Arial"/>
              <a:buChar char="•"/>
            </a:pPr>
            <a:r>
              <a:rPr lang="en-GB" sz="900" dirty="0">
                <a:solidFill>
                  <a:srgbClr val="4E4641"/>
                </a:solidFill>
                <a:latin typeface="Ubuntu"/>
                <a:cs typeface="Ubuntu"/>
              </a:rPr>
              <a:t>A single approach to managing a business service composed of a mixture of SaaS and On-Prem components, providing a single view of your IT landscape. </a:t>
            </a:r>
          </a:p>
          <a:p>
            <a:pPr marL="180933" lvl="1" indent="-107926" eaLnBrk="1" hangingPunct="1">
              <a:spcBef>
                <a:spcPts val="85"/>
              </a:spcBef>
              <a:buClr>
                <a:srgbClr val="AC2B37"/>
              </a:buClr>
              <a:buFont typeface="Arial"/>
              <a:buChar char="•"/>
            </a:pPr>
            <a:r>
              <a:rPr lang="en-GB" sz="900" dirty="0">
                <a:solidFill>
                  <a:srgbClr val="4E4641"/>
                </a:solidFill>
                <a:latin typeface="Ubuntu"/>
                <a:cs typeface="Ubuntu"/>
              </a:rPr>
              <a:t>Collate and display technical and business data on simply and clear dashboards.</a:t>
            </a:r>
          </a:p>
          <a:p>
            <a:pPr marL="180933" lvl="1" indent="-107926" eaLnBrk="1" hangingPunct="1">
              <a:spcBef>
                <a:spcPts val="85"/>
              </a:spcBef>
              <a:buClr>
                <a:srgbClr val="AC2B37"/>
              </a:buClr>
              <a:buFont typeface="Arial"/>
              <a:buChar char="•"/>
            </a:pPr>
            <a:r>
              <a:rPr lang="en-GB" sz="900" dirty="0">
                <a:solidFill>
                  <a:srgbClr val="4E4641"/>
                </a:solidFill>
                <a:latin typeface="Ubuntu"/>
                <a:cs typeface="Ubuntu"/>
              </a:rPr>
              <a:t>Simple and easy way to centralise and graph metrics about your business and live service.</a:t>
            </a:r>
          </a:p>
          <a:p>
            <a:pPr marL="180933" lvl="1" indent="-107926" eaLnBrk="1" hangingPunct="1">
              <a:spcBef>
                <a:spcPts val="85"/>
              </a:spcBef>
              <a:buClr>
                <a:srgbClr val="AC2B37"/>
              </a:buClr>
              <a:buFont typeface="Arial"/>
              <a:buChar char="•"/>
            </a:pPr>
            <a:r>
              <a:rPr lang="en-GB" sz="900" dirty="0">
                <a:solidFill>
                  <a:srgbClr val="4E4641"/>
                </a:solidFill>
                <a:latin typeface="Ubuntu"/>
                <a:cs typeface="Ubuntu"/>
              </a:rPr>
              <a:t>Real-time monitoring and querying of behaviour and transactions giving you business and operational insight</a:t>
            </a:r>
          </a:p>
          <a:p>
            <a:pPr marL="180933" lvl="1" indent="-107926" eaLnBrk="1" hangingPunct="1">
              <a:spcBef>
                <a:spcPts val="85"/>
              </a:spcBef>
              <a:buClr>
                <a:srgbClr val="AC2B37"/>
              </a:buClr>
              <a:buFont typeface="Arial"/>
              <a:buChar char="•"/>
            </a:pPr>
            <a:r>
              <a:rPr lang="en-GB" sz="900" dirty="0">
                <a:solidFill>
                  <a:srgbClr val="4E4641"/>
                </a:solidFill>
                <a:latin typeface="Ubuntu"/>
                <a:cs typeface="Ubuntu"/>
              </a:rPr>
              <a:t>Proactive, not reactive approach to detecting and fixing faults with your live service. </a:t>
            </a:r>
          </a:p>
          <a:p>
            <a:pPr marL="180933" lvl="1" indent="-107926" eaLnBrk="1" hangingPunct="1">
              <a:spcBef>
                <a:spcPts val="85"/>
              </a:spcBef>
              <a:buClr>
                <a:srgbClr val="AC2B37"/>
              </a:buClr>
              <a:buFont typeface="Arial"/>
              <a:buChar char="•"/>
            </a:pPr>
            <a:r>
              <a:rPr lang="en-GB" sz="900" dirty="0">
                <a:solidFill>
                  <a:srgbClr val="4E4641"/>
                </a:solidFill>
                <a:latin typeface="Ubuntu"/>
                <a:cs typeface="Ubuntu"/>
              </a:rPr>
              <a:t>Ability to make informed decision about how much compute power your services require to maintain service levels during peak times, taking advantage of infrastructure as a service. </a:t>
            </a:r>
          </a:p>
          <a:p>
            <a:pPr marL="74297" lvl="1" indent="0" eaLnBrk="1" hangingPunct="1">
              <a:spcBef>
                <a:spcPts val="300"/>
              </a:spcBef>
              <a:buClr>
                <a:srgbClr val="AC2B37"/>
              </a:buClr>
            </a:pPr>
            <a:r>
              <a:rPr lang="en-GB" sz="1400" dirty="0">
                <a:solidFill>
                  <a:srgbClr val="B7BE16"/>
                </a:solidFill>
                <a:latin typeface="Ubuntu"/>
                <a:cs typeface="Ubuntu"/>
              </a:rPr>
              <a:t>Technologies</a:t>
            </a:r>
          </a:p>
          <a:p>
            <a:pPr marL="180933" lvl="1" indent="-107926" eaLnBrk="1" hangingPunct="1">
              <a:spcBef>
                <a:spcPts val="85"/>
              </a:spcBef>
              <a:buClr>
                <a:srgbClr val="AC2B37"/>
              </a:buClr>
              <a:buFont typeface="Arial"/>
              <a:buChar char="•"/>
            </a:pPr>
            <a:r>
              <a:rPr lang="en-GB" sz="900" dirty="0">
                <a:solidFill>
                  <a:srgbClr val="4E4641"/>
                </a:solidFill>
                <a:latin typeface="Ubuntu"/>
                <a:cs typeface="Ubuntu"/>
              </a:rPr>
              <a:t>Products are unchanged by Capgemini and are supported and maintained by the originating source</a:t>
            </a:r>
          </a:p>
          <a:p>
            <a:pPr marL="180933" lvl="1" indent="-107926" eaLnBrk="1" hangingPunct="1">
              <a:spcBef>
                <a:spcPts val="85"/>
              </a:spcBef>
              <a:buClr>
                <a:srgbClr val="AC2B37"/>
              </a:buClr>
              <a:buFont typeface="Arial"/>
              <a:buChar char="•"/>
            </a:pPr>
            <a:r>
              <a:rPr lang="en-GB" sz="900" dirty="0">
                <a:solidFill>
                  <a:srgbClr val="4E4641"/>
                </a:solidFill>
                <a:latin typeface="Ubuntu"/>
                <a:cs typeface="Ubuntu"/>
              </a:rPr>
              <a:t>The products which underpin it have been selected with these key principles in mind:</a:t>
            </a:r>
          </a:p>
          <a:p>
            <a:pPr marL="363456" lvl="2" indent="-95228" eaLnBrk="1" hangingPunct="1">
              <a:spcBef>
                <a:spcPts val="85"/>
              </a:spcBef>
              <a:buClr>
                <a:srgbClr val="AC2B37"/>
              </a:buClr>
              <a:buFont typeface="Arial"/>
              <a:buChar char="•"/>
            </a:pPr>
            <a:r>
              <a:rPr lang="en-GB" sz="900" dirty="0">
                <a:solidFill>
                  <a:srgbClr val="4E4641"/>
                </a:solidFill>
                <a:latin typeface="Ubuntu"/>
                <a:cs typeface="Ubuntu"/>
              </a:rPr>
              <a:t>Functionally rich</a:t>
            </a:r>
          </a:p>
          <a:p>
            <a:pPr marL="363456" lvl="2" indent="-95228" eaLnBrk="1" hangingPunct="1">
              <a:spcBef>
                <a:spcPts val="85"/>
              </a:spcBef>
              <a:buClr>
                <a:srgbClr val="AC2B37"/>
              </a:buClr>
              <a:buFont typeface="Arial"/>
              <a:buChar char="•"/>
            </a:pPr>
            <a:r>
              <a:rPr lang="en-GB" sz="900" dirty="0">
                <a:solidFill>
                  <a:srgbClr val="4E4641"/>
                </a:solidFill>
                <a:latin typeface="Ubuntu"/>
                <a:cs typeface="Ubuntu"/>
              </a:rPr>
              <a:t>Mature open source</a:t>
            </a:r>
          </a:p>
          <a:p>
            <a:pPr marL="363456" lvl="2" indent="-95228" eaLnBrk="1" hangingPunct="1">
              <a:spcBef>
                <a:spcPts val="85"/>
              </a:spcBef>
              <a:buClr>
                <a:srgbClr val="AC2B37"/>
              </a:buClr>
              <a:buFont typeface="Arial"/>
              <a:buChar char="•"/>
            </a:pPr>
            <a:r>
              <a:rPr lang="en-GB" sz="900" dirty="0">
                <a:solidFill>
                  <a:srgbClr val="4E4641"/>
                </a:solidFill>
                <a:latin typeface="Ubuntu"/>
                <a:cs typeface="Ubuntu"/>
              </a:rPr>
              <a:t>Cost effective support mode</a:t>
            </a:r>
          </a:p>
          <a:p>
            <a:pPr marL="363456" lvl="2" indent="-95228" eaLnBrk="1" hangingPunct="1">
              <a:spcBef>
                <a:spcPts val="85"/>
              </a:spcBef>
              <a:buClr>
                <a:srgbClr val="AC2B37"/>
              </a:buClr>
              <a:buFont typeface="Arial"/>
              <a:buChar char="•"/>
            </a:pPr>
            <a:r>
              <a:rPr lang="en-GB" sz="900" dirty="0">
                <a:solidFill>
                  <a:srgbClr val="4E4641"/>
                </a:solidFill>
                <a:latin typeface="Ubuntu"/>
                <a:cs typeface="Ubuntu"/>
              </a:rPr>
              <a:t>IaaS neutral</a:t>
            </a:r>
          </a:p>
          <a:p>
            <a:pPr marL="363456" lvl="2" indent="-95228" eaLnBrk="1" hangingPunct="1">
              <a:spcBef>
                <a:spcPts val="85"/>
              </a:spcBef>
              <a:buClr>
                <a:srgbClr val="AC2B37"/>
              </a:buClr>
              <a:buFont typeface="Arial"/>
              <a:buChar char="•"/>
            </a:pPr>
            <a:r>
              <a:rPr lang="en-GB" sz="900" dirty="0">
                <a:solidFill>
                  <a:srgbClr val="4E4641"/>
                </a:solidFill>
                <a:latin typeface="Ubuntu"/>
                <a:cs typeface="Ubuntu"/>
              </a:rPr>
              <a:t>Scalable and cheap to deploy so they can be used for proofs of concepts, alphas, prototypes all the way to super secure high volume systems</a:t>
            </a:r>
          </a:p>
          <a:p>
            <a:pPr marL="363456" lvl="2" indent="-95228" eaLnBrk="1" hangingPunct="1">
              <a:spcBef>
                <a:spcPts val="85"/>
              </a:spcBef>
              <a:buClr>
                <a:srgbClr val="AC2B37"/>
              </a:buClr>
              <a:buFont typeface="Arial"/>
              <a:buChar char="•"/>
            </a:pPr>
            <a:r>
              <a:rPr lang="en-GB" sz="900" dirty="0">
                <a:solidFill>
                  <a:srgbClr val="4E4641"/>
                </a:solidFill>
                <a:latin typeface="Ubuntu"/>
                <a:cs typeface="Ubuntu"/>
              </a:rPr>
              <a:t>Deployable on public or private cloud.</a:t>
            </a:r>
          </a:p>
          <a:p>
            <a:pPr marL="74297" lvl="1" indent="0" eaLnBrk="1" hangingPunct="1">
              <a:spcBef>
                <a:spcPts val="85"/>
              </a:spcBef>
              <a:buClr>
                <a:srgbClr val="AC2B37"/>
              </a:buClr>
            </a:pPr>
            <a:r>
              <a:rPr lang="en-GB" sz="800" dirty="0">
                <a:solidFill>
                  <a:srgbClr val="4E4641"/>
                </a:solidFill>
                <a:latin typeface="Ubuntu"/>
                <a:cs typeface="Ubuntu"/>
              </a:rPr>
              <a:t> </a:t>
            </a: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p:txBody>
      </p:sp>
      <p:pic>
        <p:nvPicPr>
          <p:cNvPr id="10" name="Picture 9" descr="Screen Shot 2014-12-10 at 12.22.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3296" y="3632065"/>
            <a:ext cx="1570874" cy="402392"/>
          </a:xfrm>
          <a:prstGeom prst="rect">
            <a:avLst/>
          </a:prstGeom>
          <a:ln w="3175" cmpd="sng">
            <a:solidFill>
              <a:schemeClr val="bg1"/>
            </a:solidFill>
          </a:ln>
        </p:spPr>
      </p:pic>
      <p:pic>
        <p:nvPicPr>
          <p:cNvPr id="11" name="Picture 10" descr="Screen Shot 2014-12-11 at 10.23.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730" y="4093394"/>
            <a:ext cx="1104440" cy="303905"/>
          </a:xfrm>
          <a:prstGeom prst="rect">
            <a:avLst/>
          </a:prstGeom>
          <a:ln w="3175" cmpd="sng">
            <a:solidFill>
              <a:schemeClr val="bg1"/>
            </a:solidFill>
          </a:ln>
        </p:spPr>
      </p:pic>
      <p:pic>
        <p:nvPicPr>
          <p:cNvPr id="12" name="Picture 11" descr="Screen Shot 2014-12-11 at 10.26.5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8081" y="4435217"/>
            <a:ext cx="866091" cy="299009"/>
          </a:xfrm>
          <a:prstGeom prst="rect">
            <a:avLst/>
          </a:prstGeom>
          <a:ln w="3175" cmpd="sng">
            <a:solidFill>
              <a:schemeClr val="bg1"/>
            </a:solidFill>
          </a:ln>
        </p:spPr>
      </p:pic>
      <p:pic>
        <p:nvPicPr>
          <p:cNvPr id="13" name="Picture 12" descr="Screen Shot 2014-12-11 at 10.50.5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7430" y="4391391"/>
            <a:ext cx="956327" cy="342835"/>
          </a:xfrm>
          <a:prstGeom prst="rect">
            <a:avLst/>
          </a:prstGeom>
          <a:ln w="3175" cmpd="sng">
            <a:solidFill>
              <a:schemeClr val="bg1"/>
            </a:solidFill>
          </a:ln>
        </p:spPr>
      </p:pic>
      <p:pic>
        <p:nvPicPr>
          <p:cNvPr id="14" name="Picture 5" descr="C:\Roxanne Ewence\Immediate Hub\Logos For Ben\Senus.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3539" y="3632066"/>
            <a:ext cx="1066910" cy="695809"/>
          </a:xfrm>
          <a:prstGeom prst="rect">
            <a:avLst/>
          </a:prstGeom>
          <a:noFill/>
          <a:ln w="3175" cmpd="sng">
            <a:solidFill>
              <a:schemeClr val="bg1"/>
            </a:solidFill>
          </a:ln>
          <a:extLst>
            <a:ext uri="{909E8E84-426E-40dd-AFC4-6F175D3DCCD1}">
              <a14:hiddenFill xmlns:a14="http://schemas.microsoft.com/office/drawing/2010/main">
                <a:solidFill>
                  <a:srgbClr val="FFFFFF"/>
                </a:solidFill>
              </a14:hiddenFill>
            </a:ext>
          </a:extLst>
        </p:spPr>
      </p:pic>
      <p:pic>
        <p:nvPicPr>
          <p:cNvPr id="15" name="Picture 10" descr="C:\Roxanne Ewence\Immediate Hub\Logos For Ben\Grafana.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65411" y="3632066"/>
            <a:ext cx="2057437" cy="578653"/>
          </a:xfrm>
          <a:prstGeom prst="rect">
            <a:avLst/>
          </a:prstGeom>
          <a:noFill/>
          <a:ln w="3175" cmpd="sng">
            <a:solidFill>
              <a:schemeClr val="bg1"/>
            </a:solidFill>
          </a:ln>
          <a:extLst>
            <a:ext uri="{909E8E84-426E-40dd-AFC4-6F175D3DCCD1}">
              <a14:hiddenFill xmlns:a14="http://schemas.microsoft.com/office/drawing/2010/main">
                <a:solidFill>
                  <a:srgbClr val="FFFFFF"/>
                </a:solidFill>
              </a14:hiddenFill>
            </a:ext>
          </a:extLst>
        </p:spPr>
      </p:pic>
      <p:pic>
        <p:nvPicPr>
          <p:cNvPr id="16" name="Picture 15" descr="Screen Shot 2014-12-10 at 12.17.44.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43539" y="4417914"/>
            <a:ext cx="1353119" cy="316312"/>
          </a:xfrm>
          <a:prstGeom prst="rect">
            <a:avLst/>
          </a:prstGeom>
          <a:ln w="3175" cmpd="sng">
            <a:solidFill>
              <a:schemeClr val="bg1"/>
            </a:solidFill>
          </a:ln>
        </p:spPr>
      </p:pic>
      <p:pic>
        <p:nvPicPr>
          <p:cNvPr id="17" name="Picture 16" descr="Screen Shot 2014-12-11 at 10.52.05.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0718" y="4358413"/>
            <a:ext cx="1620304" cy="375812"/>
          </a:xfrm>
          <a:prstGeom prst="rect">
            <a:avLst/>
          </a:prstGeom>
          <a:ln w="3175" cmpd="sng">
            <a:solidFill>
              <a:schemeClr val="bg1"/>
            </a:solidFill>
          </a:ln>
        </p:spPr>
      </p:pic>
      <p:pic>
        <p:nvPicPr>
          <p:cNvPr id="2" name="Picture 1" descr="Screen Shot 2014-12-11 at 14.19.03.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02787" y="4084563"/>
            <a:ext cx="950667" cy="207460"/>
          </a:xfrm>
          <a:prstGeom prst="rect">
            <a:avLst/>
          </a:prstGeom>
        </p:spPr>
      </p:pic>
      <p:grpSp>
        <p:nvGrpSpPr>
          <p:cNvPr id="18" name="Group 17"/>
          <p:cNvGrpSpPr/>
          <p:nvPr/>
        </p:nvGrpSpPr>
        <p:grpSpPr>
          <a:xfrm>
            <a:off x="248943" y="681504"/>
            <a:ext cx="927921" cy="783232"/>
            <a:chOff x="5262563" y="2586038"/>
            <a:chExt cx="1390650" cy="1119187"/>
          </a:xfrm>
        </p:grpSpPr>
        <p:sp>
          <p:nvSpPr>
            <p:cNvPr id="19" name="Oval 18"/>
            <p:cNvSpPr/>
            <p:nvPr/>
          </p:nvSpPr>
          <p:spPr>
            <a:xfrm>
              <a:off x="5724525" y="2895600"/>
              <a:ext cx="495300" cy="4953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20" name="Oval 19"/>
            <p:cNvSpPr/>
            <p:nvPr/>
          </p:nvSpPr>
          <p:spPr>
            <a:xfrm rot="20239631">
              <a:off x="6300788" y="3352800"/>
              <a:ext cx="352425" cy="3524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21" name="Oval 20"/>
            <p:cNvSpPr/>
            <p:nvPr/>
          </p:nvSpPr>
          <p:spPr>
            <a:xfrm rot="1312969">
              <a:off x="6300788" y="2586038"/>
              <a:ext cx="352425" cy="3524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22" name="Oval 21"/>
            <p:cNvSpPr/>
            <p:nvPr/>
          </p:nvSpPr>
          <p:spPr>
            <a:xfrm rot="1339830">
              <a:off x="5262563" y="3352800"/>
              <a:ext cx="352425" cy="3524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23" name="Oval 22"/>
            <p:cNvSpPr/>
            <p:nvPr/>
          </p:nvSpPr>
          <p:spPr>
            <a:xfrm rot="20199253">
              <a:off x="5262563" y="2586038"/>
              <a:ext cx="352425" cy="3524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24" name="Freeform 841"/>
            <p:cNvSpPr>
              <a:spLocks noEditPoints="1"/>
            </p:cNvSpPr>
            <p:nvPr/>
          </p:nvSpPr>
          <p:spPr bwMode="auto">
            <a:xfrm>
              <a:off x="5849938" y="2963864"/>
              <a:ext cx="228600" cy="327025"/>
            </a:xfrm>
            <a:custGeom>
              <a:avLst/>
              <a:gdLst/>
              <a:ahLst/>
              <a:cxnLst>
                <a:cxn ang="0">
                  <a:pos x="72" y="15"/>
                </a:cxn>
                <a:cxn ang="0">
                  <a:pos x="76" y="31"/>
                </a:cxn>
                <a:cxn ang="0">
                  <a:pos x="62" y="59"/>
                </a:cxn>
                <a:cxn ang="0">
                  <a:pos x="82" y="71"/>
                </a:cxn>
                <a:cxn ang="0">
                  <a:pos x="42" y="2"/>
                </a:cxn>
                <a:cxn ang="0">
                  <a:pos x="50" y="0"/>
                </a:cxn>
                <a:cxn ang="0">
                  <a:pos x="72" y="15"/>
                </a:cxn>
                <a:cxn ang="0">
                  <a:pos x="82" y="71"/>
                </a:cxn>
                <a:cxn ang="0">
                  <a:pos x="101" y="138"/>
                </a:cxn>
                <a:cxn ang="0">
                  <a:pos x="30" y="143"/>
                </a:cxn>
                <a:cxn ang="0">
                  <a:pos x="25" y="28"/>
                </a:cxn>
                <a:cxn ang="0">
                  <a:pos x="25" y="31"/>
                </a:cxn>
                <a:cxn ang="0">
                  <a:pos x="39" y="59"/>
                </a:cxn>
                <a:cxn ang="0">
                  <a:pos x="0" y="138"/>
                </a:cxn>
                <a:cxn ang="0">
                  <a:pos x="25" y="28"/>
                </a:cxn>
                <a:cxn ang="0">
                  <a:pos x="42" y="2"/>
                </a:cxn>
              </a:cxnLst>
              <a:rect l="0" t="0" r="r" b="b"/>
              <a:pathLst>
                <a:path w="101" h="144">
                  <a:moveTo>
                    <a:pt x="72" y="15"/>
                  </a:moveTo>
                  <a:cubicBezTo>
                    <a:pt x="74" y="20"/>
                    <a:pt x="76" y="25"/>
                    <a:pt x="76" y="31"/>
                  </a:cubicBezTo>
                  <a:cubicBezTo>
                    <a:pt x="76" y="41"/>
                    <a:pt x="68" y="53"/>
                    <a:pt x="62" y="59"/>
                  </a:cubicBezTo>
                  <a:cubicBezTo>
                    <a:pt x="70" y="61"/>
                    <a:pt x="77" y="65"/>
                    <a:pt x="82" y="71"/>
                  </a:cubicBezTo>
                  <a:moveTo>
                    <a:pt x="42" y="2"/>
                  </a:moveTo>
                  <a:cubicBezTo>
                    <a:pt x="45" y="1"/>
                    <a:pt x="48" y="0"/>
                    <a:pt x="50" y="0"/>
                  </a:cubicBezTo>
                  <a:cubicBezTo>
                    <a:pt x="60" y="0"/>
                    <a:pt x="68" y="6"/>
                    <a:pt x="72" y="15"/>
                  </a:cubicBezTo>
                  <a:moveTo>
                    <a:pt x="82" y="71"/>
                  </a:moveTo>
                  <a:cubicBezTo>
                    <a:pt x="96" y="85"/>
                    <a:pt x="101" y="110"/>
                    <a:pt x="101" y="138"/>
                  </a:cubicBezTo>
                  <a:cubicBezTo>
                    <a:pt x="101" y="142"/>
                    <a:pt x="60" y="144"/>
                    <a:pt x="30" y="143"/>
                  </a:cubicBezTo>
                  <a:moveTo>
                    <a:pt x="25" y="28"/>
                  </a:moveTo>
                  <a:cubicBezTo>
                    <a:pt x="25" y="29"/>
                    <a:pt x="25" y="30"/>
                    <a:pt x="25" y="31"/>
                  </a:cubicBezTo>
                  <a:cubicBezTo>
                    <a:pt x="25" y="41"/>
                    <a:pt x="33" y="53"/>
                    <a:pt x="39" y="59"/>
                  </a:cubicBezTo>
                  <a:cubicBezTo>
                    <a:pt x="10" y="67"/>
                    <a:pt x="0" y="99"/>
                    <a:pt x="0" y="138"/>
                  </a:cubicBezTo>
                  <a:moveTo>
                    <a:pt x="25" y="28"/>
                  </a:moveTo>
                  <a:cubicBezTo>
                    <a:pt x="26" y="15"/>
                    <a:pt x="33" y="5"/>
                    <a:pt x="42" y="2"/>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25" name="Freeform 841"/>
            <p:cNvSpPr>
              <a:spLocks noEditPoints="1"/>
            </p:cNvSpPr>
            <p:nvPr/>
          </p:nvSpPr>
          <p:spPr bwMode="auto">
            <a:xfrm>
              <a:off x="6397630" y="3406779"/>
              <a:ext cx="162017" cy="231774"/>
            </a:xfrm>
            <a:custGeom>
              <a:avLst/>
              <a:gdLst/>
              <a:ahLst/>
              <a:cxnLst>
                <a:cxn ang="0">
                  <a:pos x="72" y="15"/>
                </a:cxn>
                <a:cxn ang="0">
                  <a:pos x="76" y="31"/>
                </a:cxn>
                <a:cxn ang="0">
                  <a:pos x="62" y="59"/>
                </a:cxn>
                <a:cxn ang="0">
                  <a:pos x="82" y="71"/>
                </a:cxn>
                <a:cxn ang="0">
                  <a:pos x="42" y="2"/>
                </a:cxn>
                <a:cxn ang="0">
                  <a:pos x="50" y="0"/>
                </a:cxn>
                <a:cxn ang="0">
                  <a:pos x="72" y="15"/>
                </a:cxn>
                <a:cxn ang="0">
                  <a:pos x="82" y="71"/>
                </a:cxn>
                <a:cxn ang="0">
                  <a:pos x="101" y="138"/>
                </a:cxn>
                <a:cxn ang="0">
                  <a:pos x="30" y="143"/>
                </a:cxn>
                <a:cxn ang="0">
                  <a:pos x="25" y="28"/>
                </a:cxn>
                <a:cxn ang="0">
                  <a:pos x="25" y="31"/>
                </a:cxn>
                <a:cxn ang="0">
                  <a:pos x="39" y="59"/>
                </a:cxn>
                <a:cxn ang="0">
                  <a:pos x="0" y="138"/>
                </a:cxn>
                <a:cxn ang="0">
                  <a:pos x="25" y="28"/>
                </a:cxn>
                <a:cxn ang="0">
                  <a:pos x="42" y="2"/>
                </a:cxn>
              </a:cxnLst>
              <a:rect l="0" t="0" r="r" b="b"/>
              <a:pathLst>
                <a:path w="101" h="144">
                  <a:moveTo>
                    <a:pt x="72" y="15"/>
                  </a:moveTo>
                  <a:cubicBezTo>
                    <a:pt x="74" y="20"/>
                    <a:pt x="76" y="25"/>
                    <a:pt x="76" y="31"/>
                  </a:cubicBezTo>
                  <a:cubicBezTo>
                    <a:pt x="76" y="41"/>
                    <a:pt x="68" y="53"/>
                    <a:pt x="62" y="59"/>
                  </a:cubicBezTo>
                  <a:cubicBezTo>
                    <a:pt x="70" y="61"/>
                    <a:pt x="77" y="65"/>
                    <a:pt x="82" y="71"/>
                  </a:cubicBezTo>
                  <a:moveTo>
                    <a:pt x="42" y="2"/>
                  </a:moveTo>
                  <a:cubicBezTo>
                    <a:pt x="45" y="1"/>
                    <a:pt x="48" y="0"/>
                    <a:pt x="50" y="0"/>
                  </a:cubicBezTo>
                  <a:cubicBezTo>
                    <a:pt x="60" y="0"/>
                    <a:pt x="68" y="6"/>
                    <a:pt x="72" y="15"/>
                  </a:cubicBezTo>
                  <a:moveTo>
                    <a:pt x="82" y="71"/>
                  </a:moveTo>
                  <a:cubicBezTo>
                    <a:pt x="96" y="85"/>
                    <a:pt x="101" y="110"/>
                    <a:pt x="101" y="138"/>
                  </a:cubicBezTo>
                  <a:cubicBezTo>
                    <a:pt x="101" y="142"/>
                    <a:pt x="60" y="144"/>
                    <a:pt x="30" y="143"/>
                  </a:cubicBezTo>
                  <a:moveTo>
                    <a:pt x="25" y="28"/>
                  </a:moveTo>
                  <a:cubicBezTo>
                    <a:pt x="25" y="29"/>
                    <a:pt x="25" y="30"/>
                    <a:pt x="25" y="31"/>
                  </a:cubicBezTo>
                  <a:cubicBezTo>
                    <a:pt x="25" y="41"/>
                    <a:pt x="33" y="53"/>
                    <a:pt x="39" y="59"/>
                  </a:cubicBezTo>
                  <a:cubicBezTo>
                    <a:pt x="10" y="67"/>
                    <a:pt x="0" y="99"/>
                    <a:pt x="0" y="138"/>
                  </a:cubicBezTo>
                  <a:moveTo>
                    <a:pt x="25" y="28"/>
                  </a:moveTo>
                  <a:cubicBezTo>
                    <a:pt x="26" y="15"/>
                    <a:pt x="33" y="5"/>
                    <a:pt x="42" y="2"/>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26" name="Freeform 841"/>
            <p:cNvSpPr>
              <a:spLocks noEditPoints="1"/>
            </p:cNvSpPr>
            <p:nvPr/>
          </p:nvSpPr>
          <p:spPr bwMode="auto">
            <a:xfrm>
              <a:off x="6397630" y="2625729"/>
              <a:ext cx="162017" cy="231774"/>
            </a:xfrm>
            <a:custGeom>
              <a:avLst/>
              <a:gdLst/>
              <a:ahLst/>
              <a:cxnLst>
                <a:cxn ang="0">
                  <a:pos x="72" y="15"/>
                </a:cxn>
                <a:cxn ang="0">
                  <a:pos x="76" y="31"/>
                </a:cxn>
                <a:cxn ang="0">
                  <a:pos x="62" y="59"/>
                </a:cxn>
                <a:cxn ang="0">
                  <a:pos x="82" y="71"/>
                </a:cxn>
                <a:cxn ang="0">
                  <a:pos x="42" y="2"/>
                </a:cxn>
                <a:cxn ang="0">
                  <a:pos x="50" y="0"/>
                </a:cxn>
                <a:cxn ang="0">
                  <a:pos x="72" y="15"/>
                </a:cxn>
                <a:cxn ang="0">
                  <a:pos x="82" y="71"/>
                </a:cxn>
                <a:cxn ang="0">
                  <a:pos x="101" y="138"/>
                </a:cxn>
                <a:cxn ang="0">
                  <a:pos x="30" y="143"/>
                </a:cxn>
                <a:cxn ang="0">
                  <a:pos x="25" y="28"/>
                </a:cxn>
                <a:cxn ang="0">
                  <a:pos x="25" y="31"/>
                </a:cxn>
                <a:cxn ang="0">
                  <a:pos x="39" y="59"/>
                </a:cxn>
                <a:cxn ang="0">
                  <a:pos x="0" y="138"/>
                </a:cxn>
                <a:cxn ang="0">
                  <a:pos x="25" y="28"/>
                </a:cxn>
                <a:cxn ang="0">
                  <a:pos x="42" y="2"/>
                </a:cxn>
              </a:cxnLst>
              <a:rect l="0" t="0" r="r" b="b"/>
              <a:pathLst>
                <a:path w="101" h="144">
                  <a:moveTo>
                    <a:pt x="72" y="15"/>
                  </a:moveTo>
                  <a:cubicBezTo>
                    <a:pt x="74" y="20"/>
                    <a:pt x="76" y="25"/>
                    <a:pt x="76" y="31"/>
                  </a:cubicBezTo>
                  <a:cubicBezTo>
                    <a:pt x="76" y="41"/>
                    <a:pt x="68" y="53"/>
                    <a:pt x="62" y="59"/>
                  </a:cubicBezTo>
                  <a:cubicBezTo>
                    <a:pt x="70" y="61"/>
                    <a:pt x="77" y="65"/>
                    <a:pt x="82" y="71"/>
                  </a:cubicBezTo>
                  <a:moveTo>
                    <a:pt x="42" y="2"/>
                  </a:moveTo>
                  <a:cubicBezTo>
                    <a:pt x="45" y="1"/>
                    <a:pt x="48" y="0"/>
                    <a:pt x="50" y="0"/>
                  </a:cubicBezTo>
                  <a:cubicBezTo>
                    <a:pt x="60" y="0"/>
                    <a:pt x="68" y="6"/>
                    <a:pt x="72" y="15"/>
                  </a:cubicBezTo>
                  <a:moveTo>
                    <a:pt x="82" y="71"/>
                  </a:moveTo>
                  <a:cubicBezTo>
                    <a:pt x="96" y="85"/>
                    <a:pt x="101" y="110"/>
                    <a:pt x="101" y="138"/>
                  </a:cubicBezTo>
                  <a:cubicBezTo>
                    <a:pt x="101" y="142"/>
                    <a:pt x="60" y="144"/>
                    <a:pt x="30" y="143"/>
                  </a:cubicBezTo>
                  <a:moveTo>
                    <a:pt x="25" y="28"/>
                  </a:moveTo>
                  <a:cubicBezTo>
                    <a:pt x="25" y="29"/>
                    <a:pt x="25" y="30"/>
                    <a:pt x="25" y="31"/>
                  </a:cubicBezTo>
                  <a:cubicBezTo>
                    <a:pt x="25" y="41"/>
                    <a:pt x="33" y="53"/>
                    <a:pt x="39" y="59"/>
                  </a:cubicBezTo>
                  <a:cubicBezTo>
                    <a:pt x="10" y="67"/>
                    <a:pt x="0" y="99"/>
                    <a:pt x="0" y="138"/>
                  </a:cubicBezTo>
                  <a:moveTo>
                    <a:pt x="25" y="28"/>
                  </a:moveTo>
                  <a:cubicBezTo>
                    <a:pt x="26" y="15"/>
                    <a:pt x="33" y="5"/>
                    <a:pt x="42" y="2"/>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27" name="Freeform 841"/>
            <p:cNvSpPr>
              <a:spLocks noEditPoints="1"/>
            </p:cNvSpPr>
            <p:nvPr/>
          </p:nvSpPr>
          <p:spPr bwMode="auto">
            <a:xfrm>
              <a:off x="5354643" y="2625729"/>
              <a:ext cx="162017" cy="231774"/>
            </a:xfrm>
            <a:custGeom>
              <a:avLst/>
              <a:gdLst/>
              <a:ahLst/>
              <a:cxnLst>
                <a:cxn ang="0">
                  <a:pos x="72" y="15"/>
                </a:cxn>
                <a:cxn ang="0">
                  <a:pos x="76" y="31"/>
                </a:cxn>
                <a:cxn ang="0">
                  <a:pos x="62" y="59"/>
                </a:cxn>
                <a:cxn ang="0">
                  <a:pos x="82" y="71"/>
                </a:cxn>
                <a:cxn ang="0">
                  <a:pos x="42" y="2"/>
                </a:cxn>
                <a:cxn ang="0">
                  <a:pos x="50" y="0"/>
                </a:cxn>
                <a:cxn ang="0">
                  <a:pos x="72" y="15"/>
                </a:cxn>
                <a:cxn ang="0">
                  <a:pos x="82" y="71"/>
                </a:cxn>
                <a:cxn ang="0">
                  <a:pos x="101" y="138"/>
                </a:cxn>
                <a:cxn ang="0">
                  <a:pos x="30" y="143"/>
                </a:cxn>
                <a:cxn ang="0">
                  <a:pos x="25" y="28"/>
                </a:cxn>
                <a:cxn ang="0">
                  <a:pos x="25" y="31"/>
                </a:cxn>
                <a:cxn ang="0">
                  <a:pos x="39" y="59"/>
                </a:cxn>
                <a:cxn ang="0">
                  <a:pos x="0" y="138"/>
                </a:cxn>
                <a:cxn ang="0">
                  <a:pos x="25" y="28"/>
                </a:cxn>
                <a:cxn ang="0">
                  <a:pos x="42" y="2"/>
                </a:cxn>
              </a:cxnLst>
              <a:rect l="0" t="0" r="r" b="b"/>
              <a:pathLst>
                <a:path w="101" h="144">
                  <a:moveTo>
                    <a:pt x="72" y="15"/>
                  </a:moveTo>
                  <a:cubicBezTo>
                    <a:pt x="74" y="20"/>
                    <a:pt x="76" y="25"/>
                    <a:pt x="76" y="31"/>
                  </a:cubicBezTo>
                  <a:cubicBezTo>
                    <a:pt x="76" y="41"/>
                    <a:pt x="68" y="53"/>
                    <a:pt x="62" y="59"/>
                  </a:cubicBezTo>
                  <a:cubicBezTo>
                    <a:pt x="70" y="61"/>
                    <a:pt x="77" y="65"/>
                    <a:pt x="82" y="71"/>
                  </a:cubicBezTo>
                  <a:moveTo>
                    <a:pt x="42" y="2"/>
                  </a:moveTo>
                  <a:cubicBezTo>
                    <a:pt x="45" y="1"/>
                    <a:pt x="48" y="0"/>
                    <a:pt x="50" y="0"/>
                  </a:cubicBezTo>
                  <a:cubicBezTo>
                    <a:pt x="60" y="0"/>
                    <a:pt x="68" y="6"/>
                    <a:pt x="72" y="15"/>
                  </a:cubicBezTo>
                  <a:moveTo>
                    <a:pt x="82" y="71"/>
                  </a:moveTo>
                  <a:cubicBezTo>
                    <a:pt x="96" y="85"/>
                    <a:pt x="101" y="110"/>
                    <a:pt x="101" y="138"/>
                  </a:cubicBezTo>
                  <a:cubicBezTo>
                    <a:pt x="101" y="142"/>
                    <a:pt x="60" y="144"/>
                    <a:pt x="30" y="143"/>
                  </a:cubicBezTo>
                  <a:moveTo>
                    <a:pt x="25" y="28"/>
                  </a:moveTo>
                  <a:cubicBezTo>
                    <a:pt x="25" y="29"/>
                    <a:pt x="25" y="30"/>
                    <a:pt x="25" y="31"/>
                  </a:cubicBezTo>
                  <a:cubicBezTo>
                    <a:pt x="25" y="41"/>
                    <a:pt x="33" y="53"/>
                    <a:pt x="39" y="59"/>
                  </a:cubicBezTo>
                  <a:cubicBezTo>
                    <a:pt x="10" y="67"/>
                    <a:pt x="0" y="99"/>
                    <a:pt x="0" y="138"/>
                  </a:cubicBezTo>
                  <a:moveTo>
                    <a:pt x="25" y="28"/>
                  </a:moveTo>
                  <a:cubicBezTo>
                    <a:pt x="26" y="15"/>
                    <a:pt x="33" y="5"/>
                    <a:pt x="42" y="2"/>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28" name="Freeform 841"/>
            <p:cNvSpPr>
              <a:spLocks noEditPoints="1"/>
            </p:cNvSpPr>
            <p:nvPr/>
          </p:nvSpPr>
          <p:spPr bwMode="auto">
            <a:xfrm>
              <a:off x="5354643" y="3402016"/>
              <a:ext cx="162017" cy="231774"/>
            </a:xfrm>
            <a:custGeom>
              <a:avLst/>
              <a:gdLst/>
              <a:ahLst/>
              <a:cxnLst>
                <a:cxn ang="0">
                  <a:pos x="72" y="15"/>
                </a:cxn>
                <a:cxn ang="0">
                  <a:pos x="76" y="31"/>
                </a:cxn>
                <a:cxn ang="0">
                  <a:pos x="62" y="59"/>
                </a:cxn>
                <a:cxn ang="0">
                  <a:pos x="82" y="71"/>
                </a:cxn>
                <a:cxn ang="0">
                  <a:pos x="42" y="2"/>
                </a:cxn>
                <a:cxn ang="0">
                  <a:pos x="50" y="0"/>
                </a:cxn>
                <a:cxn ang="0">
                  <a:pos x="72" y="15"/>
                </a:cxn>
                <a:cxn ang="0">
                  <a:pos x="82" y="71"/>
                </a:cxn>
                <a:cxn ang="0">
                  <a:pos x="101" y="138"/>
                </a:cxn>
                <a:cxn ang="0">
                  <a:pos x="30" y="143"/>
                </a:cxn>
                <a:cxn ang="0">
                  <a:pos x="25" y="28"/>
                </a:cxn>
                <a:cxn ang="0">
                  <a:pos x="25" y="31"/>
                </a:cxn>
                <a:cxn ang="0">
                  <a:pos x="39" y="59"/>
                </a:cxn>
                <a:cxn ang="0">
                  <a:pos x="0" y="138"/>
                </a:cxn>
                <a:cxn ang="0">
                  <a:pos x="25" y="28"/>
                </a:cxn>
                <a:cxn ang="0">
                  <a:pos x="42" y="2"/>
                </a:cxn>
              </a:cxnLst>
              <a:rect l="0" t="0" r="r" b="b"/>
              <a:pathLst>
                <a:path w="101" h="144">
                  <a:moveTo>
                    <a:pt x="72" y="15"/>
                  </a:moveTo>
                  <a:cubicBezTo>
                    <a:pt x="74" y="20"/>
                    <a:pt x="76" y="25"/>
                    <a:pt x="76" y="31"/>
                  </a:cubicBezTo>
                  <a:cubicBezTo>
                    <a:pt x="76" y="41"/>
                    <a:pt x="68" y="53"/>
                    <a:pt x="62" y="59"/>
                  </a:cubicBezTo>
                  <a:cubicBezTo>
                    <a:pt x="70" y="61"/>
                    <a:pt x="77" y="65"/>
                    <a:pt x="82" y="71"/>
                  </a:cubicBezTo>
                  <a:moveTo>
                    <a:pt x="42" y="2"/>
                  </a:moveTo>
                  <a:cubicBezTo>
                    <a:pt x="45" y="1"/>
                    <a:pt x="48" y="0"/>
                    <a:pt x="50" y="0"/>
                  </a:cubicBezTo>
                  <a:cubicBezTo>
                    <a:pt x="60" y="0"/>
                    <a:pt x="68" y="6"/>
                    <a:pt x="72" y="15"/>
                  </a:cubicBezTo>
                  <a:moveTo>
                    <a:pt x="82" y="71"/>
                  </a:moveTo>
                  <a:cubicBezTo>
                    <a:pt x="96" y="85"/>
                    <a:pt x="101" y="110"/>
                    <a:pt x="101" y="138"/>
                  </a:cubicBezTo>
                  <a:cubicBezTo>
                    <a:pt x="101" y="142"/>
                    <a:pt x="60" y="144"/>
                    <a:pt x="30" y="143"/>
                  </a:cubicBezTo>
                  <a:moveTo>
                    <a:pt x="25" y="28"/>
                  </a:moveTo>
                  <a:cubicBezTo>
                    <a:pt x="25" y="29"/>
                    <a:pt x="25" y="30"/>
                    <a:pt x="25" y="31"/>
                  </a:cubicBezTo>
                  <a:cubicBezTo>
                    <a:pt x="25" y="41"/>
                    <a:pt x="33" y="53"/>
                    <a:pt x="39" y="59"/>
                  </a:cubicBezTo>
                  <a:cubicBezTo>
                    <a:pt x="10" y="67"/>
                    <a:pt x="0" y="99"/>
                    <a:pt x="0" y="138"/>
                  </a:cubicBezTo>
                  <a:moveTo>
                    <a:pt x="25" y="28"/>
                  </a:moveTo>
                  <a:cubicBezTo>
                    <a:pt x="26" y="15"/>
                    <a:pt x="33" y="5"/>
                    <a:pt x="42" y="2"/>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cxnSp>
          <p:nvCxnSpPr>
            <p:cNvPr id="29" name="Straight Connector 28"/>
            <p:cNvCxnSpPr>
              <a:stCxn id="23" idx="5"/>
              <a:endCxn id="19" idx="1"/>
            </p:cNvCxnSpPr>
            <p:nvPr/>
          </p:nvCxnSpPr>
          <p:spPr>
            <a:xfrm>
              <a:off x="5602553" y="2827274"/>
              <a:ext cx="194507" cy="140861"/>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9" idx="7"/>
              <a:endCxn id="21" idx="3"/>
            </p:cNvCxnSpPr>
            <p:nvPr/>
          </p:nvCxnSpPr>
          <p:spPr>
            <a:xfrm flipV="1">
              <a:off x="6147290" y="2831434"/>
              <a:ext cx="167647" cy="136701"/>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2" idx="7"/>
              <a:endCxn id="19" idx="3"/>
            </p:cNvCxnSpPr>
            <p:nvPr/>
          </p:nvCxnSpPr>
          <p:spPr>
            <a:xfrm flipV="1">
              <a:off x="5601375" y="3318365"/>
              <a:ext cx="195685" cy="14273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0" idx="1"/>
              <a:endCxn id="19" idx="5"/>
            </p:cNvCxnSpPr>
            <p:nvPr/>
          </p:nvCxnSpPr>
          <p:spPr>
            <a:xfrm flipH="1" flipV="1">
              <a:off x="6147290" y="3318365"/>
              <a:ext cx="166708" cy="14370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7703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marL="231132" indent="-231132">
              <a:spcBef>
                <a:spcPts val="0"/>
              </a:spcBef>
              <a:defRPr/>
            </a:pPr>
            <a:r>
              <a:rPr lang="en-US" dirty="0" smtClean="0">
                <a:solidFill>
                  <a:schemeClr val="tx2">
                    <a:lumMod val="50000"/>
                  </a:schemeClr>
                </a:solidFill>
              </a:rPr>
              <a:t>05 IMMEDIATE AUTOMATED PROVISIONING ACCELERATOR</a:t>
            </a:r>
            <a:endParaRPr lang="en-US" dirty="0">
              <a:solidFill>
                <a:schemeClr val="tx2">
                  <a:lumMod val="50000"/>
                </a:schemeClr>
              </a:solidFill>
            </a:endParaRPr>
          </a:p>
        </p:txBody>
      </p:sp>
      <p:sp>
        <p:nvSpPr>
          <p:cNvPr id="49" name="Content Placeholder 2"/>
          <p:cNvSpPr txBox="1">
            <a:spLocks/>
          </p:cNvSpPr>
          <p:nvPr/>
        </p:nvSpPr>
        <p:spPr bwMode="auto">
          <a:xfrm>
            <a:off x="79930" y="1477286"/>
            <a:ext cx="3470970" cy="320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799" tIns="38899" rIns="77799" bIns="38899">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74297" lvl="1" indent="0" eaLnBrk="1" hangingPunct="1">
              <a:spcBef>
                <a:spcPts val="85"/>
              </a:spcBef>
              <a:buClr>
                <a:srgbClr val="AC2B37"/>
              </a:buClr>
            </a:pPr>
            <a:r>
              <a:rPr lang="en-GB" sz="1400" b="1" dirty="0">
                <a:solidFill>
                  <a:srgbClr val="4E4641"/>
                </a:solidFill>
                <a:latin typeface="Ubuntu"/>
                <a:cs typeface="Ubuntu"/>
              </a:rPr>
              <a:t>05</a:t>
            </a:r>
          </a:p>
          <a:p>
            <a:pPr marL="74297" lvl="1" indent="0" eaLnBrk="1" hangingPunct="1">
              <a:spcBef>
                <a:spcPts val="85"/>
              </a:spcBef>
              <a:buClr>
                <a:srgbClr val="AC2B37"/>
              </a:buClr>
            </a:pPr>
            <a:r>
              <a:rPr lang="en-GB" sz="1400" dirty="0">
                <a:solidFill>
                  <a:schemeClr val="accent6"/>
                </a:solidFill>
                <a:latin typeface="Ubuntu"/>
                <a:cs typeface="Ubuntu"/>
              </a:rPr>
              <a:t>Automated Provisioning </a:t>
            </a:r>
            <a:r>
              <a:rPr lang="en-GB" sz="1000" dirty="0">
                <a:solidFill>
                  <a:schemeClr val="accent6"/>
                </a:solidFill>
                <a:latin typeface="Ubuntu"/>
                <a:cs typeface="Ubuntu"/>
              </a:rPr>
              <a:t>(Puppet, Docker, Virtual Box, Ubuntu, </a:t>
            </a:r>
            <a:r>
              <a:rPr lang="en-GB" sz="1000" dirty="0" err="1">
                <a:solidFill>
                  <a:schemeClr val="accent6"/>
                </a:solidFill>
                <a:latin typeface="Ubuntu"/>
                <a:cs typeface="Ubuntu"/>
              </a:rPr>
              <a:t>Redhat</a:t>
            </a:r>
            <a:r>
              <a:rPr lang="en-GB" sz="1000" dirty="0">
                <a:solidFill>
                  <a:schemeClr val="accent6"/>
                </a:solidFill>
                <a:latin typeface="Ubuntu"/>
                <a:cs typeface="Ubuntu"/>
              </a:rPr>
              <a:t>, Vagrant, Consul, Packer, </a:t>
            </a:r>
            <a:r>
              <a:rPr lang="en-GB" sz="1000" dirty="0" err="1">
                <a:solidFill>
                  <a:schemeClr val="accent6"/>
                </a:solidFill>
                <a:latin typeface="Ubuntu"/>
                <a:cs typeface="Ubuntu"/>
              </a:rPr>
              <a:t>Terraform</a:t>
            </a:r>
            <a:r>
              <a:rPr lang="en-GB" sz="1000" dirty="0">
                <a:solidFill>
                  <a:schemeClr val="accent6"/>
                </a:solidFill>
                <a:latin typeface="Ubuntu"/>
                <a:cs typeface="Ubuntu"/>
              </a:rPr>
              <a:t>)</a:t>
            </a:r>
          </a:p>
          <a:p>
            <a:pPr marL="74297" lvl="1" indent="0" eaLnBrk="1" hangingPunct="1">
              <a:spcBef>
                <a:spcPts val="85"/>
              </a:spcBef>
              <a:buClr>
                <a:srgbClr val="AC2B37"/>
              </a:buClr>
            </a:pPr>
            <a:endParaRPr lang="en-GB" sz="1000" dirty="0">
              <a:solidFill>
                <a:schemeClr val="accent6"/>
              </a:solidFill>
              <a:latin typeface="Ubuntu"/>
              <a:cs typeface="Ubuntu"/>
            </a:endParaRPr>
          </a:p>
          <a:p>
            <a:pPr marL="74297" lvl="1" indent="0" eaLnBrk="1" hangingPunct="1">
              <a:spcBef>
                <a:spcPts val="85"/>
              </a:spcBef>
              <a:buClr>
                <a:srgbClr val="AC2B37"/>
              </a:buClr>
            </a:pPr>
            <a:r>
              <a:rPr lang="en-GB" sz="1000" dirty="0">
                <a:solidFill>
                  <a:srgbClr val="4E4641"/>
                </a:solidFill>
                <a:latin typeface="Ubuntu"/>
                <a:cs typeface="Ubuntu"/>
              </a:rPr>
              <a:t>Traditionally the process of acquiring new services has been complex and depends on a number of human actors. This accelerator replaces the manual building, updating and maintaining of IT environments with automatic processes, giving you the power to set up new services via the web in a self-service mode. It saves you time by streamlining the provisioning process.</a:t>
            </a: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r>
              <a:rPr lang="en-GB" sz="1000" dirty="0">
                <a:solidFill>
                  <a:srgbClr val="4E4641"/>
                </a:solidFill>
                <a:latin typeface="Ubuntu"/>
                <a:cs typeface="Ubuntu"/>
              </a:rPr>
              <a:t>Automated provisioning makes it easier to implement more sophisticated kinds of cloud services, and to achieve continuous delivery by enabling the release of new features into production on regular basis.</a:t>
            </a: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dirty="0">
              <a:solidFill>
                <a:srgbClr val="4E4641"/>
              </a:solidFill>
              <a:latin typeface="Ubuntu"/>
              <a:cs typeface="Ubuntu"/>
            </a:endParaRPr>
          </a:p>
          <a:p>
            <a:pPr marL="74297" lvl="1" indent="0" eaLnBrk="1" hangingPunct="1">
              <a:spcBef>
                <a:spcPts val="85"/>
              </a:spcBef>
              <a:buClr>
                <a:srgbClr val="AC2B37"/>
              </a:buClr>
            </a:pPr>
            <a:endParaRPr lang="en-GB" sz="1400" dirty="0">
              <a:solidFill>
                <a:srgbClr val="4E4641"/>
              </a:solidFill>
              <a:latin typeface="Ubuntu"/>
              <a:cs typeface="Ubuntu"/>
            </a:endParaRPr>
          </a:p>
        </p:txBody>
      </p:sp>
      <p:sp>
        <p:nvSpPr>
          <p:cNvPr id="50" name="Content Placeholder 2"/>
          <p:cNvSpPr txBox="1">
            <a:spLocks/>
          </p:cNvSpPr>
          <p:nvPr/>
        </p:nvSpPr>
        <p:spPr bwMode="auto">
          <a:xfrm>
            <a:off x="3516343" y="549803"/>
            <a:ext cx="5627658" cy="3762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799" tIns="38899" rIns="77799" bIns="38899">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74297" lvl="1" indent="0" eaLnBrk="1" hangingPunct="1">
              <a:spcBef>
                <a:spcPts val="85"/>
              </a:spcBef>
              <a:buClr>
                <a:srgbClr val="AC2B37"/>
              </a:buClr>
            </a:pPr>
            <a:r>
              <a:rPr lang="en-GB" sz="1400" dirty="0">
                <a:solidFill>
                  <a:srgbClr val="B7BE16"/>
                </a:solidFill>
                <a:latin typeface="Ubuntu"/>
                <a:cs typeface="Ubuntu"/>
              </a:rPr>
              <a:t>Features Highlights</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Treat infrastructure as code by using scripting, virtual machines and containerisation to automatically provision infrastructure and deployments. </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Major contributor to achieving continuous delivery by enabling the release of new features into production on a regular basis. </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Move your organisation from continuous integration to continuous delivery to continuous deployment. </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Ability to understand what software is deployed to each server in your environment. </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Ensuring consistency by automating the creation and update of environments including infrastructure, platforms and applications.  </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Maintain service levels during peak times by temporarily increasing compute power, taking advantage of infrastructure as a service and/or commodity hardware. </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Have confidence and the ability to re-provision entire environments from scratch.</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Ability to provision to on-premise or cloud based infrastructure.</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Couple this accelerator with the ALM accelerator and enable a DevOps culture within your business. Treat infrastructure as code </a:t>
            </a:r>
          </a:p>
          <a:p>
            <a:pPr marL="74297" lvl="1" indent="0" eaLnBrk="1" hangingPunct="1">
              <a:spcBef>
                <a:spcPts val="300"/>
              </a:spcBef>
              <a:buClr>
                <a:srgbClr val="AC2B37"/>
              </a:buClr>
            </a:pPr>
            <a:r>
              <a:rPr lang="en-GB" sz="1400" dirty="0">
                <a:solidFill>
                  <a:srgbClr val="B7BE16"/>
                </a:solidFill>
                <a:latin typeface="Ubuntu"/>
                <a:cs typeface="Ubuntu"/>
              </a:rPr>
              <a:t>Technologies</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Products are unchanged by Capgemini and are supported and maintained by the originating source</a:t>
            </a:r>
          </a:p>
          <a:p>
            <a:pPr marL="180933" lvl="1" indent="-107926" eaLnBrk="1" hangingPunct="1">
              <a:spcBef>
                <a:spcPts val="85"/>
              </a:spcBef>
              <a:buClr>
                <a:srgbClr val="AC2B37"/>
              </a:buClr>
              <a:buFont typeface="Arial"/>
              <a:buChar char="•"/>
            </a:pPr>
            <a:r>
              <a:rPr lang="en-GB" sz="800" dirty="0">
                <a:solidFill>
                  <a:srgbClr val="4E4641"/>
                </a:solidFill>
                <a:latin typeface="Ubuntu"/>
                <a:cs typeface="Ubuntu"/>
              </a:rPr>
              <a:t>The products which underpin it have been selected with these key principles in mind:</a:t>
            </a:r>
          </a:p>
          <a:p>
            <a:pPr marL="363456" lvl="2" indent="-95228" eaLnBrk="1" hangingPunct="1">
              <a:spcBef>
                <a:spcPts val="85"/>
              </a:spcBef>
              <a:buClr>
                <a:srgbClr val="AC2B37"/>
              </a:buClr>
              <a:buFont typeface="Arial"/>
              <a:buChar char="•"/>
            </a:pPr>
            <a:r>
              <a:rPr lang="en-GB" sz="800" dirty="0">
                <a:solidFill>
                  <a:srgbClr val="4E4641"/>
                </a:solidFill>
                <a:latin typeface="Ubuntu"/>
                <a:cs typeface="Ubuntu"/>
              </a:rPr>
              <a:t>Functionally rich</a:t>
            </a:r>
          </a:p>
          <a:p>
            <a:pPr marL="363456" lvl="2" indent="-95228" eaLnBrk="1" hangingPunct="1">
              <a:spcBef>
                <a:spcPts val="85"/>
              </a:spcBef>
              <a:buClr>
                <a:srgbClr val="AC2B37"/>
              </a:buClr>
              <a:buFont typeface="Arial"/>
              <a:buChar char="•"/>
            </a:pPr>
            <a:r>
              <a:rPr lang="en-GB" sz="800" dirty="0">
                <a:solidFill>
                  <a:srgbClr val="4E4641"/>
                </a:solidFill>
                <a:latin typeface="Ubuntu"/>
                <a:cs typeface="Ubuntu"/>
              </a:rPr>
              <a:t>Mature open source</a:t>
            </a:r>
          </a:p>
          <a:p>
            <a:pPr marL="363456" lvl="2" indent="-95228" eaLnBrk="1" hangingPunct="1">
              <a:spcBef>
                <a:spcPts val="85"/>
              </a:spcBef>
              <a:buClr>
                <a:srgbClr val="AC2B37"/>
              </a:buClr>
              <a:buFont typeface="Arial"/>
              <a:buChar char="•"/>
            </a:pPr>
            <a:r>
              <a:rPr lang="en-GB" sz="800" dirty="0">
                <a:solidFill>
                  <a:srgbClr val="4E4641"/>
                </a:solidFill>
                <a:latin typeface="Ubuntu"/>
                <a:cs typeface="Ubuntu"/>
              </a:rPr>
              <a:t>Cost effective support mode</a:t>
            </a:r>
          </a:p>
          <a:p>
            <a:pPr marL="363456" lvl="2" indent="-95228" eaLnBrk="1" hangingPunct="1">
              <a:spcBef>
                <a:spcPts val="85"/>
              </a:spcBef>
              <a:buClr>
                <a:srgbClr val="AC2B37"/>
              </a:buClr>
              <a:buFont typeface="Arial"/>
              <a:buChar char="•"/>
            </a:pPr>
            <a:r>
              <a:rPr lang="en-GB" sz="800" dirty="0">
                <a:solidFill>
                  <a:srgbClr val="4E4641"/>
                </a:solidFill>
                <a:latin typeface="Ubuntu"/>
                <a:cs typeface="Ubuntu"/>
              </a:rPr>
              <a:t>IaaS neutral</a:t>
            </a:r>
          </a:p>
          <a:p>
            <a:pPr marL="363456" lvl="2" indent="-95228" eaLnBrk="1" hangingPunct="1">
              <a:spcBef>
                <a:spcPts val="85"/>
              </a:spcBef>
              <a:buClr>
                <a:srgbClr val="AC2B37"/>
              </a:buClr>
              <a:buFont typeface="Arial"/>
              <a:buChar char="•"/>
            </a:pPr>
            <a:r>
              <a:rPr lang="en-GB" sz="800" dirty="0">
                <a:solidFill>
                  <a:srgbClr val="4E4641"/>
                </a:solidFill>
                <a:latin typeface="Ubuntu"/>
                <a:cs typeface="Ubuntu"/>
              </a:rPr>
              <a:t>Scalable and cheap to deploy so they can be used for proofs of concepts, alphas, prototypes all the way to super secure high volume systems</a:t>
            </a:r>
          </a:p>
          <a:p>
            <a:pPr marL="363456" lvl="2" indent="-95228" eaLnBrk="1" hangingPunct="1">
              <a:spcBef>
                <a:spcPts val="85"/>
              </a:spcBef>
              <a:buClr>
                <a:srgbClr val="AC2B37"/>
              </a:buClr>
              <a:buFont typeface="Arial"/>
              <a:buChar char="•"/>
            </a:pPr>
            <a:r>
              <a:rPr lang="en-GB" sz="800" dirty="0">
                <a:solidFill>
                  <a:srgbClr val="4E4641"/>
                </a:solidFill>
                <a:latin typeface="Ubuntu"/>
                <a:cs typeface="Ubuntu"/>
              </a:rPr>
              <a:t>Deployable on public or private cloud.</a:t>
            </a:r>
          </a:p>
          <a:p>
            <a:pPr marL="74297" lvl="1" indent="0" eaLnBrk="1" hangingPunct="1">
              <a:spcBef>
                <a:spcPts val="85"/>
              </a:spcBef>
              <a:buClr>
                <a:srgbClr val="AC2B37"/>
              </a:buClr>
            </a:pPr>
            <a:r>
              <a:rPr lang="en-GB" sz="800" dirty="0">
                <a:solidFill>
                  <a:srgbClr val="4E4641"/>
                </a:solidFill>
                <a:latin typeface="Ubuntu"/>
                <a:cs typeface="Ubuntu"/>
              </a:rPr>
              <a:t> </a:t>
            </a: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p:txBody>
      </p:sp>
      <p:grpSp>
        <p:nvGrpSpPr>
          <p:cNvPr id="9" name="Group 8"/>
          <p:cNvGrpSpPr/>
          <p:nvPr/>
        </p:nvGrpSpPr>
        <p:grpSpPr>
          <a:xfrm>
            <a:off x="251273" y="729999"/>
            <a:ext cx="761841" cy="642766"/>
            <a:chOff x="5884228" y="843280"/>
            <a:chExt cx="403225" cy="340201"/>
          </a:xfrm>
        </p:grpSpPr>
        <p:sp>
          <p:nvSpPr>
            <p:cNvPr id="10" name="Freeform 817"/>
            <p:cNvSpPr>
              <a:spLocks/>
            </p:cNvSpPr>
            <p:nvPr/>
          </p:nvSpPr>
          <p:spPr bwMode="auto">
            <a:xfrm>
              <a:off x="5884228" y="843280"/>
              <a:ext cx="403225" cy="249238"/>
            </a:xfrm>
            <a:custGeom>
              <a:avLst/>
              <a:gdLst/>
              <a:ahLst/>
              <a:cxnLst>
                <a:cxn ang="0">
                  <a:pos x="174" y="128"/>
                </a:cxn>
                <a:cxn ang="0">
                  <a:pos x="208" y="94"/>
                </a:cxn>
                <a:cxn ang="0">
                  <a:pos x="174" y="60"/>
                </a:cxn>
                <a:cxn ang="0">
                  <a:pos x="173" y="60"/>
                </a:cxn>
                <a:cxn ang="0">
                  <a:pos x="174" y="58"/>
                </a:cxn>
                <a:cxn ang="0">
                  <a:pos x="115" y="0"/>
                </a:cxn>
                <a:cxn ang="0">
                  <a:pos x="60" y="38"/>
                </a:cxn>
                <a:cxn ang="0">
                  <a:pos x="46" y="36"/>
                </a:cxn>
                <a:cxn ang="0">
                  <a:pos x="0" y="82"/>
                </a:cxn>
                <a:cxn ang="0">
                  <a:pos x="46" y="128"/>
                </a:cxn>
                <a:cxn ang="0">
                  <a:pos x="72" y="128"/>
                </a:cxn>
              </a:cxnLst>
              <a:rect l="0" t="0" r="r" b="b"/>
              <a:pathLst>
                <a:path w="208" h="128">
                  <a:moveTo>
                    <a:pt x="174" y="128"/>
                  </a:moveTo>
                  <a:cubicBezTo>
                    <a:pt x="193" y="128"/>
                    <a:pt x="208" y="112"/>
                    <a:pt x="208" y="94"/>
                  </a:cubicBezTo>
                  <a:cubicBezTo>
                    <a:pt x="208" y="75"/>
                    <a:pt x="193" y="60"/>
                    <a:pt x="174" y="60"/>
                  </a:cubicBezTo>
                  <a:cubicBezTo>
                    <a:pt x="174" y="60"/>
                    <a:pt x="174" y="60"/>
                    <a:pt x="173" y="60"/>
                  </a:cubicBezTo>
                  <a:cubicBezTo>
                    <a:pt x="173" y="59"/>
                    <a:pt x="174" y="59"/>
                    <a:pt x="174" y="58"/>
                  </a:cubicBezTo>
                  <a:cubicBezTo>
                    <a:pt x="174" y="26"/>
                    <a:pt x="147" y="0"/>
                    <a:pt x="115" y="0"/>
                  </a:cubicBezTo>
                  <a:cubicBezTo>
                    <a:pt x="90" y="0"/>
                    <a:pt x="69" y="16"/>
                    <a:pt x="60" y="38"/>
                  </a:cubicBezTo>
                  <a:cubicBezTo>
                    <a:pt x="56" y="36"/>
                    <a:pt x="51" y="36"/>
                    <a:pt x="46" y="36"/>
                  </a:cubicBezTo>
                  <a:cubicBezTo>
                    <a:pt x="20" y="36"/>
                    <a:pt x="0" y="56"/>
                    <a:pt x="0" y="82"/>
                  </a:cubicBezTo>
                  <a:cubicBezTo>
                    <a:pt x="0" y="107"/>
                    <a:pt x="20" y="128"/>
                    <a:pt x="46" y="128"/>
                  </a:cubicBezTo>
                  <a:cubicBezTo>
                    <a:pt x="72" y="128"/>
                    <a:pt x="72" y="128"/>
                    <a:pt x="72" y="128"/>
                  </a:cubicBezTo>
                </a:path>
              </a:pathLst>
            </a:custGeom>
            <a:noFill/>
            <a:ln w="28575" cap="rnd" cmpd="sng">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1" name="Up Arrow 10"/>
            <p:cNvSpPr/>
            <p:nvPr/>
          </p:nvSpPr>
          <p:spPr>
            <a:xfrm>
              <a:off x="6043613" y="1037272"/>
              <a:ext cx="160020" cy="146209"/>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grpSp>
      <p:pic>
        <p:nvPicPr>
          <p:cNvPr id="12" name="Picture 11" descr="C:\Roxanne Ewence\Immediate Hub\Logos For Ben\Ubuntu.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4872" y="4366130"/>
            <a:ext cx="1024725" cy="345765"/>
          </a:xfrm>
          <a:prstGeom prst="rect">
            <a:avLst/>
          </a:prstGeom>
          <a:noFill/>
          <a:ln w="3175" cmpd="sng">
            <a:solidFill>
              <a:schemeClr val="bg1"/>
            </a:solidFill>
          </a:ln>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3"/>
          <a:stretch>
            <a:fillRect/>
          </a:stretch>
        </p:blipFill>
        <p:spPr>
          <a:xfrm>
            <a:off x="6723405" y="4276769"/>
            <a:ext cx="995893" cy="463134"/>
          </a:xfrm>
          <a:prstGeom prst="rect">
            <a:avLst/>
          </a:prstGeom>
          <a:ln w="3175" cmpd="sng">
            <a:solidFill>
              <a:schemeClr val="bg1"/>
            </a:solidFill>
          </a:ln>
        </p:spPr>
      </p:pic>
      <p:pic>
        <p:nvPicPr>
          <p:cNvPr id="14" name="Picture 13" descr="Screen Shot 2014-12-10 at 12.10.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7343" y="4321105"/>
            <a:ext cx="1267995" cy="375146"/>
          </a:xfrm>
          <a:prstGeom prst="rect">
            <a:avLst/>
          </a:prstGeom>
          <a:ln w="3175" cmpd="sng">
            <a:solidFill>
              <a:schemeClr val="bg1"/>
            </a:solidFill>
          </a:ln>
        </p:spPr>
      </p:pic>
      <p:pic>
        <p:nvPicPr>
          <p:cNvPr id="15" name="Picture 14" descr="consu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4346" y="4383520"/>
            <a:ext cx="826656" cy="328886"/>
          </a:xfrm>
          <a:prstGeom prst="rect">
            <a:avLst/>
          </a:prstGeom>
        </p:spPr>
      </p:pic>
      <p:pic>
        <p:nvPicPr>
          <p:cNvPr id="16" name="Picture 15" descr="Pack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23452" y="4389355"/>
            <a:ext cx="1189257" cy="302672"/>
          </a:xfrm>
          <a:prstGeom prst="rect">
            <a:avLst/>
          </a:prstGeom>
        </p:spPr>
      </p:pic>
      <p:pic>
        <p:nvPicPr>
          <p:cNvPr id="17" name="Picture 16" descr="Red_hat_logo.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5286" y="4353534"/>
            <a:ext cx="1120749" cy="364702"/>
          </a:xfrm>
          <a:prstGeom prst="rect">
            <a:avLst/>
          </a:prstGeom>
        </p:spPr>
      </p:pic>
      <p:pic>
        <p:nvPicPr>
          <p:cNvPr id="18" name="Picture 17" descr="terraform.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2973" y="4380125"/>
            <a:ext cx="330645" cy="330645"/>
          </a:xfrm>
          <a:prstGeom prst="rect">
            <a:avLst/>
          </a:prstGeom>
        </p:spPr>
      </p:pic>
      <p:pic>
        <p:nvPicPr>
          <p:cNvPr id="19" name="Picture 18" descr="vagran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28650" y="4378230"/>
            <a:ext cx="276037" cy="336550"/>
          </a:xfrm>
          <a:prstGeom prst="rect">
            <a:avLst/>
          </a:prstGeom>
        </p:spPr>
      </p:pic>
      <p:pic>
        <p:nvPicPr>
          <p:cNvPr id="23" name="Picture 22" descr="virtual box.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43638" y="4373777"/>
            <a:ext cx="292100" cy="375558"/>
          </a:xfrm>
          <a:prstGeom prst="rect">
            <a:avLst/>
          </a:prstGeom>
        </p:spPr>
      </p:pic>
    </p:spTree>
    <p:extLst>
      <p:ext uri="{BB962C8B-B14F-4D97-AF65-F5344CB8AC3E}">
        <p14:creationId xmlns:p14="http://schemas.microsoft.com/office/powerpoint/2010/main" val="483971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marL="231132" indent="-231132">
              <a:spcBef>
                <a:spcPts val="0"/>
              </a:spcBef>
              <a:defRPr/>
            </a:pPr>
            <a:r>
              <a:rPr lang="en-US" dirty="0" smtClean="0">
                <a:solidFill>
                  <a:schemeClr val="tx2">
                    <a:lumMod val="50000"/>
                  </a:schemeClr>
                </a:solidFill>
              </a:rPr>
              <a:t>06 IMMEDIATE APPLICATION LIFECYCLE MANAGEMENT ACCELERATOR</a:t>
            </a:r>
            <a:endParaRPr lang="en-US" dirty="0">
              <a:solidFill>
                <a:schemeClr val="tx2">
                  <a:lumMod val="50000"/>
                </a:schemeClr>
              </a:solidFill>
            </a:endParaRPr>
          </a:p>
        </p:txBody>
      </p:sp>
      <p:sp>
        <p:nvSpPr>
          <p:cNvPr id="49" name="Content Placeholder 2"/>
          <p:cNvSpPr txBox="1">
            <a:spLocks/>
          </p:cNvSpPr>
          <p:nvPr/>
        </p:nvSpPr>
        <p:spPr bwMode="auto">
          <a:xfrm>
            <a:off x="79931" y="1477286"/>
            <a:ext cx="3194500" cy="320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799" tIns="38899" rIns="77799" bIns="38899">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74297" lvl="1" indent="0" eaLnBrk="1" hangingPunct="1">
              <a:spcBef>
                <a:spcPts val="85"/>
              </a:spcBef>
              <a:buClr>
                <a:srgbClr val="AC2B37"/>
              </a:buClr>
            </a:pPr>
            <a:r>
              <a:rPr lang="en-GB" sz="1400" b="1" dirty="0">
                <a:solidFill>
                  <a:srgbClr val="4E4641"/>
                </a:solidFill>
                <a:latin typeface="Ubuntu"/>
                <a:cs typeface="Ubuntu"/>
              </a:rPr>
              <a:t>06</a:t>
            </a:r>
          </a:p>
          <a:p>
            <a:pPr marL="74297" lvl="1" indent="0" eaLnBrk="1" hangingPunct="1">
              <a:spcBef>
                <a:spcPts val="85"/>
              </a:spcBef>
              <a:buClr>
                <a:srgbClr val="AC2B37"/>
              </a:buClr>
            </a:pPr>
            <a:r>
              <a:rPr lang="en-GB" sz="1400" dirty="0">
                <a:solidFill>
                  <a:schemeClr val="accent6"/>
                </a:solidFill>
                <a:latin typeface="Ubuntu"/>
                <a:cs typeface="Ubuntu"/>
              </a:rPr>
              <a:t>Application Lifecycle Management  </a:t>
            </a:r>
            <a:r>
              <a:rPr lang="en-GB" sz="1000" dirty="0">
                <a:solidFill>
                  <a:schemeClr val="accent6"/>
                </a:solidFill>
                <a:latin typeface="Ubuntu"/>
                <a:cs typeface="Ubuntu"/>
              </a:rPr>
              <a:t>(JIRA, Confluence, Jenkins, Maven, Artifactory, </a:t>
            </a:r>
            <a:r>
              <a:rPr lang="en-GB" sz="1000" dirty="0" err="1">
                <a:solidFill>
                  <a:schemeClr val="accent6"/>
                </a:solidFill>
                <a:latin typeface="Ubuntu"/>
                <a:cs typeface="Ubuntu"/>
              </a:rPr>
              <a:t>GitHub</a:t>
            </a:r>
            <a:r>
              <a:rPr lang="en-GB" sz="1000" dirty="0">
                <a:solidFill>
                  <a:schemeClr val="accent6"/>
                </a:solidFill>
                <a:latin typeface="Ubuntu"/>
                <a:cs typeface="Ubuntu"/>
              </a:rPr>
              <a:t>/Stash, Ubuntu Desktop)</a:t>
            </a:r>
          </a:p>
          <a:p>
            <a:pPr marL="74297" lvl="1" indent="0" eaLnBrk="1" hangingPunct="1">
              <a:spcBef>
                <a:spcPts val="300"/>
              </a:spcBef>
              <a:buClr>
                <a:srgbClr val="AC2B37"/>
              </a:buClr>
            </a:pPr>
            <a:r>
              <a:rPr lang="en-GB" sz="900" dirty="0">
                <a:solidFill>
                  <a:srgbClr val="4E4641"/>
                </a:solidFill>
                <a:latin typeface="Ubuntu"/>
                <a:cs typeface="Ubuntu"/>
              </a:rPr>
              <a:t>Managing a complex and distributed systems landscape is difficult without a centralized project management and governance function. The Application Lifecycle Management (ALM) accelerator helps you manage governance, and facilitate collaboration between multiple suppliers delivering services in co-located or distributed teams.</a:t>
            </a:r>
          </a:p>
          <a:p>
            <a:pPr marL="74297" lvl="1" indent="0" eaLnBrk="1" hangingPunct="1">
              <a:spcBef>
                <a:spcPts val="85"/>
              </a:spcBef>
              <a:buClr>
                <a:srgbClr val="AC2B37"/>
              </a:buClr>
            </a:pPr>
            <a:endParaRPr lang="en-GB" sz="900" dirty="0">
              <a:solidFill>
                <a:srgbClr val="4E4641"/>
              </a:solidFill>
              <a:latin typeface="Ubuntu"/>
              <a:cs typeface="Ubuntu"/>
            </a:endParaRPr>
          </a:p>
          <a:p>
            <a:pPr marL="74297" lvl="1" indent="0" eaLnBrk="1" hangingPunct="1">
              <a:spcBef>
                <a:spcPts val="85"/>
              </a:spcBef>
              <a:buClr>
                <a:srgbClr val="AC2B37"/>
              </a:buClr>
            </a:pPr>
            <a:r>
              <a:rPr lang="en-GB" sz="900" dirty="0">
                <a:solidFill>
                  <a:srgbClr val="4E4641"/>
                </a:solidFill>
                <a:latin typeface="Ubuntu"/>
                <a:cs typeface="Ubuntu"/>
              </a:rPr>
              <a:t>It provides the tools necessary to manage requirements, configuration, project and task management, and team reporting. Continuous integration tooling also helps you ensure a solution’s components are integrated early and on a continuous basis, leading to more stable, higher quality solutions.</a:t>
            </a: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i="1" dirty="0">
              <a:solidFill>
                <a:srgbClr val="4E4641"/>
              </a:solidFill>
              <a:latin typeface="Ubuntu"/>
              <a:cs typeface="Ubuntu"/>
            </a:endParaRPr>
          </a:p>
          <a:p>
            <a:pPr marL="74297" lvl="1" indent="0" eaLnBrk="1" hangingPunct="1">
              <a:spcBef>
                <a:spcPts val="85"/>
              </a:spcBef>
              <a:buClr>
                <a:srgbClr val="AC2B37"/>
              </a:buClr>
            </a:pPr>
            <a:endParaRPr lang="en-GB" sz="1400" dirty="0">
              <a:solidFill>
                <a:srgbClr val="4E4641"/>
              </a:solidFill>
              <a:latin typeface="Ubuntu"/>
              <a:cs typeface="Ubuntu"/>
            </a:endParaRPr>
          </a:p>
          <a:p>
            <a:pPr marL="74297" lvl="1" indent="0" eaLnBrk="1" hangingPunct="1">
              <a:spcBef>
                <a:spcPts val="85"/>
              </a:spcBef>
              <a:buClr>
                <a:srgbClr val="AC2B37"/>
              </a:buClr>
            </a:pPr>
            <a:endParaRPr lang="en-GB" sz="1400" dirty="0">
              <a:solidFill>
                <a:srgbClr val="4E4641"/>
              </a:solidFill>
              <a:latin typeface="Ubuntu"/>
              <a:cs typeface="Ubuntu"/>
            </a:endParaRPr>
          </a:p>
        </p:txBody>
      </p:sp>
      <p:sp>
        <p:nvSpPr>
          <p:cNvPr id="50" name="Content Placeholder 2"/>
          <p:cNvSpPr txBox="1">
            <a:spLocks/>
          </p:cNvSpPr>
          <p:nvPr/>
        </p:nvSpPr>
        <p:spPr bwMode="auto">
          <a:xfrm>
            <a:off x="3274433" y="549802"/>
            <a:ext cx="5869569" cy="3165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799" tIns="38899" rIns="77799" bIns="38899">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74297" lvl="1" indent="0" eaLnBrk="1" hangingPunct="1">
              <a:spcBef>
                <a:spcPts val="85"/>
              </a:spcBef>
              <a:buClr>
                <a:srgbClr val="AC2B37"/>
              </a:buClr>
            </a:pPr>
            <a:r>
              <a:rPr lang="en-GB" sz="1400" dirty="0">
                <a:solidFill>
                  <a:srgbClr val="B7BE16"/>
                </a:solidFill>
                <a:latin typeface="Ubuntu"/>
                <a:cs typeface="Ubuntu"/>
              </a:rPr>
              <a:t>Features Highlights</a:t>
            </a:r>
          </a:p>
          <a:p>
            <a:pPr marL="180933" lvl="1" indent="-107926" eaLnBrk="1" hangingPunct="1">
              <a:spcBef>
                <a:spcPts val="85"/>
              </a:spcBef>
              <a:buClr>
                <a:srgbClr val="AC2B37"/>
              </a:buClr>
              <a:buFont typeface="Arial"/>
              <a:buChar char="•"/>
            </a:pPr>
            <a:r>
              <a:rPr lang="en-GB" sz="900" dirty="0">
                <a:solidFill>
                  <a:srgbClr val="4E4641"/>
                </a:solidFill>
                <a:latin typeface="Ubuntu"/>
                <a:cs typeface="Ubuntu"/>
              </a:rPr>
              <a:t>Governance of multiple suppliers delivering services in co-located or distributed teams</a:t>
            </a:r>
          </a:p>
          <a:p>
            <a:pPr marL="180933" lvl="1" indent="-107926" eaLnBrk="1" hangingPunct="1">
              <a:spcBef>
                <a:spcPts val="85"/>
              </a:spcBef>
              <a:buClr>
                <a:srgbClr val="AC2B37"/>
              </a:buClr>
              <a:buFont typeface="Arial"/>
              <a:buChar char="•"/>
            </a:pPr>
            <a:r>
              <a:rPr lang="en-GB" sz="900" dirty="0">
                <a:solidFill>
                  <a:srgbClr val="4E4641"/>
                </a:solidFill>
                <a:latin typeface="Ubuntu"/>
                <a:cs typeface="Ubuntu"/>
              </a:rPr>
              <a:t>Project and task management functions including bug tracking and issue tracking</a:t>
            </a:r>
          </a:p>
          <a:p>
            <a:pPr marL="180933" lvl="1" indent="-107926" eaLnBrk="1" hangingPunct="1">
              <a:spcBef>
                <a:spcPts val="85"/>
              </a:spcBef>
              <a:buClr>
                <a:srgbClr val="AC2B37"/>
              </a:buClr>
              <a:buFont typeface="Arial"/>
              <a:buChar char="•"/>
            </a:pPr>
            <a:r>
              <a:rPr lang="en-GB" sz="900" dirty="0">
                <a:solidFill>
                  <a:srgbClr val="4E4641"/>
                </a:solidFill>
                <a:latin typeface="Ubuntu"/>
                <a:cs typeface="Ubuntu"/>
              </a:rPr>
              <a:t>Project and agile team reporting including dashboards, burn-down charts and velocity graphs</a:t>
            </a:r>
          </a:p>
          <a:p>
            <a:pPr marL="180933" lvl="1" indent="-107926" eaLnBrk="1" hangingPunct="1">
              <a:spcBef>
                <a:spcPts val="85"/>
              </a:spcBef>
              <a:buClr>
                <a:srgbClr val="AC2B37"/>
              </a:buClr>
              <a:buFont typeface="Arial"/>
              <a:buChar char="•"/>
            </a:pPr>
            <a:r>
              <a:rPr lang="en-GB" sz="900" dirty="0">
                <a:solidFill>
                  <a:srgbClr val="4E4641"/>
                </a:solidFill>
                <a:latin typeface="Ubuntu"/>
                <a:cs typeface="Ubuntu"/>
              </a:rPr>
              <a:t>Requirements management including product and sprint backlog tooling</a:t>
            </a:r>
          </a:p>
          <a:p>
            <a:pPr marL="180933" lvl="1" indent="-107926" eaLnBrk="1" hangingPunct="1">
              <a:spcBef>
                <a:spcPts val="85"/>
              </a:spcBef>
              <a:buClr>
                <a:srgbClr val="AC2B37"/>
              </a:buClr>
              <a:buFont typeface="Arial"/>
              <a:buChar char="•"/>
            </a:pPr>
            <a:r>
              <a:rPr lang="en-GB" sz="900" dirty="0">
                <a:solidFill>
                  <a:srgbClr val="4E4641"/>
                </a:solidFill>
                <a:latin typeface="Ubuntu"/>
                <a:cs typeface="Ubuntu"/>
              </a:rPr>
              <a:t>Collaboration tools to enable clients and suppliers to work together in co-located or distributed teams; e.g. wikis, forums, video, etc.</a:t>
            </a:r>
          </a:p>
          <a:p>
            <a:pPr marL="180933" lvl="1" indent="-107926" eaLnBrk="1" hangingPunct="1">
              <a:spcBef>
                <a:spcPts val="85"/>
              </a:spcBef>
              <a:buClr>
                <a:srgbClr val="AC2B37"/>
              </a:buClr>
              <a:buFont typeface="Arial"/>
              <a:buChar char="•"/>
            </a:pPr>
            <a:r>
              <a:rPr lang="en-GB" sz="900" dirty="0">
                <a:solidFill>
                  <a:srgbClr val="4E4641"/>
                </a:solidFill>
                <a:latin typeface="Ubuntu"/>
                <a:cs typeface="Ubuntu"/>
              </a:rPr>
              <a:t>Configuration management tooling to provide source code, artefact and release management functions</a:t>
            </a:r>
          </a:p>
          <a:p>
            <a:pPr marL="180933" lvl="1" indent="-107926" eaLnBrk="1" hangingPunct="1">
              <a:spcBef>
                <a:spcPts val="85"/>
              </a:spcBef>
              <a:buClr>
                <a:srgbClr val="AC2B37"/>
              </a:buClr>
              <a:buFont typeface="Arial"/>
              <a:buChar char="•"/>
            </a:pPr>
            <a:r>
              <a:rPr lang="en-GB" sz="900" dirty="0">
                <a:solidFill>
                  <a:srgbClr val="4E4641"/>
                </a:solidFill>
                <a:latin typeface="Ubuntu"/>
                <a:cs typeface="Ubuntu"/>
              </a:rPr>
              <a:t>Continuous integration tooling to ensure a solution’s components are integrated early and continuously leading to more stable higher quality solutions</a:t>
            </a:r>
          </a:p>
          <a:p>
            <a:pPr marL="74297" lvl="1" indent="0" eaLnBrk="1" hangingPunct="1">
              <a:spcBef>
                <a:spcPts val="300"/>
              </a:spcBef>
              <a:buClr>
                <a:srgbClr val="AC2B37"/>
              </a:buClr>
            </a:pPr>
            <a:r>
              <a:rPr lang="en-GB" sz="1400" dirty="0">
                <a:solidFill>
                  <a:srgbClr val="B7BE16"/>
                </a:solidFill>
                <a:latin typeface="Ubuntu"/>
                <a:cs typeface="Ubuntu"/>
              </a:rPr>
              <a:t>Technologies</a:t>
            </a:r>
          </a:p>
          <a:p>
            <a:pPr marL="180933" lvl="1" indent="-107926" eaLnBrk="1" hangingPunct="1">
              <a:spcBef>
                <a:spcPts val="85"/>
              </a:spcBef>
              <a:buClr>
                <a:srgbClr val="AC2B37"/>
              </a:buClr>
              <a:buFont typeface="Arial"/>
              <a:buChar char="•"/>
            </a:pPr>
            <a:r>
              <a:rPr lang="en-GB" sz="900" dirty="0">
                <a:solidFill>
                  <a:srgbClr val="4E4641"/>
                </a:solidFill>
                <a:latin typeface="Ubuntu"/>
                <a:cs typeface="Ubuntu"/>
              </a:rPr>
              <a:t>Products are unchanged by Capgemini and are supported and maintained by the originating source</a:t>
            </a:r>
          </a:p>
          <a:p>
            <a:pPr marL="180933" lvl="1" indent="-107926" eaLnBrk="1" hangingPunct="1">
              <a:spcBef>
                <a:spcPts val="85"/>
              </a:spcBef>
              <a:buClr>
                <a:srgbClr val="AC2B37"/>
              </a:buClr>
              <a:buFont typeface="Arial"/>
              <a:buChar char="•"/>
            </a:pPr>
            <a:r>
              <a:rPr lang="en-GB" sz="900" dirty="0">
                <a:solidFill>
                  <a:srgbClr val="4E4641"/>
                </a:solidFill>
                <a:latin typeface="Ubuntu"/>
                <a:cs typeface="Ubuntu"/>
              </a:rPr>
              <a:t>The products which underpin it have been selected with these key principles in mind:</a:t>
            </a:r>
          </a:p>
          <a:p>
            <a:pPr marL="363456" lvl="2" indent="-95228" eaLnBrk="1" hangingPunct="1">
              <a:spcBef>
                <a:spcPts val="85"/>
              </a:spcBef>
              <a:buClr>
                <a:srgbClr val="AC2B37"/>
              </a:buClr>
              <a:buFont typeface="Arial"/>
              <a:buChar char="•"/>
            </a:pPr>
            <a:r>
              <a:rPr lang="en-GB" sz="900" dirty="0">
                <a:solidFill>
                  <a:srgbClr val="4E4641"/>
                </a:solidFill>
                <a:latin typeface="Ubuntu"/>
                <a:cs typeface="Ubuntu"/>
              </a:rPr>
              <a:t>Functionally rich</a:t>
            </a:r>
          </a:p>
          <a:p>
            <a:pPr marL="363456" lvl="2" indent="-95228" eaLnBrk="1" hangingPunct="1">
              <a:spcBef>
                <a:spcPts val="85"/>
              </a:spcBef>
              <a:buClr>
                <a:srgbClr val="AC2B37"/>
              </a:buClr>
              <a:buFont typeface="Arial"/>
              <a:buChar char="•"/>
            </a:pPr>
            <a:r>
              <a:rPr lang="en-GB" sz="900" dirty="0">
                <a:solidFill>
                  <a:srgbClr val="4E4641"/>
                </a:solidFill>
                <a:latin typeface="Ubuntu"/>
                <a:cs typeface="Ubuntu"/>
              </a:rPr>
              <a:t>Mature open source</a:t>
            </a:r>
          </a:p>
          <a:p>
            <a:pPr marL="363456" lvl="2" indent="-95228" eaLnBrk="1" hangingPunct="1">
              <a:spcBef>
                <a:spcPts val="85"/>
              </a:spcBef>
              <a:buClr>
                <a:srgbClr val="AC2B37"/>
              </a:buClr>
              <a:buFont typeface="Arial"/>
              <a:buChar char="•"/>
            </a:pPr>
            <a:r>
              <a:rPr lang="en-GB" sz="900" dirty="0">
                <a:solidFill>
                  <a:srgbClr val="4E4641"/>
                </a:solidFill>
                <a:latin typeface="Ubuntu"/>
                <a:cs typeface="Ubuntu"/>
              </a:rPr>
              <a:t>Cost effective support mode</a:t>
            </a:r>
          </a:p>
          <a:p>
            <a:pPr marL="363456" lvl="2" indent="-95228" eaLnBrk="1" hangingPunct="1">
              <a:spcBef>
                <a:spcPts val="85"/>
              </a:spcBef>
              <a:buClr>
                <a:srgbClr val="AC2B37"/>
              </a:buClr>
              <a:buFont typeface="Arial"/>
              <a:buChar char="•"/>
            </a:pPr>
            <a:r>
              <a:rPr lang="en-GB" sz="900" dirty="0">
                <a:solidFill>
                  <a:srgbClr val="4E4641"/>
                </a:solidFill>
                <a:latin typeface="Ubuntu"/>
                <a:cs typeface="Ubuntu"/>
              </a:rPr>
              <a:t>IaaS neutral</a:t>
            </a:r>
          </a:p>
          <a:p>
            <a:pPr marL="363456" lvl="2" indent="-95228" eaLnBrk="1" hangingPunct="1">
              <a:spcBef>
                <a:spcPts val="85"/>
              </a:spcBef>
              <a:buClr>
                <a:srgbClr val="AC2B37"/>
              </a:buClr>
              <a:buFont typeface="Arial"/>
              <a:buChar char="•"/>
            </a:pPr>
            <a:r>
              <a:rPr lang="en-GB" sz="900" dirty="0">
                <a:solidFill>
                  <a:srgbClr val="4E4641"/>
                </a:solidFill>
                <a:latin typeface="Ubuntu"/>
                <a:cs typeface="Ubuntu"/>
              </a:rPr>
              <a:t>Scalable and cheap to deploy so they can be used for proofs of concepts, alphas, prototypes all the way to super secure high volume systems</a:t>
            </a:r>
          </a:p>
          <a:p>
            <a:pPr marL="363456" lvl="2" indent="-95228" eaLnBrk="1" hangingPunct="1">
              <a:spcBef>
                <a:spcPts val="85"/>
              </a:spcBef>
              <a:buClr>
                <a:srgbClr val="AC2B37"/>
              </a:buClr>
              <a:buFont typeface="Arial"/>
              <a:buChar char="•"/>
            </a:pPr>
            <a:r>
              <a:rPr lang="en-GB" sz="900" dirty="0">
                <a:solidFill>
                  <a:srgbClr val="4E4641"/>
                </a:solidFill>
                <a:latin typeface="Ubuntu"/>
                <a:cs typeface="Ubuntu"/>
              </a:rPr>
              <a:t>Deployable on public or private cloud.</a:t>
            </a:r>
          </a:p>
          <a:p>
            <a:pPr marL="74297" lvl="1" indent="0" eaLnBrk="1" hangingPunct="1">
              <a:spcBef>
                <a:spcPts val="85"/>
              </a:spcBef>
              <a:buClr>
                <a:srgbClr val="AC2B37"/>
              </a:buClr>
            </a:pPr>
            <a:r>
              <a:rPr lang="en-GB" sz="800" dirty="0">
                <a:solidFill>
                  <a:srgbClr val="4E4641"/>
                </a:solidFill>
                <a:latin typeface="Ubuntu"/>
                <a:cs typeface="Ubuntu"/>
              </a:rPr>
              <a:t> </a:t>
            </a: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a:p>
            <a:pPr marL="74297" lvl="1" indent="0" eaLnBrk="1" hangingPunct="1">
              <a:spcBef>
                <a:spcPts val="85"/>
              </a:spcBef>
              <a:buClr>
                <a:srgbClr val="AC2B37"/>
              </a:buClr>
            </a:pPr>
            <a:endParaRPr lang="en-GB" sz="1000" dirty="0">
              <a:solidFill>
                <a:srgbClr val="4E4641"/>
              </a:solidFill>
              <a:latin typeface="Ubuntu"/>
              <a:cs typeface="Ubuntu"/>
            </a:endParaRPr>
          </a:p>
        </p:txBody>
      </p:sp>
      <p:grpSp>
        <p:nvGrpSpPr>
          <p:cNvPr id="14" name="Group 13"/>
          <p:cNvGrpSpPr/>
          <p:nvPr/>
        </p:nvGrpSpPr>
        <p:grpSpPr>
          <a:xfrm>
            <a:off x="238207" y="677829"/>
            <a:ext cx="1040260" cy="778438"/>
            <a:chOff x="3900487" y="1247775"/>
            <a:chExt cx="1390650" cy="1119187"/>
          </a:xfrm>
        </p:grpSpPr>
        <p:sp>
          <p:nvSpPr>
            <p:cNvPr id="15" name="Oval 14"/>
            <p:cNvSpPr/>
            <p:nvPr/>
          </p:nvSpPr>
          <p:spPr>
            <a:xfrm>
              <a:off x="4362449" y="1557337"/>
              <a:ext cx="495300" cy="49530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200" b="1" dirty="0">
                  <a:solidFill>
                    <a:schemeClr val="tx1"/>
                  </a:solidFill>
                  <a:latin typeface="+mj-lt"/>
                  <a:cs typeface="Arial" pitchFamily="34" charset="0"/>
                </a:rPr>
                <a:t>ALM</a:t>
              </a:r>
            </a:p>
          </p:txBody>
        </p:sp>
        <p:sp>
          <p:nvSpPr>
            <p:cNvPr id="16" name="Oval 15"/>
            <p:cNvSpPr/>
            <p:nvPr/>
          </p:nvSpPr>
          <p:spPr>
            <a:xfrm rot="20239631">
              <a:off x="4938712" y="2014537"/>
              <a:ext cx="352425" cy="3524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latin typeface="+mj-lt"/>
              </a:endParaRPr>
            </a:p>
          </p:txBody>
        </p:sp>
        <p:sp>
          <p:nvSpPr>
            <p:cNvPr id="17" name="Oval 16"/>
            <p:cNvSpPr/>
            <p:nvPr/>
          </p:nvSpPr>
          <p:spPr>
            <a:xfrm rot="1312969">
              <a:off x="4938712" y="1247775"/>
              <a:ext cx="352425" cy="3524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latin typeface="+mj-lt"/>
              </a:endParaRPr>
            </a:p>
          </p:txBody>
        </p:sp>
        <p:sp>
          <p:nvSpPr>
            <p:cNvPr id="18" name="Oval 17"/>
            <p:cNvSpPr/>
            <p:nvPr/>
          </p:nvSpPr>
          <p:spPr>
            <a:xfrm rot="1339830">
              <a:off x="3900487" y="2014537"/>
              <a:ext cx="352425" cy="3524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latin typeface="+mj-lt"/>
              </a:endParaRPr>
            </a:p>
          </p:txBody>
        </p:sp>
        <p:sp>
          <p:nvSpPr>
            <p:cNvPr id="26" name="Oval 25"/>
            <p:cNvSpPr/>
            <p:nvPr/>
          </p:nvSpPr>
          <p:spPr>
            <a:xfrm rot="20199253">
              <a:off x="3900487" y="1247775"/>
              <a:ext cx="352425" cy="35242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latin typeface="+mj-lt"/>
              </a:endParaRPr>
            </a:p>
          </p:txBody>
        </p:sp>
        <p:cxnSp>
          <p:nvCxnSpPr>
            <p:cNvPr id="27" name="Straight Connector 26"/>
            <p:cNvCxnSpPr>
              <a:stCxn id="26" idx="5"/>
              <a:endCxn id="15" idx="1"/>
            </p:cNvCxnSpPr>
            <p:nvPr/>
          </p:nvCxnSpPr>
          <p:spPr>
            <a:xfrm>
              <a:off x="4240477" y="1489011"/>
              <a:ext cx="194507" cy="140861"/>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5" idx="7"/>
              <a:endCxn id="17" idx="3"/>
            </p:cNvCxnSpPr>
            <p:nvPr/>
          </p:nvCxnSpPr>
          <p:spPr>
            <a:xfrm flipV="1">
              <a:off x="4785214" y="1493171"/>
              <a:ext cx="167647" cy="136701"/>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8" idx="7"/>
              <a:endCxn id="15" idx="3"/>
            </p:cNvCxnSpPr>
            <p:nvPr/>
          </p:nvCxnSpPr>
          <p:spPr>
            <a:xfrm flipV="1">
              <a:off x="4239299" y="1980102"/>
              <a:ext cx="195685" cy="142732"/>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6" idx="1"/>
              <a:endCxn id="15" idx="5"/>
            </p:cNvCxnSpPr>
            <p:nvPr/>
          </p:nvCxnSpPr>
          <p:spPr>
            <a:xfrm flipH="1" flipV="1">
              <a:off x="4785214" y="1980102"/>
              <a:ext cx="166708" cy="143705"/>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31" name="Groupe 232"/>
            <p:cNvGrpSpPr/>
            <p:nvPr/>
          </p:nvGrpSpPr>
          <p:grpSpPr>
            <a:xfrm>
              <a:off x="3949700" y="1358902"/>
              <a:ext cx="238700" cy="131762"/>
              <a:chOff x="4035425" y="3259138"/>
              <a:chExt cx="396876" cy="219075"/>
            </a:xfrm>
          </p:grpSpPr>
          <p:sp>
            <p:nvSpPr>
              <p:cNvPr id="41" name="Freeform 682"/>
              <p:cNvSpPr>
                <a:spLocks/>
              </p:cNvSpPr>
              <p:nvPr/>
            </p:nvSpPr>
            <p:spPr bwMode="auto">
              <a:xfrm>
                <a:off x="4035425" y="3316288"/>
                <a:ext cx="90488" cy="120650"/>
              </a:xfrm>
              <a:custGeom>
                <a:avLst/>
                <a:gdLst/>
                <a:ahLst/>
                <a:cxnLst>
                  <a:cxn ang="0">
                    <a:pos x="42" y="59"/>
                  </a:cxn>
                  <a:cxn ang="0">
                    <a:pos x="4" y="36"/>
                  </a:cxn>
                  <a:cxn ang="0">
                    <a:pos x="29" y="1"/>
                  </a:cxn>
                  <a:cxn ang="0">
                    <a:pos x="47" y="2"/>
                  </a:cxn>
                </a:cxnLst>
                <a:rect l="0" t="0" r="r" b="b"/>
                <a:pathLst>
                  <a:path w="47" h="62">
                    <a:moveTo>
                      <a:pt x="42" y="59"/>
                    </a:moveTo>
                    <a:cubicBezTo>
                      <a:pt x="24" y="62"/>
                      <a:pt x="7" y="52"/>
                      <a:pt x="4" y="36"/>
                    </a:cubicBezTo>
                    <a:cubicBezTo>
                      <a:pt x="0" y="20"/>
                      <a:pt x="11" y="4"/>
                      <a:pt x="29" y="1"/>
                    </a:cubicBezTo>
                    <a:cubicBezTo>
                      <a:pt x="35" y="0"/>
                      <a:pt x="41" y="0"/>
                      <a:pt x="47" y="2"/>
                    </a:cubicBezTo>
                  </a:path>
                </a:pathLst>
              </a:custGeom>
              <a:noFill/>
              <a:ln w="1905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cs typeface="Arial" pitchFamily="34" charset="0"/>
                </a:endParaRPr>
              </a:p>
            </p:txBody>
          </p:sp>
          <p:sp>
            <p:nvSpPr>
              <p:cNvPr id="42" name="Freeform 683"/>
              <p:cNvSpPr>
                <a:spLocks/>
              </p:cNvSpPr>
              <p:nvPr/>
            </p:nvSpPr>
            <p:spPr bwMode="auto">
              <a:xfrm>
                <a:off x="4110038" y="3281363"/>
                <a:ext cx="84138" cy="36513"/>
              </a:xfrm>
              <a:custGeom>
                <a:avLst/>
                <a:gdLst/>
                <a:ahLst/>
                <a:cxnLst>
                  <a:cxn ang="0">
                    <a:pos x="0" y="19"/>
                  </a:cxn>
                  <a:cxn ang="0">
                    <a:pos x="36" y="5"/>
                  </a:cxn>
                  <a:cxn ang="0">
                    <a:pos x="43" y="9"/>
                  </a:cxn>
                </a:cxnLst>
                <a:rect l="0" t="0" r="r" b="b"/>
                <a:pathLst>
                  <a:path w="43" h="19">
                    <a:moveTo>
                      <a:pt x="0" y="19"/>
                    </a:moveTo>
                    <a:cubicBezTo>
                      <a:pt x="6" y="6"/>
                      <a:pt x="22" y="0"/>
                      <a:pt x="36" y="5"/>
                    </a:cubicBezTo>
                    <a:cubicBezTo>
                      <a:pt x="38" y="6"/>
                      <a:pt x="41" y="7"/>
                      <a:pt x="43" y="9"/>
                    </a:cubicBezTo>
                  </a:path>
                </a:pathLst>
              </a:custGeom>
              <a:noFill/>
              <a:ln w="1905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cs typeface="Arial" pitchFamily="34" charset="0"/>
                </a:endParaRPr>
              </a:p>
            </p:txBody>
          </p:sp>
          <p:sp>
            <p:nvSpPr>
              <p:cNvPr id="43" name="Freeform 684"/>
              <p:cNvSpPr>
                <a:spLocks/>
              </p:cNvSpPr>
              <p:nvPr/>
            </p:nvSpPr>
            <p:spPr bwMode="auto">
              <a:xfrm>
                <a:off x="4189413" y="3259138"/>
                <a:ext cx="136525" cy="73025"/>
              </a:xfrm>
              <a:custGeom>
                <a:avLst/>
                <a:gdLst/>
                <a:ahLst/>
                <a:cxnLst>
                  <a:cxn ang="0">
                    <a:pos x="0" y="30"/>
                  </a:cxn>
                  <a:cxn ang="0">
                    <a:pos x="37" y="2"/>
                  </a:cxn>
                  <a:cxn ang="0">
                    <a:pos x="68" y="36"/>
                  </a:cxn>
                  <a:cxn ang="0">
                    <a:pos x="68" y="38"/>
                  </a:cxn>
                </a:cxnLst>
                <a:rect l="0" t="0" r="r" b="b"/>
                <a:pathLst>
                  <a:path w="70" h="38">
                    <a:moveTo>
                      <a:pt x="0" y="30"/>
                    </a:moveTo>
                    <a:cubicBezTo>
                      <a:pt x="2" y="13"/>
                      <a:pt x="18" y="0"/>
                      <a:pt x="37" y="2"/>
                    </a:cubicBezTo>
                    <a:cubicBezTo>
                      <a:pt x="56" y="3"/>
                      <a:pt x="70" y="19"/>
                      <a:pt x="68" y="36"/>
                    </a:cubicBezTo>
                    <a:cubicBezTo>
                      <a:pt x="68" y="37"/>
                      <a:pt x="68" y="37"/>
                      <a:pt x="68" y="38"/>
                    </a:cubicBezTo>
                  </a:path>
                </a:pathLst>
              </a:custGeom>
              <a:noFill/>
              <a:ln w="1905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cs typeface="Arial" pitchFamily="34" charset="0"/>
                </a:endParaRPr>
              </a:p>
            </p:txBody>
          </p:sp>
          <p:sp>
            <p:nvSpPr>
              <p:cNvPr id="44" name="Freeform 685"/>
              <p:cNvSpPr>
                <a:spLocks/>
              </p:cNvSpPr>
              <p:nvPr/>
            </p:nvSpPr>
            <p:spPr bwMode="auto">
              <a:xfrm>
                <a:off x="4311650" y="3278188"/>
                <a:ext cx="73025" cy="57150"/>
              </a:xfrm>
              <a:custGeom>
                <a:avLst/>
                <a:gdLst/>
                <a:ahLst/>
                <a:cxnLst>
                  <a:cxn ang="0">
                    <a:pos x="0" y="5"/>
                  </a:cxn>
                  <a:cxn ang="0">
                    <a:pos x="34" y="15"/>
                  </a:cxn>
                  <a:cxn ang="0">
                    <a:pos x="36" y="30"/>
                  </a:cxn>
                </a:cxnLst>
                <a:rect l="0" t="0" r="r" b="b"/>
                <a:pathLst>
                  <a:path w="37" h="30">
                    <a:moveTo>
                      <a:pt x="0" y="5"/>
                    </a:moveTo>
                    <a:cubicBezTo>
                      <a:pt x="13" y="0"/>
                      <a:pt x="27" y="4"/>
                      <a:pt x="34" y="15"/>
                    </a:cubicBezTo>
                    <a:cubicBezTo>
                      <a:pt x="36" y="20"/>
                      <a:pt x="37" y="25"/>
                      <a:pt x="36" y="30"/>
                    </a:cubicBezTo>
                  </a:path>
                </a:pathLst>
              </a:custGeom>
              <a:noFill/>
              <a:ln w="1905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cs typeface="Arial" pitchFamily="34" charset="0"/>
                </a:endParaRPr>
              </a:p>
            </p:txBody>
          </p:sp>
          <p:sp>
            <p:nvSpPr>
              <p:cNvPr id="45" name="Freeform 686"/>
              <p:cNvSpPr>
                <a:spLocks/>
              </p:cNvSpPr>
              <p:nvPr/>
            </p:nvSpPr>
            <p:spPr bwMode="auto">
              <a:xfrm>
                <a:off x="4341813" y="3335338"/>
                <a:ext cx="90488" cy="127000"/>
              </a:xfrm>
              <a:custGeom>
                <a:avLst/>
                <a:gdLst/>
                <a:ahLst/>
                <a:cxnLst>
                  <a:cxn ang="0">
                    <a:pos x="15" y="0"/>
                  </a:cxn>
                  <a:cxn ang="0">
                    <a:pos x="45" y="35"/>
                  </a:cxn>
                  <a:cxn ang="0">
                    <a:pos x="6" y="62"/>
                  </a:cxn>
                  <a:cxn ang="0">
                    <a:pos x="0" y="61"/>
                  </a:cxn>
                </a:cxnLst>
                <a:rect l="0" t="0" r="r" b="b"/>
                <a:pathLst>
                  <a:path w="47" h="65">
                    <a:moveTo>
                      <a:pt x="15" y="0"/>
                    </a:moveTo>
                    <a:cubicBezTo>
                      <a:pt x="34" y="2"/>
                      <a:pt x="47" y="18"/>
                      <a:pt x="45" y="35"/>
                    </a:cubicBezTo>
                    <a:cubicBezTo>
                      <a:pt x="42" y="53"/>
                      <a:pt x="25" y="65"/>
                      <a:pt x="6" y="62"/>
                    </a:cubicBezTo>
                    <a:cubicBezTo>
                      <a:pt x="4" y="62"/>
                      <a:pt x="2" y="62"/>
                      <a:pt x="0" y="61"/>
                    </a:cubicBezTo>
                  </a:path>
                </a:pathLst>
              </a:custGeom>
              <a:noFill/>
              <a:ln w="1905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cs typeface="Arial" pitchFamily="34" charset="0"/>
                </a:endParaRPr>
              </a:p>
            </p:txBody>
          </p:sp>
          <p:sp>
            <p:nvSpPr>
              <p:cNvPr id="46" name="Freeform 687"/>
              <p:cNvSpPr>
                <a:spLocks/>
              </p:cNvSpPr>
              <p:nvPr/>
            </p:nvSpPr>
            <p:spPr bwMode="auto">
              <a:xfrm>
                <a:off x="4219575" y="3427413"/>
                <a:ext cx="107950" cy="38100"/>
              </a:xfrm>
              <a:custGeom>
                <a:avLst/>
                <a:gdLst/>
                <a:ahLst/>
                <a:cxnLst>
                  <a:cxn ang="0">
                    <a:pos x="56" y="0"/>
                  </a:cxn>
                  <a:cxn ang="0">
                    <a:pos x="12" y="12"/>
                  </a:cxn>
                  <a:cxn ang="0">
                    <a:pos x="0" y="1"/>
                  </a:cxn>
                </a:cxnLst>
                <a:rect l="0" t="0" r="r" b="b"/>
                <a:pathLst>
                  <a:path w="56" h="20">
                    <a:moveTo>
                      <a:pt x="56" y="0"/>
                    </a:moveTo>
                    <a:cubicBezTo>
                      <a:pt x="47" y="15"/>
                      <a:pt x="28" y="20"/>
                      <a:pt x="12" y="12"/>
                    </a:cubicBezTo>
                    <a:cubicBezTo>
                      <a:pt x="7" y="9"/>
                      <a:pt x="3" y="6"/>
                      <a:pt x="0" y="1"/>
                    </a:cubicBezTo>
                  </a:path>
                </a:pathLst>
              </a:custGeom>
              <a:noFill/>
              <a:ln w="1905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cs typeface="Arial" pitchFamily="34" charset="0"/>
                </a:endParaRPr>
              </a:p>
            </p:txBody>
          </p:sp>
          <p:sp>
            <p:nvSpPr>
              <p:cNvPr id="47" name="Freeform 688"/>
              <p:cNvSpPr>
                <a:spLocks/>
              </p:cNvSpPr>
              <p:nvPr/>
            </p:nvSpPr>
            <p:spPr bwMode="auto">
              <a:xfrm>
                <a:off x="4116388" y="3417888"/>
                <a:ext cx="103188" cy="60325"/>
              </a:xfrm>
              <a:custGeom>
                <a:avLst/>
                <a:gdLst/>
                <a:ahLst/>
                <a:cxnLst>
                  <a:cxn ang="0">
                    <a:pos x="53" y="5"/>
                  </a:cxn>
                  <a:cxn ang="0">
                    <a:pos x="27" y="31"/>
                  </a:cxn>
                  <a:cxn ang="0">
                    <a:pos x="0" y="7"/>
                  </a:cxn>
                  <a:cxn ang="0">
                    <a:pos x="1" y="0"/>
                  </a:cxn>
                </a:cxnLst>
                <a:rect l="0" t="0" r="r" b="b"/>
                <a:pathLst>
                  <a:path w="53" h="31">
                    <a:moveTo>
                      <a:pt x="53" y="5"/>
                    </a:moveTo>
                    <a:cubicBezTo>
                      <a:pt x="53" y="19"/>
                      <a:pt x="42" y="30"/>
                      <a:pt x="27" y="31"/>
                    </a:cubicBezTo>
                    <a:cubicBezTo>
                      <a:pt x="13" y="31"/>
                      <a:pt x="1" y="20"/>
                      <a:pt x="0" y="7"/>
                    </a:cubicBezTo>
                    <a:cubicBezTo>
                      <a:pt x="0" y="4"/>
                      <a:pt x="0" y="2"/>
                      <a:pt x="1" y="0"/>
                    </a:cubicBezTo>
                  </a:path>
                </a:pathLst>
              </a:custGeom>
              <a:noFill/>
              <a:ln w="1905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cs typeface="Arial" pitchFamily="34" charset="0"/>
                </a:endParaRPr>
              </a:p>
            </p:txBody>
          </p:sp>
        </p:grpSp>
        <p:grpSp>
          <p:nvGrpSpPr>
            <p:cNvPr id="32" name="Groupe 565"/>
            <p:cNvGrpSpPr/>
            <p:nvPr/>
          </p:nvGrpSpPr>
          <p:grpSpPr>
            <a:xfrm>
              <a:off x="4986697" y="1312228"/>
              <a:ext cx="237766" cy="230822"/>
              <a:chOff x="2373314" y="950913"/>
              <a:chExt cx="292100" cy="288925"/>
            </a:xfrm>
          </p:grpSpPr>
          <p:sp>
            <p:nvSpPr>
              <p:cNvPr id="38" name="Freeform 119"/>
              <p:cNvSpPr>
                <a:spLocks/>
              </p:cNvSpPr>
              <p:nvPr/>
            </p:nvSpPr>
            <p:spPr bwMode="auto">
              <a:xfrm>
                <a:off x="2373314" y="950913"/>
                <a:ext cx="292100" cy="288925"/>
              </a:xfrm>
              <a:custGeom>
                <a:avLst/>
                <a:gdLst/>
                <a:ahLst/>
                <a:cxnLst>
                  <a:cxn ang="0">
                    <a:pos x="113" y="69"/>
                  </a:cxn>
                  <a:cxn ang="0">
                    <a:pos x="118" y="68"/>
                  </a:cxn>
                  <a:cxn ang="0">
                    <a:pos x="136" y="75"/>
                  </a:cxn>
                  <a:cxn ang="0">
                    <a:pos x="133" y="56"/>
                  </a:cxn>
                  <a:cxn ang="0">
                    <a:pos x="151" y="50"/>
                  </a:cxn>
                  <a:cxn ang="0">
                    <a:pos x="137" y="38"/>
                  </a:cxn>
                  <a:cxn ang="0">
                    <a:pos x="147" y="22"/>
                  </a:cxn>
                  <a:cxn ang="0">
                    <a:pos x="128" y="21"/>
                  </a:cxn>
                  <a:cxn ang="0">
                    <a:pos x="126" y="3"/>
                  </a:cxn>
                  <a:cxn ang="0">
                    <a:pos x="111" y="14"/>
                  </a:cxn>
                  <a:cxn ang="0">
                    <a:pos x="97" y="1"/>
                  </a:cxn>
                  <a:cxn ang="0">
                    <a:pos x="93" y="20"/>
                  </a:cxn>
                  <a:cxn ang="0">
                    <a:pos x="74" y="19"/>
                  </a:cxn>
                  <a:cxn ang="0">
                    <a:pos x="83" y="36"/>
                  </a:cxn>
                  <a:cxn ang="0">
                    <a:pos x="68" y="47"/>
                  </a:cxn>
                  <a:cxn ang="0">
                    <a:pos x="85" y="54"/>
                  </a:cxn>
                  <a:cxn ang="0">
                    <a:pos x="80" y="72"/>
                  </a:cxn>
                  <a:cxn ang="0">
                    <a:pos x="99" y="75"/>
                  </a:cxn>
                  <a:cxn ang="0">
                    <a:pos x="89" y="90"/>
                  </a:cxn>
                  <a:cxn ang="0">
                    <a:pos x="104" y="101"/>
                  </a:cxn>
                  <a:cxn ang="0">
                    <a:pos x="87" y="110"/>
                  </a:cxn>
                  <a:cxn ang="0">
                    <a:pos x="95" y="126"/>
                  </a:cxn>
                  <a:cxn ang="0">
                    <a:pos x="76" y="126"/>
                  </a:cxn>
                  <a:cxn ang="0">
                    <a:pos x="74" y="144"/>
                  </a:cxn>
                  <a:cxn ang="0">
                    <a:pos x="58" y="134"/>
                  </a:cxn>
                  <a:cxn ang="0">
                    <a:pos x="47" y="149"/>
                  </a:cxn>
                  <a:cxn ang="0">
                    <a:pos x="39" y="132"/>
                  </a:cxn>
                  <a:cxn ang="0">
                    <a:pos x="22" y="140"/>
                  </a:cxn>
                  <a:cxn ang="0">
                    <a:pos x="23" y="121"/>
                  </a:cxn>
                  <a:cxn ang="0">
                    <a:pos x="5" y="119"/>
                  </a:cxn>
                  <a:cxn ang="0">
                    <a:pos x="15" y="104"/>
                  </a:cxn>
                  <a:cxn ang="0">
                    <a:pos x="0" y="93"/>
                  </a:cxn>
                  <a:cxn ang="0">
                    <a:pos x="16" y="84"/>
                  </a:cxn>
                  <a:cxn ang="0">
                    <a:pos x="9" y="67"/>
                  </a:cxn>
                  <a:cxn ang="0">
                    <a:pos x="27" y="68"/>
                  </a:cxn>
                  <a:cxn ang="0">
                    <a:pos x="29" y="50"/>
                  </a:cxn>
                  <a:cxn ang="0">
                    <a:pos x="45" y="60"/>
                  </a:cxn>
                  <a:cxn ang="0">
                    <a:pos x="56" y="45"/>
                  </a:cxn>
                  <a:cxn ang="0">
                    <a:pos x="64" y="61"/>
                  </a:cxn>
                </a:cxnLst>
                <a:rect l="0" t="0" r="r" b="b"/>
                <a:pathLst>
                  <a:path w="151" h="149">
                    <a:moveTo>
                      <a:pt x="108" y="84"/>
                    </a:moveTo>
                    <a:cubicBezTo>
                      <a:pt x="113" y="69"/>
                      <a:pt x="113" y="69"/>
                      <a:pt x="113" y="69"/>
                    </a:cubicBezTo>
                    <a:cubicBezTo>
                      <a:pt x="114" y="69"/>
                      <a:pt x="115" y="69"/>
                      <a:pt x="116" y="68"/>
                    </a:cubicBezTo>
                    <a:cubicBezTo>
                      <a:pt x="116" y="68"/>
                      <a:pt x="117" y="68"/>
                      <a:pt x="118" y="68"/>
                    </a:cubicBezTo>
                    <a:cubicBezTo>
                      <a:pt x="129" y="79"/>
                      <a:pt x="129" y="79"/>
                      <a:pt x="129" y="79"/>
                    </a:cubicBezTo>
                    <a:cubicBezTo>
                      <a:pt x="136" y="75"/>
                      <a:pt x="136" y="75"/>
                      <a:pt x="136" y="75"/>
                    </a:cubicBezTo>
                    <a:cubicBezTo>
                      <a:pt x="130" y="60"/>
                      <a:pt x="130" y="60"/>
                      <a:pt x="130" y="60"/>
                    </a:cubicBezTo>
                    <a:cubicBezTo>
                      <a:pt x="131" y="59"/>
                      <a:pt x="132" y="58"/>
                      <a:pt x="133" y="56"/>
                    </a:cubicBezTo>
                    <a:cubicBezTo>
                      <a:pt x="148" y="58"/>
                      <a:pt x="148" y="58"/>
                      <a:pt x="148" y="58"/>
                    </a:cubicBezTo>
                    <a:cubicBezTo>
                      <a:pt x="151" y="50"/>
                      <a:pt x="151" y="50"/>
                      <a:pt x="151" y="50"/>
                    </a:cubicBezTo>
                    <a:cubicBezTo>
                      <a:pt x="137" y="43"/>
                      <a:pt x="137" y="43"/>
                      <a:pt x="137" y="43"/>
                    </a:cubicBezTo>
                    <a:cubicBezTo>
                      <a:pt x="137" y="41"/>
                      <a:pt x="137" y="40"/>
                      <a:pt x="137" y="38"/>
                    </a:cubicBezTo>
                    <a:cubicBezTo>
                      <a:pt x="150" y="30"/>
                      <a:pt x="150" y="30"/>
                      <a:pt x="150" y="30"/>
                    </a:cubicBezTo>
                    <a:cubicBezTo>
                      <a:pt x="147" y="22"/>
                      <a:pt x="147" y="22"/>
                      <a:pt x="147" y="22"/>
                    </a:cubicBezTo>
                    <a:cubicBezTo>
                      <a:pt x="132" y="25"/>
                      <a:pt x="132" y="25"/>
                      <a:pt x="132" y="25"/>
                    </a:cubicBezTo>
                    <a:cubicBezTo>
                      <a:pt x="131" y="24"/>
                      <a:pt x="130" y="23"/>
                      <a:pt x="128" y="21"/>
                    </a:cubicBezTo>
                    <a:cubicBezTo>
                      <a:pt x="133" y="6"/>
                      <a:pt x="133" y="6"/>
                      <a:pt x="133" y="6"/>
                    </a:cubicBezTo>
                    <a:cubicBezTo>
                      <a:pt x="126" y="3"/>
                      <a:pt x="126" y="3"/>
                      <a:pt x="126" y="3"/>
                    </a:cubicBezTo>
                    <a:cubicBezTo>
                      <a:pt x="116" y="15"/>
                      <a:pt x="116" y="15"/>
                      <a:pt x="116" y="15"/>
                    </a:cubicBezTo>
                    <a:cubicBezTo>
                      <a:pt x="114" y="14"/>
                      <a:pt x="113" y="14"/>
                      <a:pt x="111" y="14"/>
                    </a:cubicBezTo>
                    <a:cubicBezTo>
                      <a:pt x="105" y="0"/>
                      <a:pt x="105" y="0"/>
                      <a:pt x="105" y="0"/>
                    </a:cubicBezTo>
                    <a:cubicBezTo>
                      <a:pt x="97" y="1"/>
                      <a:pt x="97" y="1"/>
                      <a:pt x="97" y="1"/>
                    </a:cubicBezTo>
                    <a:cubicBezTo>
                      <a:pt x="97" y="17"/>
                      <a:pt x="97" y="17"/>
                      <a:pt x="97" y="17"/>
                    </a:cubicBezTo>
                    <a:cubicBezTo>
                      <a:pt x="96" y="18"/>
                      <a:pt x="94" y="19"/>
                      <a:pt x="93" y="20"/>
                    </a:cubicBezTo>
                    <a:cubicBezTo>
                      <a:pt x="79" y="13"/>
                      <a:pt x="79" y="13"/>
                      <a:pt x="79" y="13"/>
                    </a:cubicBezTo>
                    <a:cubicBezTo>
                      <a:pt x="74" y="19"/>
                      <a:pt x="74" y="19"/>
                      <a:pt x="74" y="19"/>
                    </a:cubicBezTo>
                    <a:cubicBezTo>
                      <a:pt x="85" y="31"/>
                      <a:pt x="85" y="31"/>
                      <a:pt x="85" y="31"/>
                    </a:cubicBezTo>
                    <a:cubicBezTo>
                      <a:pt x="84" y="32"/>
                      <a:pt x="83" y="34"/>
                      <a:pt x="83" y="36"/>
                    </a:cubicBezTo>
                    <a:cubicBezTo>
                      <a:pt x="68" y="39"/>
                      <a:pt x="68" y="39"/>
                      <a:pt x="68" y="39"/>
                    </a:cubicBezTo>
                    <a:cubicBezTo>
                      <a:pt x="68" y="47"/>
                      <a:pt x="68" y="47"/>
                      <a:pt x="68" y="47"/>
                    </a:cubicBezTo>
                    <a:cubicBezTo>
                      <a:pt x="84" y="49"/>
                      <a:pt x="84" y="49"/>
                      <a:pt x="84" y="49"/>
                    </a:cubicBezTo>
                    <a:cubicBezTo>
                      <a:pt x="84" y="51"/>
                      <a:pt x="85" y="53"/>
                      <a:pt x="85" y="54"/>
                    </a:cubicBezTo>
                    <a:cubicBezTo>
                      <a:pt x="77" y="67"/>
                      <a:pt x="77" y="67"/>
                      <a:pt x="77" y="67"/>
                    </a:cubicBezTo>
                    <a:cubicBezTo>
                      <a:pt x="80" y="72"/>
                      <a:pt x="80" y="72"/>
                      <a:pt x="80" y="72"/>
                    </a:cubicBezTo>
                    <a:cubicBezTo>
                      <a:pt x="95" y="67"/>
                      <a:pt x="95" y="67"/>
                      <a:pt x="95" y="67"/>
                    </a:cubicBezTo>
                    <a:cubicBezTo>
                      <a:pt x="99" y="75"/>
                      <a:pt x="99" y="75"/>
                      <a:pt x="99" y="75"/>
                    </a:cubicBezTo>
                    <a:cubicBezTo>
                      <a:pt x="87" y="84"/>
                      <a:pt x="87" y="84"/>
                      <a:pt x="87" y="84"/>
                    </a:cubicBezTo>
                    <a:cubicBezTo>
                      <a:pt x="88" y="86"/>
                      <a:pt x="88" y="88"/>
                      <a:pt x="89" y="90"/>
                    </a:cubicBezTo>
                    <a:cubicBezTo>
                      <a:pt x="104" y="93"/>
                      <a:pt x="104" y="93"/>
                      <a:pt x="104" y="93"/>
                    </a:cubicBezTo>
                    <a:cubicBezTo>
                      <a:pt x="104" y="101"/>
                      <a:pt x="104" y="101"/>
                      <a:pt x="104" y="101"/>
                    </a:cubicBezTo>
                    <a:cubicBezTo>
                      <a:pt x="89" y="104"/>
                      <a:pt x="89" y="104"/>
                      <a:pt x="89" y="104"/>
                    </a:cubicBezTo>
                    <a:cubicBezTo>
                      <a:pt x="88" y="106"/>
                      <a:pt x="88" y="108"/>
                      <a:pt x="87" y="110"/>
                    </a:cubicBezTo>
                    <a:cubicBezTo>
                      <a:pt x="99" y="119"/>
                      <a:pt x="99" y="119"/>
                      <a:pt x="99" y="119"/>
                    </a:cubicBezTo>
                    <a:cubicBezTo>
                      <a:pt x="95" y="126"/>
                      <a:pt x="95" y="126"/>
                      <a:pt x="95" y="126"/>
                    </a:cubicBezTo>
                    <a:cubicBezTo>
                      <a:pt x="80" y="121"/>
                      <a:pt x="80" y="121"/>
                      <a:pt x="80" y="121"/>
                    </a:cubicBezTo>
                    <a:cubicBezTo>
                      <a:pt x="79" y="123"/>
                      <a:pt x="78" y="124"/>
                      <a:pt x="76" y="126"/>
                    </a:cubicBezTo>
                    <a:cubicBezTo>
                      <a:pt x="81" y="140"/>
                      <a:pt x="81" y="140"/>
                      <a:pt x="81" y="140"/>
                    </a:cubicBezTo>
                    <a:cubicBezTo>
                      <a:pt x="74" y="144"/>
                      <a:pt x="74" y="144"/>
                      <a:pt x="74" y="144"/>
                    </a:cubicBezTo>
                    <a:cubicBezTo>
                      <a:pt x="64" y="132"/>
                      <a:pt x="64" y="132"/>
                      <a:pt x="64" y="132"/>
                    </a:cubicBezTo>
                    <a:cubicBezTo>
                      <a:pt x="62" y="133"/>
                      <a:pt x="60" y="134"/>
                      <a:pt x="58" y="134"/>
                    </a:cubicBezTo>
                    <a:cubicBezTo>
                      <a:pt x="56" y="149"/>
                      <a:pt x="56" y="149"/>
                      <a:pt x="56" y="149"/>
                    </a:cubicBezTo>
                    <a:cubicBezTo>
                      <a:pt x="47" y="149"/>
                      <a:pt x="47" y="149"/>
                      <a:pt x="47" y="149"/>
                    </a:cubicBezTo>
                    <a:cubicBezTo>
                      <a:pt x="45" y="134"/>
                      <a:pt x="45" y="134"/>
                      <a:pt x="45" y="134"/>
                    </a:cubicBezTo>
                    <a:cubicBezTo>
                      <a:pt x="43" y="134"/>
                      <a:pt x="41" y="133"/>
                      <a:pt x="39" y="132"/>
                    </a:cubicBezTo>
                    <a:cubicBezTo>
                      <a:pt x="29" y="144"/>
                      <a:pt x="29" y="144"/>
                      <a:pt x="29" y="144"/>
                    </a:cubicBezTo>
                    <a:cubicBezTo>
                      <a:pt x="22" y="140"/>
                      <a:pt x="22" y="140"/>
                      <a:pt x="22" y="140"/>
                    </a:cubicBezTo>
                    <a:cubicBezTo>
                      <a:pt x="27" y="126"/>
                      <a:pt x="27" y="126"/>
                      <a:pt x="27" y="126"/>
                    </a:cubicBezTo>
                    <a:cubicBezTo>
                      <a:pt x="26" y="124"/>
                      <a:pt x="24" y="123"/>
                      <a:pt x="23" y="121"/>
                    </a:cubicBezTo>
                    <a:cubicBezTo>
                      <a:pt x="9" y="126"/>
                      <a:pt x="9" y="126"/>
                      <a:pt x="9" y="126"/>
                    </a:cubicBezTo>
                    <a:cubicBezTo>
                      <a:pt x="5" y="119"/>
                      <a:pt x="5" y="119"/>
                      <a:pt x="5" y="119"/>
                    </a:cubicBezTo>
                    <a:cubicBezTo>
                      <a:pt x="16" y="110"/>
                      <a:pt x="16" y="110"/>
                      <a:pt x="16" y="110"/>
                    </a:cubicBezTo>
                    <a:cubicBezTo>
                      <a:pt x="15" y="108"/>
                      <a:pt x="15" y="106"/>
                      <a:pt x="15" y="104"/>
                    </a:cubicBezTo>
                    <a:cubicBezTo>
                      <a:pt x="0" y="101"/>
                      <a:pt x="0" y="101"/>
                      <a:pt x="0" y="101"/>
                    </a:cubicBezTo>
                    <a:cubicBezTo>
                      <a:pt x="0" y="93"/>
                      <a:pt x="0" y="93"/>
                      <a:pt x="0" y="93"/>
                    </a:cubicBezTo>
                    <a:cubicBezTo>
                      <a:pt x="15" y="90"/>
                      <a:pt x="15" y="90"/>
                      <a:pt x="15" y="90"/>
                    </a:cubicBezTo>
                    <a:cubicBezTo>
                      <a:pt x="15" y="88"/>
                      <a:pt x="15" y="86"/>
                      <a:pt x="16" y="84"/>
                    </a:cubicBezTo>
                    <a:cubicBezTo>
                      <a:pt x="5" y="75"/>
                      <a:pt x="5" y="75"/>
                      <a:pt x="5" y="75"/>
                    </a:cubicBezTo>
                    <a:cubicBezTo>
                      <a:pt x="9" y="67"/>
                      <a:pt x="9" y="67"/>
                      <a:pt x="9" y="67"/>
                    </a:cubicBezTo>
                    <a:cubicBezTo>
                      <a:pt x="23" y="72"/>
                      <a:pt x="23" y="72"/>
                      <a:pt x="23" y="72"/>
                    </a:cubicBezTo>
                    <a:cubicBezTo>
                      <a:pt x="24" y="71"/>
                      <a:pt x="26" y="69"/>
                      <a:pt x="27" y="68"/>
                    </a:cubicBezTo>
                    <a:cubicBezTo>
                      <a:pt x="22" y="54"/>
                      <a:pt x="22" y="54"/>
                      <a:pt x="22" y="54"/>
                    </a:cubicBezTo>
                    <a:cubicBezTo>
                      <a:pt x="29" y="50"/>
                      <a:pt x="29" y="50"/>
                      <a:pt x="29" y="50"/>
                    </a:cubicBezTo>
                    <a:cubicBezTo>
                      <a:pt x="39" y="61"/>
                      <a:pt x="39" y="61"/>
                      <a:pt x="39" y="61"/>
                    </a:cubicBezTo>
                    <a:cubicBezTo>
                      <a:pt x="41" y="61"/>
                      <a:pt x="43" y="60"/>
                      <a:pt x="45" y="60"/>
                    </a:cubicBezTo>
                    <a:cubicBezTo>
                      <a:pt x="47" y="45"/>
                      <a:pt x="47" y="45"/>
                      <a:pt x="47" y="45"/>
                    </a:cubicBezTo>
                    <a:cubicBezTo>
                      <a:pt x="56" y="45"/>
                      <a:pt x="56" y="45"/>
                      <a:pt x="56" y="45"/>
                    </a:cubicBezTo>
                    <a:cubicBezTo>
                      <a:pt x="58" y="60"/>
                      <a:pt x="58" y="60"/>
                      <a:pt x="58" y="60"/>
                    </a:cubicBezTo>
                    <a:cubicBezTo>
                      <a:pt x="60" y="60"/>
                      <a:pt x="62" y="61"/>
                      <a:pt x="64" y="61"/>
                    </a:cubicBezTo>
                  </a:path>
                </a:pathLst>
              </a:custGeom>
              <a:noFill/>
              <a:ln w="1905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mj-lt"/>
                  <a:cs typeface="Arial" pitchFamily="34" charset="0"/>
                </a:endParaRPr>
              </a:p>
            </p:txBody>
          </p:sp>
          <p:sp>
            <p:nvSpPr>
              <p:cNvPr id="39" name="Oval 120"/>
              <p:cNvSpPr>
                <a:spLocks noChangeArrowheads="1"/>
              </p:cNvSpPr>
              <p:nvPr/>
            </p:nvSpPr>
            <p:spPr bwMode="auto">
              <a:xfrm>
                <a:off x="2444751" y="1109663"/>
                <a:ext cx="57150" cy="58738"/>
              </a:xfrm>
              <a:prstGeom prst="ellipse">
                <a:avLst/>
              </a:prstGeom>
              <a:noFill/>
              <a:ln w="1905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mj-lt"/>
                  <a:cs typeface="Arial" pitchFamily="34" charset="0"/>
                </a:endParaRPr>
              </a:p>
            </p:txBody>
          </p:sp>
          <p:sp>
            <p:nvSpPr>
              <p:cNvPr id="40" name="Oval 121"/>
              <p:cNvSpPr>
                <a:spLocks noChangeArrowheads="1"/>
              </p:cNvSpPr>
              <p:nvPr/>
            </p:nvSpPr>
            <p:spPr bwMode="auto">
              <a:xfrm>
                <a:off x="2559051" y="1004888"/>
                <a:ext cx="52388" cy="52388"/>
              </a:xfrm>
              <a:prstGeom prst="ellipse">
                <a:avLst/>
              </a:prstGeom>
              <a:noFill/>
              <a:ln w="19050" cap="rnd">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mj-lt"/>
                  <a:cs typeface="Arial" pitchFamily="34" charset="0"/>
                </a:endParaRPr>
              </a:p>
            </p:txBody>
          </p:sp>
        </p:grpSp>
        <p:grpSp>
          <p:nvGrpSpPr>
            <p:cNvPr id="33" name="Group 32"/>
            <p:cNvGrpSpPr/>
            <p:nvPr/>
          </p:nvGrpSpPr>
          <p:grpSpPr>
            <a:xfrm rot="10800000">
              <a:off x="5044341" y="2095497"/>
              <a:ext cx="170598" cy="166788"/>
              <a:chOff x="4429978" y="2297138"/>
              <a:chExt cx="283280" cy="276954"/>
            </a:xfrm>
          </p:grpSpPr>
          <p:sp>
            <p:nvSpPr>
              <p:cNvPr id="35" name="Freeform 623"/>
              <p:cNvSpPr>
                <a:spLocks/>
              </p:cNvSpPr>
              <p:nvPr/>
            </p:nvSpPr>
            <p:spPr bwMode="auto">
              <a:xfrm rot="10800000">
                <a:off x="4520408" y="2320889"/>
                <a:ext cx="180859" cy="167296"/>
              </a:xfrm>
              <a:custGeom>
                <a:avLst/>
                <a:gdLst/>
                <a:ahLst/>
                <a:cxnLst>
                  <a:cxn ang="0">
                    <a:pos x="0" y="1"/>
                  </a:cxn>
                  <a:cxn ang="0">
                    <a:pos x="28" y="14"/>
                  </a:cxn>
                  <a:cxn ang="0">
                    <a:pos x="33" y="30"/>
                  </a:cxn>
                </a:cxnLst>
                <a:rect l="0" t="0" r="r" b="b"/>
                <a:pathLst>
                  <a:path w="33" h="30">
                    <a:moveTo>
                      <a:pt x="0" y="1"/>
                    </a:moveTo>
                    <a:cubicBezTo>
                      <a:pt x="11" y="0"/>
                      <a:pt x="21" y="5"/>
                      <a:pt x="28" y="14"/>
                    </a:cubicBezTo>
                    <a:cubicBezTo>
                      <a:pt x="31" y="19"/>
                      <a:pt x="33" y="25"/>
                      <a:pt x="33" y="30"/>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cs typeface="Arial" pitchFamily="34" charset="0"/>
                </a:endParaRPr>
              </a:p>
            </p:txBody>
          </p:sp>
          <p:sp>
            <p:nvSpPr>
              <p:cNvPr id="36" name="Freeform 624"/>
              <p:cNvSpPr>
                <a:spLocks/>
              </p:cNvSpPr>
              <p:nvPr/>
            </p:nvSpPr>
            <p:spPr bwMode="auto">
              <a:xfrm rot="10800000">
                <a:off x="4429978" y="2338975"/>
                <a:ext cx="271289" cy="235117"/>
              </a:xfrm>
              <a:custGeom>
                <a:avLst/>
                <a:gdLst/>
                <a:ahLst/>
                <a:cxnLst>
                  <a:cxn ang="0">
                    <a:pos x="49" y="43"/>
                  </a:cxn>
                  <a:cxn ang="0">
                    <a:pos x="41" y="21"/>
                  </a:cxn>
                  <a:cxn ang="0">
                    <a:pos x="0" y="1"/>
                  </a:cxn>
                </a:cxnLst>
                <a:rect l="0" t="0" r="r" b="b"/>
                <a:pathLst>
                  <a:path w="49" h="43">
                    <a:moveTo>
                      <a:pt x="49" y="43"/>
                    </a:moveTo>
                    <a:cubicBezTo>
                      <a:pt x="48" y="35"/>
                      <a:pt x="46" y="28"/>
                      <a:pt x="41" y="21"/>
                    </a:cubicBezTo>
                    <a:cubicBezTo>
                      <a:pt x="32" y="7"/>
                      <a:pt x="16" y="0"/>
                      <a:pt x="0" y="1"/>
                    </a:cubicBez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cs typeface="Arial" pitchFamily="34" charset="0"/>
                </a:endParaRPr>
              </a:p>
            </p:txBody>
          </p:sp>
          <p:sp>
            <p:nvSpPr>
              <p:cNvPr id="37" name="Oval 36"/>
              <p:cNvSpPr/>
              <p:nvPr/>
            </p:nvSpPr>
            <p:spPr>
              <a:xfrm>
                <a:off x="4608483" y="2297138"/>
                <a:ext cx="104775" cy="104775"/>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latin typeface="+mj-lt"/>
                </a:endParaRPr>
              </a:p>
            </p:txBody>
          </p:sp>
        </p:grpSp>
        <p:sp>
          <p:nvSpPr>
            <p:cNvPr id="34" name="Rounded Rectangle 33"/>
            <p:cNvSpPr/>
            <p:nvPr/>
          </p:nvSpPr>
          <p:spPr>
            <a:xfrm>
              <a:off x="3962401" y="2114551"/>
              <a:ext cx="223838" cy="15102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500" b="1" dirty="0">
                  <a:solidFill>
                    <a:schemeClr val="tx1"/>
                  </a:solidFill>
                  <a:latin typeface="+mj-lt"/>
                  <a:cs typeface="Arial" pitchFamily="34" charset="0"/>
                </a:rPr>
                <a:t>App</a:t>
              </a:r>
            </a:p>
          </p:txBody>
        </p:sp>
      </p:grpSp>
      <p:pic>
        <p:nvPicPr>
          <p:cNvPr id="48" name="Picture 47" descr="Screen Shot 2014-12-11 at 11.14.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6665" y="4392940"/>
            <a:ext cx="1043469" cy="334412"/>
          </a:xfrm>
          <a:prstGeom prst="rect">
            <a:avLst/>
          </a:prstGeom>
          <a:ln w="3175" cmpd="sng">
            <a:solidFill>
              <a:schemeClr val="bg1"/>
            </a:solidFill>
          </a:ln>
        </p:spPr>
      </p:pic>
      <p:pic>
        <p:nvPicPr>
          <p:cNvPr id="51" name="Picture 50" descr="Screen Shot 2014-12-11 at 11.13.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0088" y="3770577"/>
            <a:ext cx="1043469" cy="614275"/>
          </a:xfrm>
          <a:prstGeom prst="rect">
            <a:avLst/>
          </a:prstGeom>
          <a:ln w="3175" cmpd="sng">
            <a:solidFill>
              <a:schemeClr val="bg1"/>
            </a:solidFill>
          </a:ln>
        </p:spPr>
      </p:pic>
      <p:pic>
        <p:nvPicPr>
          <p:cNvPr id="52" name="Picture 51" descr="Screen Shot 2014-12-11 at 11.13.4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520" y="3770575"/>
            <a:ext cx="1043469" cy="240800"/>
          </a:xfrm>
          <a:prstGeom prst="rect">
            <a:avLst/>
          </a:prstGeom>
          <a:ln w="3175" cmpd="sng">
            <a:solidFill>
              <a:schemeClr val="bg1"/>
            </a:solidFill>
          </a:ln>
        </p:spPr>
      </p:pic>
      <p:pic>
        <p:nvPicPr>
          <p:cNvPr id="53" name="Picture 52" descr="Screen Shot 2014-12-11 at 11.20.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3457" y="3770577"/>
            <a:ext cx="913035" cy="301390"/>
          </a:xfrm>
          <a:prstGeom prst="rect">
            <a:avLst/>
          </a:prstGeom>
          <a:ln w="3175" cmpd="sng">
            <a:solidFill>
              <a:schemeClr val="bg1"/>
            </a:solidFill>
          </a:ln>
        </p:spPr>
      </p:pic>
      <p:pic>
        <p:nvPicPr>
          <p:cNvPr id="54" name="Picture 53" descr="Screen Shot 2014-12-11 at 11.23.4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3537" y="4481831"/>
            <a:ext cx="1043469" cy="245523"/>
          </a:xfrm>
          <a:prstGeom prst="rect">
            <a:avLst/>
          </a:prstGeom>
          <a:ln w="3175" cmpd="sng">
            <a:solidFill>
              <a:schemeClr val="bg1"/>
            </a:solidFill>
          </a:ln>
        </p:spPr>
      </p:pic>
      <p:pic>
        <p:nvPicPr>
          <p:cNvPr id="55" name="Picture 54" descr="Screen Shot 2014-12-11 at 11.24.4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67446" y="4481974"/>
            <a:ext cx="913035" cy="245378"/>
          </a:xfrm>
          <a:prstGeom prst="rect">
            <a:avLst/>
          </a:prstGeom>
          <a:ln w="3175" cmpd="sng">
            <a:solidFill>
              <a:schemeClr val="bg1"/>
            </a:solidFill>
          </a:ln>
        </p:spPr>
      </p:pic>
      <p:pic>
        <p:nvPicPr>
          <p:cNvPr id="56" name="Picture 55" descr="Screen Shot 2014-12-11 at 11.28.4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1203" y="4464599"/>
            <a:ext cx="621850" cy="262755"/>
          </a:xfrm>
          <a:prstGeom prst="rect">
            <a:avLst/>
          </a:prstGeom>
          <a:ln w="3175" cmpd="sng">
            <a:solidFill>
              <a:schemeClr val="bg1"/>
            </a:solidFill>
          </a:ln>
        </p:spPr>
      </p:pic>
      <p:pic>
        <p:nvPicPr>
          <p:cNvPr id="57" name="Picture 56" descr="nexu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9863" y="3770577"/>
            <a:ext cx="1079070" cy="219101"/>
          </a:xfrm>
          <a:prstGeom prst="rect">
            <a:avLst/>
          </a:prstGeom>
        </p:spPr>
      </p:pic>
      <p:pic>
        <p:nvPicPr>
          <p:cNvPr id="58" name="Picture 57" descr="Screen Shot 2015-05-18 at 22.49.41.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36786" y="3770575"/>
            <a:ext cx="1207870" cy="254288"/>
          </a:xfrm>
          <a:prstGeom prst="rect">
            <a:avLst/>
          </a:prstGeom>
        </p:spPr>
      </p:pic>
      <p:pic>
        <p:nvPicPr>
          <p:cNvPr id="59" name="Picture 58" descr="Screen Shot 2015-05-18 at 23.07.59.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62311" y="4083157"/>
            <a:ext cx="1367926" cy="644197"/>
          </a:xfrm>
          <a:prstGeom prst="rect">
            <a:avLst/>
          </a:prstGeom>
        </p:spPr>
      </p:pic>
      <p:pic>
        <p:nvPicPr>
          <p:cNvPr id="60" name="Picture 59" descr="Screen Shot 2015-05-18 at 23.09.45.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06200" y="4117534"/>
            <a:ext cx="672820" cy="199190"/>
          </a:xfrm>
          <a:prstGeom prst="rect">
            <a:avLst/>
          </a:prstGeom>
        </p:spPr>
      </p:pic>
    </p:spTree>
    <p:extLst>
      <p:ext uri="{BB962C8B-B14F-4D97-AF65-F5344CB8AC3E}">
        <p14:creationId xmlns:p14="http://schemas.microsoft.com/office/powerpoint/2010/main" val="1548257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Ubuntu"/>
                <a:cs typeface="Ubuntu"/>
              </a:rPr>
              <a:t>Immediate Digital Innovation Team – Services &amp; Contacts</a:t>
            </a:r>
            <a:endParaRPr lang="en-US" dirty="0">
              <a:latin typeface="Ubuntu"/>
              <a:cs typeface="Ubuntu"/>
            </a:endParaRPr>
          </a:p>
        </p:txBody>
      </p:sp>
      <p:sp>
        <p:nvSpPr>
          <p:cNvPr id="3" name="Content Placeholder 2"/>
          <p:cNvSpPr txBox="1">
            <a:spLocks/>
          </p:cNvSpPr>
          <p:nvPr/>
        </p:nvSpPr>
        <p:spPr bwMode="auto">
          <a:xfrm>
            <a:off x="177620" y="701633"/>
            <a:ext cx="3445122" cy="2215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799" tIns="38899" rIns="77799" bIns="38899">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74297" lvl="1" indent="0" eaLnBrk="1" hangingPunct="1">
              <a:spcBef>
                <a:spcPts val="341"/>
              </a:spcBef>
              <a:buClr>
                <a:srgbClr val="AC2B37"/>
              </a:buClr>
            </a:pPr>
            <a:r>
              <a:rPr lang="en-GB" sz="2000" dirty="0">
                <a:solidFill>
                  <a:srgbClr val="000000"/>
                </a:solidFill>
                <a:latin typeface="Ubuntu"/>
                <a:cs typeface="Ubuntu"/>
              </a:rPr>
              <a:t>Services</a:t>
            </a:r>
          </a:p>
          <a:p>
            <a:pPr marL="376891" lvl="2" indent="-145890" eaLnBrk="1" hangingPunct="1">
              <a:spcBef>
                <a:spcPts val="100"/>
              </a:spcBef>
              <a:buClr>
                <a:srgbClr val="AC2B37"/>
              </a:buClr>
              <a:buFont typeface="Arial" charset="0"/>
              <a:buChar char="•"/>
            </a:pPr>
            <a:r>
              <a:rPr lang="en-GB" sz="1800" dirty="0">
                <a:solidFill>
                  <a:srgbClr val="000000"/>
                </a:solidFill>
                <a:latin typeface="Ubuntu"/>
                <a:cs typeface="Ubuntu"/>
              </a:rPr>
              <a:t>Demos</a:t>
            </a:r>
          </a:p>
          <a:p>
            <a:pPr marL="376891" lvl="2" indent="-145890" eaLnBrk="1" hangingPunct="1">
              <a:spcBef>
                <a:spcPts val="100"/>
              </a:spcBef>
              <a:buClr>
                <a:srgbClr val="AC2B37"/>
              </a:buClr>
              <a:buFont typeface="Arial" charset="0"/>
              <a:buChar char="•"/>
            </a:pPr>
            <a:r>
              <a:rPr lang="en-GB" sz="1800" dirty="0">
                <a:solidFill>
                  <a:srgbClr val="000000"/>
                </a:solidFill>
                <a:latin typeface="Ubuntu"/>
                <a:cs typeface="Ubuntu"/>
              </a:rPr>
              <a:t>Proof of Concepts</a:t>
            </a:r>
          </a:p>
          <a:p>
            <a:pPr marL="376891" lvl="2" indent="-145890" eaLnBrk="1" hangingPunct="1">
              <a:spcBef>
                <a:spcPts val="100"/>
              </a:spcBef>
              <a:buClr>
                <a:srgbClr val="AC2B37"/>
              </a:buClr>
              <a:buFont typeface="Arial" charset="0"/>
              <a:buChar char="•"/>
            </a:pPr>
            <a:r>
              <a:rPr lang="en-GB" sz="1800" dirty="0">
                <a:solidFill>
                  <a:srgbClr val="000000"/>
                </a:solidFill>
                <a:latin typeface="Ubuntu"/>
                <a:cs typeface="Ubuntu"/>
              </a:rPr>
              <a:t>Alphas / Beta</a:t>
            </a:r>
          </a:p>
          <a:p>
            <a:pPr marL="376891" lvl="2" indent="-145890" eaLnBrk="1" hangingPunct="1">
              <a:spcBef>
                <a:spcPts val="100"/>
              </a:spcBef>
              <a:buClr>
                <a:srgbClr val="AC2B37"/>
              </a:buClr>
              <a:buFont typeface="Arial" charset="0"/>
              <a:buChar char="•"/>
            </a:pPr>
            <a:r>
              <a:rPr lang="en-GB" sz="1800" dirty="0">
                <a:solidFill>
                  <a:srgbClr val="000000"/>
                </a:solidFill>
                <a:latin typeface="Ubuntu"/>
                <a:cs typeface="Ubuntu"/>
              </a:rPr>
              <a:t>Full solutions</a:t>
            </a:r>
          </a:p>
          <a:p>
            <a:pPr marL="376891" lvl="2" indent="-145890" eaLnBrk="1" hangingPunct="1">
              <a:spcBef>
                <a:spcPts val="100"/>
              </a:spcBef>
              <a:buClr>
                <a:srgbClr val="AC2B37"/>
              </a:buClr>
              <a:buFont typeface="Arial" charset="0"/>
              <a:buChar char="•"/>
            </a:pPr>
            <a:r>
              <a:rPr lang="en-GB" sz="1800" dirty="0">
                <a:solidFill>
                  <a:srgbClr val="000000"/>
                </a:solidFill>
                <a:latin typeface="Ubuntu"/>
                <a:cs typeface="Ubuntu"/>
              </a:rPr>
              <a:t>Technical Consultancy</a:t>
            </a:r>
          </a:p>
          <a:p>
            <a:pPr marL="376891" lvl="2" indent="-145890" eaLnBrk="1" hangingPunct="1">
              <a:spcBef>
                <a:spcPts val="100"/>
              </a:spcBef>
              <a:buClr>
                <a:srgbClr val="AC2B37"/>
              </a:buClr>
              <a:buFont typeface="Arial" charset="0"/>
              <a:buChar char="•"/>
            </a:pPr>
            <a:r>
              <a:rPr lang="en-GB" sz="1800" dirty="0">
                <a:solidFill>
                  <a:srgbClr val="000000"/>
                </a:solidFill>
                <a:latin typeface="Ubuntu"/>
                <a:cs typeface="Ubuntu"/>
              </a:rPr>
              <a:t>Pre-Sales</a:t>
            </a:r>
          </a:p>
          <a:p>
            <a:pPr marL="376891" lvl="2" indent="-145890" eaLnBrk="1" hangingPunct="1">
              <a:spcBef>
                <a:spcPts val="100"/>
              </a:spcBef>
              <a:buClr>
                <a:srgbClr val="AC2B37"/>
              </a:buClr>
              <a:buFont typeface="Arial" charset="0"/>
              <a:buChar char="•"/>
            </a:pPr>
            <a:r>
              <a:rPr lang="en-GB" sz="1800" dirty="0">
                <a:solidFill>
                  <a:srgbClr val="000000"/>
                </a:solidFill>
                <a:latin typeface="Ubuntu"/>
                <a:cs typeface="Ubuntu"/>
              </a:rPr>
              <a:t>Training </a:t>
            </a:r>
          </a:p>
        </p:txBody>
      </p:sp>
      <p:sp>
        <p:nvSpPr>
          <p:cNvPr id="5" name="TextBox 4"/>
          <p:cNvSpPr txBox="1"/>
          <p:nvPr/>
        </p:nvSpPr>
        <p:spPr>
          <a:xfrm>
            <a:off x="4653600" y="2344720"/>
            <a:ext cx="4360522" cy="2339102"/>
          </a:xfrm>
          <a:prstGeom prst="rect">
            <a:avLst/>
          </a:prstGeom>
          <a:noFill/>
          <a:ln>
            <a:solidFill>
              <a:schemeClr val="tx1"/>
            </a:solidFill>
          </a:ln>
        </p:spPr>
        <p:txBody>
          <a:bodyPr wrap="square" lIns="91399" tIns="45698" rIns="91399" bIns="45698" rtlCol="0">
            <a:spAutoFit/>
          </a:bodyPr>
          <a:lstStyle/>
          <a:p>
            <a:r>
              <a:rPr lang="en-GB" sz="2000" dirty="0"/>
              <a:t>For more information please contact</a:t>
            </a:r>
          </a:p>
          <a:p>
            <a:endParaRPr lang="en-GB" sz="1400" dirty="0"/>
          </a:p>
          <a:p>
            <a:r>
              <a:rPr lang="en-GB" sz="1400" b="1" dirty="0"/>
              <a:t>BEN SCOWEN</a:t>
            </a:r>
            <a:r>
              <a:rPr lang="en-GB" sz="1400" dirty="0"/>
              <a:t> Head of "Immediate" Digital Innovation</a:t>
            </a:r>
          </a:p>
          <a:p>
            <a:r>
              <a:rPr lang="en-GB" sz="1400" dirty="0"/>
              <a:t>Capgemini UK | Telford</a:t>
            </a:r>
          </a:p>
          <a:p>
            <a:endParaRPr lang="en-GB" sz="1400" dirty="0"/>
          </a:p>
          <a:p>
            <a:endParaRPr lang="en-GB" sz="1400" dirty="0"/>
          </a:p>
          <a:p>
            <a:r>
              <a:rPr lang="en-GB" sz="1400" dirty="0"/>
              <a:t>+44(0) 7891152671</a:t>
            </a:r>
          </a:p>
          <a:p>
            <a:r>
              <a:rPr lang="en-GB" sz="1400" dirty="0" err="1"/>
              <a:t>Linkedin</a:t>
            </a:r>
            <a:r>
              <a:rPr lang="en-GB" sz="1400" dirty="0"/>
              <a:t> - </a:t>
            </a:r>
            <a:r>
              <a:rPr lang="en-GB" sz="1400" u="sng" dirty="0">
                <a:hlinkClick r:id="rId2"/>
              </a:rPr>
              <a:t>http://uk.linkedin.com/in/scowen</a:t>
            </a:r>
          </a:p>
          <a:p>
            <a:r>
              <a:rPr lang="en-GB" sz="1400" dirty="0"/>
              <a:t>Email - </a:t>
            </a:r>
            <a:r>
              <a:rPr lang="en-GB" sz="1400" dirty="0">
                <a:hlinkClick r:id="rId3"/>
              </a:rPr>
              <a:t>ben.scowen@capgemini.com</a:t>
            </a:r>
            <a:endParaRPr lang="en-GB" sz="1400" dirty="0"/>
          </a:p>
        </p:txBody>
      </p:sp>
    </p:spTree>
    <p:extLst>
      <p:ext uri="{BB962C8B-B14F-4D97-AF65-F5344CB8AC3E}">
        <p14:creationId xmlns:p14="http://schemas.microsoft.com/office/powerpoint/2010/main" val="40785649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13"/>
          <p:cNvGraphicFramePr>
            <a:graphicFrameLocks noChangeAspect="1"/>
          </p:cNvGraphicFramePr>
          <p:nvPr>
            <p:custDataLst>
              <p:tags r:id="rId2"/>
            </p:custDataLst>
          </p:nvPr>
        </p:nvGraphicFramePr>
        <p:xfrm>
          <a:off x="0" y="4"/>
          <a:ext cx="146538" cy="119063"/>
        </p:xfrm>
        <a:graphic>
          <a:graphicData uri="http://schemas.openxmlformats.org/presentationml/2006/ole">
            <mc:AlternateContent xmlns:mc="http://schemas.openxmlformats.org/markup-compatibility/2006">
              <mc:Choice xmlns:v="urn:schemas-microsoft-com:vml" Requires="v">
                <p:oleObj spid="_x0000_s70840"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
                        <a:ext cx="14653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2220846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3"/>
          <p:cNvSpPr>
            <a:spLocks noGrp="1"/>
          </p:cNvSpPr>
          <p:nvPr>
            <p:ph type="title"/>
          </p:nvPr>
        </p:nvSpPr>
        <p:spPr/>
        <p:txBody>
          <a:bodyPr/>
          <a:lstStyle/>
          <a:p>
            <a:pPr eaLnBrk="1" hangingPunct="1"/>
            <a:r>
              <a:rPr lang="en-US" dirty="0" smtClean="0"/>
              <a:t>Immediate Overview</a:t>
            </a:r>
          </a:p>
        </p:txBody>
      </p:sp>
      <p:sp>
        <p:nvSpPr>
          <p:cNvPr id="5" name="Content Placeholder 4"/>
          <p:cNvSpPr>
            <a:spLocks noGrp="1"/>
          </p:cNvSpPr>
          <p:nvPr>
            <p:ph sz="quarter" idx="10"/>
          </p:nvPr>
        </p:nvSpPr>
        <p:spPr>
          <a:xfrm>
            <a:off x="250720" y="555683"/>
            <a:ext cx="8196460" cy="3849547"/>
          </a:xfrm>
        </p:spPr>
        <p:txBody>
          <a:bodyPr rtlCol="0">
            <a:noAutofit/>
          </a:bodyPr>
          <a:lstStyle/>
          <a:p>
            <a:pPr marL="231106" indent="-231106" defTabSz="778405" eaLnBrk="1" fontAlgn="auto" hangingPunct="1">
              <a:spcBef>
                <a:spcPts val="0"/>
              </a:spcBef>
              <a:spcAft>
                <a:spcPts val="0"/>
              </a:spcAft>
              <a:defRPr/>
            </a:pPr>
            <a:r>
              <a:rPr lang="en-US" sz="1400" dirty="0"/>
              <a:t>Immediate </a:t>
            </a:r>
            <a:r>
              <a:rPr lang="en-US" sz="1400" dirty="0" smtClean="0"/>
              <a:t>Described</a:t>
            </a:r>
          </a:p>
          <a:p>
            <a:pPr marL="231106" indent="-231106" defTabSz="778405" eaLnBrk="1" fontAlgn="auto" hangingPunct="1">
              <a:spcBef>
                <a:spcPts val="0"/>
              </a:spcBef>
              <a:spcAft>
                <a:spcPts val="0"/>
              </a:spcAft>
              <a:defRPr/>
            </a:pPr>
            <a:r>
              <a:rPr lang="en-US" sz="1400" dirty="0" smtClean="0"/>
              <a:t>The Six Immediate Accelerators</a:t>
            </a:r>
            <a:endParaRPr lang="en-US" sz="1400" dirty="0"/>
          </a:p>
          <a:p>
            <a:pPr marL="231106" indent="-231106" defTabSz="778405" eaLnBrk="1" fontAlgn="auto" hangingPunct="1">
              <a:spcBef>
                <a:spcPts val="0"/>
              </a:spcBef>
              <a:spcAft>
                <a:spcPts val="0"/>
              </a:spcAft>
              <a:defRPr/>
            </a:pPr>
            <a:r>
              <a:rPr lang="en-US" sz="1400" dirty="0"/>
              <a:t>Ways of using Immediate</a:t>
            </a:r>
          </a:p>
          <a:p>
            <a:pPr marL="231106" indent="-231106" defTabSz="778405" eaLnBrk="1" fontAlgn="auto" hangingPunct="1">
              <a:spcBef>
                <a:spcPts val="0"/>
              </a:spcBef>
              <a:spcAft>
                <a:spcPts val="0"/>
              </a:spcAft>
              <a:defRPr/>
            </a:pPr>
            <a:r>
              <a:rPr lang="en-GB" sz="1400" dirty="0"/>
              <a:t>Features and Benefits</a:t>
            </a:r>
          </a:p>
          <a:p>
            <a:pPr marL="231106" indent="-231106" defTabSz="778405" eaLnBrk="1" fontAlgn="auto" hangingPunct="1">
              <a:spcBef>
                <a:spcPts val="0"/>
              </a:spcBef>
              <a:spcAft>
                <a:spcPts val="0"/>
              </a:spcAft>
              <a:defRPr/>
            </a:pPr>
            <a:r>
              <a:rPr lang="en-GB" sz="1400" dirty="0"/>
              <a:t>Technologies</a:t>
            </a:r>
          </a:p>
          <a:p>
            <a:pPr marL="231106" indent="-231106" defTabSz="778405" eaLnBrk="1" fontAlgn="auto" hangingPunct="1">
              <a:spcBef>
                <a:spcPts val="0"/>
              </a:spcBef>
              <a:spcAft>
                <a:spcPts val="0"/>
              </a:spcAft>
              <a:defRPr/>
            </a:pPr>
            <a:r>
              <a:rPr lang="en-GB" sz="1400" dirty="0"/>
              <a:t>Reference Architecture</a:t>
            </a:r>
          </a:p>
          <a:p>
            <a:pPr marL="231106" indent="-231106" defTabSz="778405" eaLnBrk="1" fontAlgn="auto" hangingPunct="1">
              <a:spcBef>
                <a:spcPts val="0"/>
              </a:spcBef>
              <a:spcAft>
                <a:spcPts val="0"/>
              </a:spcAft>
              <a:defRPr/>
            </a:pPr>
            <a:r>
              <a:rPr lang="en-GB" sz="1400" dirty="0" smtClean="0"/>
              <a:t>The Key Elements of an Accelerator</a:t>
            </a:r>
          </a:p>
          <a:p>
            <a:pPr marL="231106" indent="-231106" defTabSz="778405" eaLnBrk="1" fontAlgn="auto" hangingPunct="1">
              <a:spcBef>
                <a:spcPts val="0"/>
              </a:spcBef>
              <a:spcAft>
                <a:spcPts val="0"/>
              </a:spcAft>
              <a:defRPr/>
            </a:pPr>
            <a:r>
              <a:rPr lang="en-GB" sz="1400" dirty="0" smtClean="0"/>
              <a:t>01 Integration </a:t>
            </a:r>
          </a:p>
          <a:p>
            <a:pPr marL="231106" indent="-231106" defTabSz="778405" eaLnBrk="1" fontAlgn="auto" hangingPunct="1">
              <a:spcBef>
                <a:spcPts val="0"/>
              </a:spcBef>
              <a:spcAft>
                <a:spcPts val="0"/>
              </a:spcAft>
              <a:defRPr/>
            </a:pPr>
            <a:r>
              <a:rPr lang="en-GB" sz="1400" dirty="0" smtClean="0"/>
              <a:t>02 API Management</a:t>
            </a:r>
          </a:p>
          <a:p>
            <a:pPr marL="231106" indent="-231106" defTabSz="778405" eaLnBrk="1" fontAlgn="auto" hangingPunct="1">
              <a:spcBef>
                <a:spcPts val="0"/>
              </a:spcBef>
              <a:spcAft>
                <a:spcPts val="0"/>
              </a:spcAft>
              <a:defRPr/>
            </a:pPr>
            <a:r>
              <a:rPr lang="en-GB" sz="1400" dirty="0" smtClean="0"/>
              <a:t>03 Identity &amp; Access Management</a:t>
            </a:r>
          </a:p>
          <a:p>
            <a:pPr marL="231106" indent="-231106" defTabSz="778405" eaLnBrk="1" fontAlgn="auto" hangingPunct="1">
              <a:spcBef>
                <a:spcPts val="0"/>
              </a:spcBef>
              <a:spcAft>
                <a:spcPts val="0"/>
              </a:spcAft>
              <a:defRPr/>
            </a:pPr>
            <a:r>
              <a:rPr lang="en-GB" sz="1400" dirty="0" smtClean="0"/>
              <a:t>04 Service Management</a:t>
            </a:r>
          </a:p>
          <a:p>
            <a:pPr marL="231106" indent="-231106" defTabSz="778405" eaLnBrk="1" fontAlgn="auto" hangingPunct="1">
              <a:spcBef>
                <a:spcPts val="0"/>
              </a:spcBef>
              <a:spcAft>
                <a:spcPts val="0"/>
              </a:spcAft>
              <a:defRPr/>
            </a:pPr>
            <a:r>
              <a:rPr lang="en-GB" sz="1400" dirty="0" smtClean="0"/>
              <a:t>05 Automated Provisioning</a:t>
            </a:r>
          </a:p>
          <a:p>
            <a:pPr marL="231106" indent="-231106" defTabSz="778405" eaLnBrk="1" fontAlgn="auto" hangingPunct="1">
              <a:spcBef>
                <a:spcPts val="0"/>
              </a:spcBef>
              <a:spcAft>
                <a:spcPts val="0"/>
              </a:spcAft>
              <a:defRPr/>
            </a:pPr>
            <a:r>
              <a:rPr lang="en-GB" sz="1400" dirty="0" smtClean="0"/>
              <a:t>06 Application Lifecycle Management</a:t>
            </a:r>
            <a:endParaRPr lang="en-GB" sz="1400" dirty="0"/>
          </a:p>
          <a:p>
            <a:pPr marL="231106" indent="-231106" defTabSz="778405" eaLnBrk="1" fontAlgn="auto" hangingPunct="1">
              <a:spcBef>
                <a:spcPts val="0"/>
              </a:spcBef>
              <a:spcAft>
                <a:spcPts val="0"/>
              </a:spcAft>
              <a:defRPr/>
            </a:pPr>
            <a:r>
              <a:rPr lang="en-GB" sz="1400" dirty="0"/>
              <a:t>Services and Contacts</a:t>
            </a:r>
          </a:p>
          <a:p>
            <a:pPr marL="393133" lvl="1" indent="-231106" defTabSz="778405" eaLnBrk="1" fontAlgn="auto" hangingPunct="1">
              <a:spcBef>
                <a:spcPts val="0"/>
              </a:spcBef>
              <a:spcAft>
                <a:spcPts val="0"/>
              </a:spcAft>
              <a:defRPr/>
            </a:pPr>
            <a:endParaRPr lang="en-GB" sz="1600" dirty="0"/>
          </a:p>
          <a:p>
            <a:pPr marL="393133" lvl="1" indent="-231106" defTabSz="778405" eaLnBrk="1" fontAlgn="auto" hangingPunct="1">
              <a:spcBef>
                <a:spcPts val="0"/>
              </a:spcBef>
              <a:spcAft>
                <a:spcPts val="0"/>
              </a:spcAft>
              <a:defRPr/>
            </a:pPr>
            <a:endParaRPr lang="en-US" sz="1600" dirty="0"/>
          </a:p>
          <a:p>
            <a:pPr marL="393133" lvl="1" indent="-231106" defTabSz="778405" eaLnBrk="1" fontAlgn="auto" hangingPunct="1">
              <a:spcBef>
                <a:spcPts val="0"/>
              </a:spcBef>
              <a:spcAft>
                <a:spcPts val="0"/>
              </a:spcAft>
              <a:defRPr/>
            </a:pPr>
            <a:endParaRPr lang="en-US" sz="2100" dirty="0"/>
          </a:p>
          <a:p>
            <a:pPr marL="231106" indent="-231106" defTabSz="778405" eaLnBrk="1" fontAlgn="auto" hangingPunct="1">
              <a:spcBef>
                <a:spcPts val="0"/>
              </a:spcBef>
              <a:spcAft>
                <a:spcPts val="0"/>
              </a:spcAft>
              <a:defRPr/>
            </a:pPr>
            <a:endParaRPr lang="en-US" sz="1700" dirty="0"/>
          </a:p>
          <a:p>
            <a:pPr marL="231106" indent="-231106" defTabSz="778405" eaLnBrk="1" fontAlgn="auto" hangingPunct="1">
              <a:spcBef>
                <a:spcPts val="0"/>
              </a:spcBef>
              <a:spcAft>
                <a:spcPts val="0"/>
              </a:spcAft>
              <a:defRPr/>
            </a:pPr>
            <a:endParaRPr lang="en-US" sz="1700" dirty="0">
              <a:solidFill>
                <a:schemeClr val="tx2">
                  <a:lumMod val="50000"/>
                </a:schemeClr>
              </a:solidFill>
            </a:endParaRPr>
          </a:p>
        </p:txBody>
      </p:sp>
    </p:spTree>
    <p:extLst>
      <p:ext uri="{BB962C8B-B14F-4D97-AF65-F5344CB8AC3E}">
        <p14:creationId xmlns:p14="http://schemas.microsoft.com/office/powerpoint/2010/main" val="2272417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Content Placeholder 2"/>
          <p:cNvSpPr txBox="1">
            <a:spLocks/>
          </p:cNvSpPr>
          <p:nvPr/>
        </p:nvSpPr>
        <p:spPr bwMode="auto">
          <a:xfrm>
            <a:off x="79933" y="645152"/>
            <a:ext cx="4602135" cy="357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799" tIns="38899" rIns="77799" bIns="38899">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74297" lvl="1" indent="0" eaLnBrk="1" hangingPunct="1">
              <a:spcBef>
                <a:spcPts val="0"/>
              </a:spcBef>
              <a:spcAft>
                <a:spcPts val="0"/>
              </a:spcAft>
              <a:buClr>
                <a:srgbClr val="AC2B37"/>
              </a:buClr>
            </a:pPr>
            <a:r>
              <a:rPr lang="en-GB" sz="1300" i="1" dirty="0" smtClean="0">
                <a:solidFill>
                  <a:srgbClr val="4E4641"/>
                </a:solidFill>
                <a:latin typeface="Arial"/>
                <a:cs typeface="Arial"/>
              </a:rPr>
              <a:t>Immediate </a:t>
            </a:r>
            <a:r>
              <a:rPr lang="en-GB" sz="1300" i="1" dirty="0">
                <a:solidFill>
                  <a:srgbClr val="4E4641"/>
                </a:solidFill>
                <a:latin typeface="Arial"/>
                <a:cs typeface="Arial"/>
              </a:rPr>
              <a:t>is a robust and secure open source based platform on which “Digital Services” can be integrated quickly, consistently and cost effectively, on-premise or in the cloud. </a:t>
            </a:r>
          </a:p>
          <a:p>
            <a:pPr marL="74297" lvl="1" indent="0" eaLnBrk="1" hangingPunct="1">
              <a:spcBef>
                <a:spcPts val="1200"/>
              </a:spcBef>
              <a:spcAft>
                <a:spcPts val="0"/>
              </a:spcAft>
              <a:buClr>
                <a:srgbClr val="AC2B37"/>
              </a:buClr>
            </a:pPr>
            <a:r>
              <a:rPr lang="en-GB" sz="1300" i="1" dirty="0">
                <a:solidFill>
                  <a:srgbClr val="4E4641"/>
                </a:solidFill>
                <a:latin typeface="Arial"/>
                <a:cs typeface="Arial"/>
              </a:rPr>
              <a:t>Its purpose is to allow an organisation to quickly leverage the market innovations of their choice in order to achieve growth and stay two steps ahead of the competition.</a:t>
            </a:r>
          </a:p>
          <a:p>
            <a:pPr marL="74297" lvl="1" indent="0" eaLnBrk="1" hangingPunct="1">
              <a:spcBef>
                <a:spcPts val="1200"/>
              </a:spcBef>
              <a:spcAft>
                <a:spcPts val="0"/>
              </a:spcAft>
              <a:buClr>
                <a:srgbClr val="AC2B37"/>
              </a:buClr>
            </a:pPr>
            <a:r>
              <a:rPr lang="en-GB" sz="1300" i="1" dirty="0">
                <a:solidFill>
                  <a:srgbClr val="4E4641"/>
                </a:solidFill>
                <a:latin typeface="Arial"/>
                <a:cs typeface="Arial"/>
              </a:rPr>
              <a:t>Immediate consists of a digital toolkit containing a reference architecture and six accelerators: </a:t>
            </a:r>
          </a:p>
          <a:p>
            <a:pPr marL="358613" lvl="1" eaLnBrk="1" hangingPunct="1">
              <a:spcBef>
                <a:spcPts val="0"/>
              </a:spcBef>
              <a:spcAft>
                <a:spcPts val="0"/>
              </a:spcAft>
              <a:buClr>
                <a:srgbClr val="AC2B37"/>
              </a:buClr>
              <a:buFont typeface="Arial"/>
              <a:buChar char="•"/>
            </a:pPr>
            <a:r>
              <a:rPr lang="en-GB" sz="1300" i="1" dirty="0">
                <a:solidFill>
                  <a:srgbClr val="4E4641"/>
                </a:solidFill>
                <a:latin typeface="Arial"/>
                <a:cs typeface="Arial"/>
              </a:rPr>
              <a:t>Integration</a:t>
            </a:r>
          </a:p>
          <a:p>
            <a:pPr marL="358613" lvl="1" eaLnBrk="1" hangingPunct="1">
              <a:spcBef>
                <a:spcPts val="0"/>
              </a:spcBef>
              <a:spcAft>
                <a:spcPts val="0"/>
              </a:spcAft>
              <a:buClr>
                <a:srgbClr val="AC2B37"/>
              </a:buClr>
              <a:buFont typeface="Arial"/>
              <a:buChar char="•"/>
            </a:pPr>
            <a:r>
              <a:rPr lang="en-GB" sz="1300" i="1" dirty="0">
                <a:solidFill>
                  <a:srgbClr val="4E4641"/>
                </a:solidFill>
                <a:latin typeface="Arial"/>
                <a:cs typeface="Arial"/>
              </a:rPr>
              <a:t>API Management</a:t>
            </a:r>
          </a:p>
          <a:p>
            <a:pPr marL="358613" lvl="1" eaLnBrk="1" hangingPunct="1">
              <a:spcBef>
                <a:spcPts val="0"/>
              </a:spcBef>
              <a:spcAft>
                <a:spcPts val="0"/>
              </a:spcAft>
              <a:buClr>
                <a:srgbClr val="AC2B37"/>
              </a:buClr>
              <a:buFont typeface="Arial"/>
              <a:buChar char="•"/>
            </a:pPr>
            <a:r>
              <a:rPr lang="en-GB" sz="1300" i="1" dirty="0">
                <a:solidFill>
                  <a:srgbClr val="4E4641"/>
                </a:solidFill>
                <a:latin typeface="Arial"/>
                <a:cs typeface="Arial"/>
              </a:rPr>
              <a:t>Identity &amp; Access Management</a:t>
            </a:r>
          </a:p>
          <a:p>
            <a:pPr marL="358613" lvl="1" eaLnBrk="1" hangingPunct="1">
              <a:spcBef>
                <a:spcPts val="0"/>
              </a:spcBef>
              <a:spcAft>
                <a:spcPts val="0"/>
              </a:spcAft>
              <a:buClr>
                <a:srgbClr val="AC2B37"/>
              </a:buClr>
              <a:buFont typeface="Arial"/>
              <a:buChar char="•"/>
            </a:pPr>
            <a:r>
              <a:rPr lang="en-GB" sz="1300" i="1" dirty="0">
                <a:solidFill>
                  <a:srgbClr val="4E4641"/>
                </a:solidFill>
                <a:latin typeface="Arial"/>
                <a:cs typeface="Arial"/>
              </a:rPr>
              <a:t>Service Management</a:t>
            </a:r>
          </a:p>
          <a:p>
            <a:pPr marL="358613" lvl="1" eaLnBrk="1" hangingPunct="1">
              <a:spcBef>
                <a:spcPts val="0"/>
              </a:spcBef>
              <a:spcAft>
                <a:spcPts val="0"/>
              </a:spcAft>
              <a:buClr>
                <a:srgbClr val="AC2B37"/>
              </a:buClr>
              <a:buFont typeface="Arial"/>
              <a:buChar char="•"/>
            </a:pPr>
            <a:r>
              <a:rPr lang="en-GB" sz="1300" i="1" dirty="0">
                <a:solidFill>
                  <a:srgbClr val="4E4641"/>
                </a:solidFill>
                <a:latin typeface="Arial"/>
                <a:cs typeface="Arial"/>
              </a:rPr>
              <a:t>Automated Provisioning</a:t>
            </a:r>
          </a:p>
          <a:p>
            <a:pPr marL="358613" lvl="1" eaLnBrk="1" hangingPunct="1">
              <a:spcBef>
                <a:spcPts val="0"/>
              </a:spcBef>
              <a:spcAft>
                <a:spcPts val="0"/>
              </a:spcAft>
              <a:buClr>
                <a:srgbClr val="AC2B37"/>
              </a:buClr>
              <a:buFont typeface="Arial"/>
              <a:buChar char="•"/>
            </a:pPr>
            <a:r>
              <a:rPr lang="en-GB" sz="1300" i="1" dirty="0">
                <a:solidFill>
                  <a:srgbClr val="4E4641"/>
                </a:solidFill>
                <a:latin typeface="Arial"/>
                <a:cs typeface="Arial"/>
              </a:rPr>
              <a:t>Application Lifecycle Management</a:t>
            </a:r>
          </a:p>
          <a:p>
            <a:pPr marL="74297" lvl="1" indent="0" eaLnBrk="1" hangingPunct="1">
              <a:spcBef>
                <a:spcPts val="0"/>
              </a:spcBef>
              <a:spcAft>
                <a:spcPts val="0"/>
              </a:spcAft>
              <a:buClr>
                <a:srgbClr val="AC2B37"/>
              </a:buClr>
            </a:pPr>
            <a:endParaRPr lang="en-GB" sz="1400" i="1" dirty="0">
              <a:solidFill>
                <a:srgbClr val="4E4641"/>
              </a:solidFill>
              <a:latin typeface="Arial"/>
              <a:cs typeface="Arial"/>
            </a:endParaRPr>
          </a:p>
          <a:p>
            <a:pPr marL="74297" lvl="1" indent="0" eaLnBrk="1" hangingPunct="1">
              <a:spcBef>
                <a:spcPts val="85"/>
              </a:spcBef>
              <a:buClr>
                <a:srgbClr val="AC2B37"/>
              </a:buClr>
            </a:pP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dirty="0">
              <a:solidFill>
                <a:srgbClr val="4E4641"/>
              </a:solidFill>
              <a:latin typeface="Arial"/>
              <a:cs typeface="Arial"/>
            </a:endParaRPr>
          </a:p>
          <a:p>
            <a:pPr marL="74297" lvl="1" indent="0" eaLnBrk="1" hangingPunct="1">
              <a:spcBef>
                <a:spcPts val="85"/>
              </a:spcBef>
              <a:buClr>
                <a:srgbClr val="AC2B37"/>
              </a:buClr>
            </a:pPr>
            <a:endParaRPr lang="en-GB" sz="1300" dirty="0">
              <a:solidFill>
                <a:srgbClr val="4E4641"/>
              </a:solidFill>
              <a:latin typeface="Arial"/>
              <a:cs typeface="Arial"/>
            </a:endParaRPr>
          </a:p>
        </p:txBody>
      </p:sp>
      <p:sp>
        <p:nvSpPr>
          <p:cNvPr id="43010" name="Title 1"/>
          <p:cNvSpPr>
            <a:spLocks noGrp="1"/>
          </p:cNvSpPr>
          <p:nvPr>
            <p:ph type="title"/>
          </p:nvPr>
        </p:nvSpPr>
        <p:spPr/>
        <p:txBody>
          <a:bodyPr/>
          <a:lstStyle/>
          <a:p>
            <a:pPr marL="231002" indent="-231002">
              <a:spcBef>
                <a:spcPts val="0"/>
              </a:spcBef>
              <a:defRPr/>
            </a:pPr>
            <a:r>
              <a:rPr lang="en-US" dirty="0" smtClean="0">
                <a:solidFill>
                  <a:schemeClr val="tx2">
                    <a:lumMod val="50000"/>
                  </a:schemeClr>
                </a:solidFill>
                <a:cs typeface="Ubuntu"/>
              </a:rPr>
              <a:t>IMMEDIATE DESCRIBED</a:t>
            </a:r>
            <a:endParaRPr lang="en-US" dirty="0">
              <a:solidFill>
                <a:schemeClr val="tx2">
                  <a:lumMod val="50000"/>
                </a:schemeClr>
              </a:solidFill>
              <a:cs typeface="Ubuntu"/>
            </a:endParaRPr>
          </a:p>
        </p:txBody>
      </p:sp>
      <p:sp>
        <p:nvSpPr>
          <p:cNvPr id="17" name="Content Placeholder 2"/>
          <p:cNvSpPr txBox="1">
            <a:spLocks/>
          </p:cNvSpPr>
          <p:nvPr/>
        </p:nvSpPr>
        <p:spPr bwMode="auto">
          <a:xfrm>
            <a:off x="79934" y="4050355"/>
            <a:ext cx="4593667" cy="63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791" tIns="38894" rIns="77791" bIns="38894">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74289" lvl="1" indent="0" eaLnBrk="1" hangingPunct="1">
              <a:spcBef>
                <a:spcPts val="85"/>
              </a:spcBef>
              <a:buClr>
                <a:srgbClr val="AC2B37"/>
              </a:buClr>
            </a:pPr>
            <a:r>
              <a:rPr lang="en-GB" sz="1300" i="1" dirty="0">
                <a:solidFill>
                  <a:srgbClr val="4E4641"/>
                </a:solidFill>
                <a:latin typeface="Arial"/>
                <a:cs typeface="Arial"/>
              </a:rPr>
              <a:t>Each accelerator is based on mature open-source products and contains extensive documentation, scalable examples and auto-provisioning scripts</a:t>
            </a:r>
          </a:p>
          <a:p>
            <a:pPr marL="74289" lvl="1" indent="0" eaLnBrk="1" hangingPunct="1">
              <a:spcBef>
                <a:spcPts val="85"/>
              </a:spcBef>
              <a:buClr>
                <a:srgbClr val="AC2B37"/>
              </a:buClr>
            </a:pPr>
            <a:endParaRPr lang="en-GB" sz="1400" i="1" dirty="0">
              <a:solidFill>
                <a:srgbClr val="4E4641"/>
              </a:solidFill>
              <a:latin typeface="Arial"/>
              <a:cs typeface="Arial"/>
            </a:endParaRPr>
          </a:p>
          <a:p>
            <a:pPr marL="74289" lvl="1" indent="0" eaLnBrk="1" hangingPunct="1">
              <a:spcBef>
                <a:spcPts val="85"/>
              </a:spcBef>
              <a:buClr>
                <a:srgbClr val="AC2B37"/>
              </a:buClr>
            </a:pPr>
            <a:endParaRPr lang="en-GB" sz="1400" i="1" dirty="0">
              <a:solidFill>
                <a:srgbClr val="4E4641"/>
              </a:solidFill>
              <a:latin typeface="Arial"/>
              <a:cs typeface="Arial"/>
            </a:endParaRPr>
          </a:p>
          <a:p>
            <a:pPr marL="74289" lvl="1" indent="0" eaLnBrk="1" hangingPunct="1">
              <a:spcBef>
                <a:spcPts val="85"/>
              </a:spcBef>
              <a:buClr>
                <a:srgbClr val="AC2B37"/>
              </a:buClr>
            </a:pPr>
            <a:endParaRPr lang="en-GB" sz="1400" i="1" dirty="0">
              <a:solidFill>
                <a:srgbClr val="4E4641"/>
              </a:solidFill>
              <a:latin typeface="Arial"/>
              <a:cs typeface="Arial"/>
            </a:endParaRPr>
          </a:p>
          <a:p>
            <a:pPr marL="74289" lvl="1" indent="0" eaLnBrk="1" hangingPunct="1">
              <a:spcBef>
                <a:spcPts val="85"/>
              </a:spcBef>
              <a:buClr>
                <a:srgbClr val="AC2B37"/>
              </a:buClr>
            </a:pPr>
            <a:endParaRPr lang="en-GB" sz="1400" i="1" dirty="0">
              <a:solidFill>
                <a:srgbClr val="4E4641"/>
              </a:solidFill>
              <a:latin typeface="Arial"/>
              <a:cs typeface="Arial"/>
            </a:endParaRPr>
          </a:p>
          <a:p>
            <a:pPr marL="74289" lvl="1" indent="0" eaLnBrk="1" hangingPunct="1">
              <a:spcBef>
                <a:spcPts val="85"/>
              </a:spcBef>
              <a:buClr>
                <a:srgbClr val="AC2B37"/>
              </a:buClr>
            </a:pPr>
            <a:endParaRPr lang="en-GB" sz="1400" i="1" dirty="0">
              <a:solidFill>
                <a:srgbClr val="4E4641"/>
              </a:solidFill>
              <a:latin typeface="Arial"/>
              <a:cs typeface="Arial"/>
            </a:endParaRPr>
          </a:p>
          <a:p>
            <a:pPr marL="74289" lvl="1" indent="0" eaLnBrk="1" hangingPunct="1">
              <a:spcBef>
                <a:spcPts val="85"/>
              </a:spcBef>
              <a:buClr>
                <a:srgbClr val="AC2B37"/>
              </a:buClr>
            </a:pPr>
            <a:endParaRPr lang="en-GB" sz="1400" i="1" dirty="0">
              <a:solidFill>
                <a:srgbClr val="4E4641"/>
              </a:solidFill>
              <a:latin typeface="Arial"/>
              <a:cs typeface="Arial"/>
            </a:endParaRPr>
          </a:p>
          <a:p>
            <a:pPr marL="74289" lvl="1" indent="0" eaLnBrk="1" hangingPunct="1">
              <a:spcBef>
                <a:spcPts val="85"/>
              </a:spcBef>
              <a:buClr>
                <a:srgbClr val="AC2B37"/>
              </a:buClr>
            </a:pPr>
            <a:endParaRPr lang="en-GB" sz="1400" i="1" dirty="0">
              <a:solidFill>
                <a:srgbClr val="4E4641"/>
              </a:solidFill>
              <a:latin typeface="Arial"/>
              <a:cs typeface="Arial"/>
            </a:endParaRPr>
          </a:p>
          <a:p>
            <a:pPr marL="74289" lvl="1" indent="0" eaLnBrk="1" hangingPunct="1">
              <a:spcBef>
                <a:spcPts val="85"/>
              </a:spcBef>
              <a:buClr>
                <a:srgbClr val="AC2B37"/>
              </a:buClr>
            </a:pPr>
            <a:endParaRPr lang="en-GB" sz="1400" i="1" dirty="0">
              <a:solidFill>
                <a:srgbClr val="4E4641"/>
              </a:solidFill>
              <a:latin typeface="Arial"/>
              <a:cs typeface="Arial"/>
            </a:endParaRPr>
          </a:p>
          <a:p>
            <a:pPr marL="74289" lvl="1" indent="0" eaLnBrk="1" hangingPunct="1">
              <a:spcBef>
                <a:spcPts val="85"/>
              </a:spcBef>
              <a:buClr>
                <a:srgbClr val="AC2B37"/>
              </a:buClr>
            </a:pPr>
            <a:endParaRPr lang="en-GB" sz="1400" i="1" dirty="0">
              <a:solidFill>
                <a:srgbClr val="4E4641"/>
              </a:solidFill>
              <a:latin typeface="Arial"/>
              <a:cs typeface="Arial"/>
            </a:endParaRPr>
          </a:p>
          <a:p>
            <a:pPr marL="74289" lvl="1" indent="0" eaLnBrk="1" hangingPunct="1">
              <a:spcBef>
                <a:spcPts val="85"/>
              </a:spcBef>
              <a:buClr>
                <a:srgbClr val="AC2B37"/>
              </a:buClr>
            </a:pPr>
            <a:endParaRPr lang="en-GB" sz="1400" i="1" dirty="0">
              <a:solidFill>
                <a:srgbClr val="4E4641"/>
              </a:solidFill>
              <a:latin typeface="Arial"/>
              <a:cs typeface="Arial"/>
            </a:endParaRPr>
          </a:p>
          <a:p>
            <a:pPr marL="74289" lvl="1" indent="0" eaLnBrk="1" hangingPunct="1">
              <a:spcBef>
                <a:spcPts val="85"/>
              </a:spcBef>
              <a:buClr>
                <a:srgbClr val="AC2B37"/>
              </a:buClr>
            </a:pPr>
            <a:endParaRPr lang="en-GB" sz="1400" i="1" dirty="0">
              <a:solidFill>
                <a:srgbClr val="4E4641"/>
              </a:solidFill>
              <a:latin typeface="Arial"/>
              <a:cs typeface="Arial"/>
            </a:endParaRPr>
          </a:p>
          <a:p>
            <a:pPr marL="74289" lvl="1" indent="0" eaLnBrk="1" hangingPunct="1">
              <a:spcBef>
                <a:spcPts val="85"/>
              </a:spcBef>
              <a:buClr>
                <a:srgbClr val="AC2B37"/>
              </a:buClr>
            </a:pPr>
            <a:endParaRPr lang="en-GB" sz="1400" i="1" dirty="0">
              <a:solidFill>
                <a:srgbClr val="4E4641"/>
              </a:solidFill>
              <a:latin typeface="Arial"/>
              <a:cs typeface="Arial"/>
            </a:endParaRPr>
          </a:p>
          <a:p>
            <a:pPr marL="74289" lvl="1" indent="0" eaLnBrk="1" hangingPunct="1">
              <a:spcBef>
                <a:spcPts val="85"/>
              </a:spcBef>
              <a:buClr>
                <a:srgbClr val="AC2B37"/>
              </a:buClr>
            </a:pPr>
            <a:endParaRPr lang="en-GB" sz="1400" i="1" dirty="0">
              <a:solidFill>
                <a:srgbClr val="4E4641"/>
              </a:solidFill>
              <a:latin typeface="Arial"/>
              <a:cs typeface="Arial"/>
            </a:endParaRPr>
          </a:p>
          <a:p>
            <a:pPr marL="74289" lvl="1" indent="0" eaLnBrk="1" hangingPunct="1">
              <a:spcBef>
                <a:spcPts val="85"/>
              </a:spcBef>
              <a:buClr>
                <a:srgbClr val="AC2B37"/>
              </a:buClr>
            </a:pPr>
            <a:endParaRPr lang="en-GB" sz="1400" dirty="0">
              <a:solidFill>
                <a:srgbClr val="4E4641"/>
              </a:solidFill>
              <a:latin typeface="Arial"/>
              <a:cs typeface="Arial"/>
            </a:endParaRPr>
          </a:p>
          <a:p>
            <a:pPr marL="74289" lvl="1" indent="0" eaLnBrk="1" hangingPunct="1">
              <a:spcBef>
                <a:spcPts val="85"/>
              </a:spcBef>
              <a:buClr>
                <a:srgbClr val="AC2B37"/>
              </a:buClr>
            </a:pPr>
            <a:endParaRPr lang="en-GB" sz="1400" dirty="0">
              <a:solidFill>
                <a:srgbClr val="4E4641"/>
              </a:solidFill>
              <a:latin typeface="Arial"/>
              <a:cs typeface="Arial"/>
            </a:endParaRPr>
          </a:p>
        </p:txBody>
      </p:sp>
      <p:grpSp>
        <p:nvGrpSpPr>
          <p:cNvPr id="43009" name="Group 43008"/>
          <p:cNvGrpSpPr/>
          <p:nvPr/>
        </p:nvGrpSpPr>
        <p:grpSpPr>
          <a:xfrm>
            <a:off x="5401021" y="2978120"/>
            <a:ext cx="896974" cy="1002573"/>
            <a:chOff x="5452874" y="2978116"/>
            <a:chExt cx="896972" cy="1002573"/>
          </a:xfrm>
        </p:grpSpPr>
        <p:grpSp>
          <p:nvGrpSpPr>
            <p:cNvPr id="26" name="Group 25"/>
            <p:cNvGrpSpPr/>
            <p:nvPr/>
          </p:nvGrpSpPr>
          <p:grpSpPr>
            <a:xfrm>
              <a:off x="5469370" y="2978116"/>
              <a:ext cx="880476" cy="974153"/>
              <a:chOff x="6570601" y="2969239"/>
              <a:chExt cx="773906" cy="879269"/>
            </a:xfrm>
          </p:grpSpPr>
          <p:sp>
            <p:nvSpPr>
              <p:cNvPr id="33" name="Freeform 876"/>
              <p:cNvSpPr>
                <a:spLocks/>
              </p:cNvSpPr>
              <p:nvPr/>
            </p:nvSpPr>
            <p:spPr bwMode="auto">
              <a:xfrm flipH="1">
                <a:off x="7071882" y="2969239"/>
                <a:ext cx="230954" cy="450849"/>
              </a:xfrm>
              <a:custGeom>
                <a:avLst/>
                <a:gdLst/>
                <a:ahLst/>
                <a:cxnLst>
                  <a:cxn ang="0">
                    <a:pos x="34" y="186"/>
                  </a:cxn>
                  <a:cxn ang="0">
                    <a:pos x="41" y="182"/>
                  </a:cxn>
                  <a:cxn ang="0">
                    <a:pos x="55" y="166"/>
                  </a:cxn>
                  <a:cxn ang="0">
                    <a:pos x="56" y="163"/>
                  </a:cxn>
                  <a:cxn ang="0">
                    <a:pos x="56" y="153"/>
                  </a:cxn>
                  <a:cxn ang="0">
                    <a:pos x="50" y="138"/>
                  </a:cxn>
                  <a:cxn ang="0">
                    <a:pos x="43" y="123"/>
                  </a:cxn>
                  <a:cxn ang="0">
                    <a:pos x="42" y="113"/>
                  </a:cxn>
                  <a:cxn ang="0">
                    <a:pos x="43" y="110"/>
                  </a:cxn>
                  <a:cxn ang="0">
                    <a:pos x="50" y="105"/>
                  </a:cxn>
                  <a:cxn ang="0">
                    <a:pos x="62" y="105"/>
                  </a:cxn>
                  <a:cxn ang="0">
                    <a:pos x="70" y="102"/>
                  </a:cxn>
                  <a:cxn ang="0">
                    <a:pos x="73" y="99"/>
                  </a:cxn>
                  <a:cxn ang="0">
                    <a:pos x="74" y="95"/>
                  </a:cxn>
                  <a:cxn ang="0">
                    <a:pos x="80" y="47"/>
                  </a:cxn>
                  <a:cxn ang="0">
                    <a:pos x="76" y="40"/>
                  </a:cxn>
                  <a:cxn ang="0">
                    <a:pos x="74" y="38"/>
                  </a:cxn>
                  <a:cxn ang="0">
                    <a:pos x="70" y="36"/>
                  </a:cxn>
                  <a:cxn ang="0">
                    <a:pos x="62" y="9"/>
                  </a:cxn>
                  <a:cxn ang="0">
                    <a:pos x="62" y="5"/>
                  </a:cxn>
                  <a:cxn ang="0">
                    <a:pos x="60" y="2"/>
                  </a:cxn>
                  <a:cxn ang="0">
                    <a:pos x="60" y="2"/>
                  </a:cxn>
                  <a:cxn ang="0">
                    <a:pos x="54" y="0"/>
                  </a:cxn>
                  <a:cxn ang="0">
                    <a:pos x="51" y="1"/>
                  </a:cxn>
                  <a:cxn ang="0">
                    <a:pos x="48" y="2"/>
                  </a:cxn>
                  <a:cxn ang="0">
                    <a:pos x="46" y="5"/>
                  </a:cxn>
                  <a:cxn ang="0">
                    <a:pos x="46" y="36"/>
                  </a:cxn>
                  <a:cxn ang="0">
                    <a:pos x="34" y="9"/>
                  </a:cxn>
                  <a:cxn ang="0">
                    <a:pos x="33" y="5"/>
                  </a:cxn>
                  <a:cxn ang="0">
                    <a:pos x="32" y="2"/>
                  </a:cxn>
                  <a:cxn ang="0">
                    <a:pos x="26" y="0"/>
                  </a:cxn>
                  <a:cxn ang="0">
                    <a:pos x="22" y="1"/>
                  </a:cxn>
                  <a:cxn ang="0">
                    <a:pos x="19" y="2"/>
                  </a:cxn>
                  <a:cxn ang="0">
                    <a:pos x="17" y="9"/>
                  </a:cxn>
                  <a:cxn ang="0">
                    <a:pos x="17" y="36"/>
                  </a:cxn>
                  <a:cxn ang="0">
                    <a:pos x="10" y="36"/>
                  </a:cxn>
                  <a:cxn ang="0">
                    <a:pos x="3" y="40"/>
                  </a:cxn>
                  <a:cxn ang="0">
                    <a:pos x="0" y="43"/>
                  </a:cxn>
                  <a:cxn ang="0">
                    <a:pos x="0" y="47"/>
                  </a:cxn>
                  <a:cxn ang="0">
                    <a:pos x="5" y="95"/>
                  </a:cxn>
                  <a:cxn ang="0">
                    <a:pos x="9" y="102"/>
                  </a:cxn>
                  <a:cxn ang="0">
                    <a:pos x="13" y="105"/>
                  </a:cxn>
                  <a:cxn ang="0">
                    <a:pos x="21" y="105"/>
                  </a:cxn>
                </a:cxnLst>
                <a:rect l="0" t="0" r="r" b="b"/>
                <a:pathLst>
                  <a:path w="80" h="186">
                    <a:moveTo>
                      <a:pt x="34" y="186"/>
                    </a:moveTo>
                    <a:lnTo>
                      <a:pt x="34" y="186"/>
                    </a:lnTo>
                    <a:lnTo>
                      <a:pt x="41" y="182"/>
                    </a:lnTo>
                    <a:lnTo>
                      <a:pt x="41" y="182"/>
                    </a:lnTo>
                    <a:lnTo>
                      <a:pt x="50" y="175"/>
                    </a:lnTo>
                    <a:lnTo>
                      <a:pt x="55" y="166"/>
                    </a:lnTo>
                    <a:lnTo>
                      <a:pt x="55" y="166"/>
                    </a:lnTo>
                    <a:lnTo>
                      <a:pt x="56" y="163"/>
                    </a:lnTo>
                    <a:lnTo>
                      <a:pt x="57" y="159"/>
                    </a:lnTo>
                    <a:lnTo>
                      <a:pt x="56" y="153"/>
                    </a:lnTo>
                    <a:lnTo>
                      <a:pt x="54" y="145"/>
                    </a:lnTo>
                    <a:lnTo>
                      <a:pt x="50" y="138"/>
                    </a:lnTo>
                    <a:lnTo>
                      <a:pt x="46" y="130"/>
                    </a:lnTo>
                    <a:lnTo>
                      <a:pt x="43" y="123"/>
                    </a:lnTo>
                    <a:lnTo>
                      <a:pt x="42" y="115"/>
                    </a:lnTo>
                    <a:lnTo>
                      <a:pt x="42" y="113"/>
                    </a:lnTo>
                    <a:lnTo>
                      <a:pt x="43" y="110"/>
                    </a:lnTo>
                    <a:lnTo>
                      <a:pt x="43" y="110"/>
                    </a:lnTo>
                    <a:lnTo>
                      <a:pt x="46" y="106"/>
                    </a:lnTo>
                    <a:lnTo>
                      <a:pt x="50" y="105"/>
                    </a:lnTo>
                    <a:lnTo>
                      <a:pt x="62" y="105"/>
                    </a:lnTo>
                    <a:lnTo>
                      <a:pt x="62" y="105"/>
                    </a:lnTo>
                    <a:lnTo>
                      <a:pt x="66" y="105"/>
                    </a:lnTo>
                    <a:lnTo>
                      <a:pt x="70" y="102"/>
                    </a:lnTo>
                    <a:lnTo>
                      <a:pt x="70" y="102"/>
                    </a:lnTo>
                    <a:lnTo>
                      <a:pt x="73" y="99"/>
                    </a:lnTo>
                    <a:lnTo>
                      <a:pt x="74" y="95"/>
                    </a:lnTo>
                    <a:lnTo>
                      <a:pt x="74" y="95"/>
                    </a:lnTo>
                    <a:lnTo>
                      <a:pt x="80" y="47"/>
                    </a:lnTo>
                    <a:lnTo>
                      <a:pt x="80" y="47"/>
                    </a:lnTo>
                    <a:lnTo>
                      <a:pt x="79" y="43"/>
                    </a:lnTo>
                    <a:lnTo>
                      <a:pt x="76" y="40"/>
                    </a:lnTo>
                    <a:lnTo>
                      <a:pt x="76" y="40"/>
                    </a:lnTo>
                    <a:lnTo>
                      <a:pt x="74" y="38"/>
                    </a:lnTo>
                    <a:lnTo>
                      <a:pt x="70" y="36"/>
                    </a:lnTo>
                    <a:lnTo>
                      <a:pt x="70" y="36"/>
                    </a:lnTo>
                    <a:lnTo>
                      <a:pt x="62" y="36"/>
                    </a:lnTo>
                    <a:lnTo>
                      <a:pt x="62" y="9"/>
                    </a:lnTo>
                    <a:lnTo>
                      <a:pt x="62" y="9"/>
                    </a:lnTo>
                    <a:lnTo>
                      <a:pt x="62" y="5"/>
                    </a:lnTo>
                    <a:lnTo>
                      <a:pt x="60" y="2"/>
                    </a:lnTo>
                    <a:lnTo>
                      <a:pt x="60" y="2"/>
                    </a:lnTo>
                    <a:lnTo>
                      <a:pt x="60" y="2"/>
                    </a:lnTo>
                    <a:lnTo>
                      <a:pt x="60" y="2"/>
                    </a:lnTo>
                    <a:lnTo>
                      <a:pt x="57" y="1"/>
                    </a:lnTo>
                    <a:lnTo>
                      <a:pt x="54" y="0"/>
                    </a:lnTo>
                    <a:lnTo>
                      <a:pt x="54" y="0"/>
                    </a:lnTo>
                    <a:lnTo>
                      <a:pt x="51" y="1"/>
                    </a:lnTo>
                    <a:lnTo>
                      <a:pt x="48" y="2"/>
                    </a:lnTo>
                    <a:lnTo>
                      <a:pt x="48" y="2"/>
                    </a:lnTo>
                    <a:lnTo>
                      <a:pt x="48" y="2"/>
                    </a:lnTo>
                    <a:lnTo>
                      <a:pt x="46" y="5"/>
                    </a:lnTo>
                    <a:lnTo>
                      <a:pt x="46" y="9"/>
                    </a:lnTo>
                    <a:lnTo>
                      <a:pt x="46" y="36"/>
                    </a:lnTo>
                    <a:lnTo>
                      <a:pt x="34" y="36"/>
                    </a:lnTo>
                    <a:lnTo>
                      <a:pt x="34" y="9"/>
                    </a:lnTo>
                    <a:lnTo>
                      <a:pt x="34" y="9"/>
                    </a:lnTo>
                    <a:lnTo>
                      <a:pt x="33" y="5"/>
                    </a:lnTo>
                    <a:lnTo>
                      <a:pt x="32" y="2"/>
                    </a:lnTo>
                    <a:lnTo>
                      <a:pt x="32" y="2"/>
                    </a:lnTo>
                    <a:lnTo>
                      <a:pt x="28" y="1"/>
                    </a:lnTo>
                    <a:lnTo>
                      <a:pt x="26" y="0"/>
                    </a:lnTo>
                    <a:lnTo>
                      <a:pt x="26" y="0"/>
                    </a:lnTo>
                    <a:lnTo>
                      <a:pt x="22" y="1"/>
                    </a:lnTo>
                    <a:lnTo>
                      <a:pt x="19" y="2"/>
                    </a:lnTo>
                    <a:lnTo>
                      <a:pt x="19" y="2"/>
                    </a:lnTo>
                    <a:lnTo>
                      <a:pt x="18" y="5"/>
                    </a:lnTo>
                    <a:lnTo>
                      <a:pt x="17" y="9"/>
                    </a:lnTo>
                    <a:lnTo>
                      <a:pt x="17" y="36"/>
                    </a:lnTo>
                    <a:lnTo>
                      <a:pt x="17" y="36"/>
                    </a:lnTo>
                    <a:lnTo>
                      <a:pt x="10" y="36"/>
                    </a:lnTo>
                    <a:lnTo>
                      <a:pt x="10" y="36"/>
                    </a:lnTo>
                    <a:lnTo>
                      <a:pt x="7" y="38"/>
                    </a:lnTo>
                    <a:lnTo>
                      <a:pt x="3" y="40"/>
                    </a:lnTo>
                    <a:lnTo>
                      <a:pt x="3" y="40"/>
                    </a:lnTo>
                    <a:lnTo>
                      <a:pt x="0" y="43"/>
                    </a:lnTo>
                    <a:lnTo>
                      <a:pt x="0" y="47"/>
                    </a:lnTo>
                    <a:lnTo>
                      <a:pt x="0" y="47"/>
                    </a:lnTo>
                    <a:lnTo>
                      <a:pt x="5" y="95"/>
                    </a:lnTo>
                    <a:lnTo>
                      <a:pt x="5" y="95"/>
                    </a:lnTo>
                    <a:lnTo>
                      <a:pt x="7" y="99"/>
                    </a:lnTo>
                    <a:lnTo>
                      <a:pt x="9" y="102"/>
                    </a:lnTo>
                    <a:lnTo>
                      <a:pt x="9" y="102"/>
                    </a:lnTo>
                    <a:lnTo>
                      <a:pt x="13" y="105"/>
                    </a:lnTo>
                    <a:lnTo>
                      <a:pt x="17" y="105"/>
                    </a:lnTo>
                    <a:lnTo>
                      <a:pt x="21" y="105"/>
                    </a:lnTo>
                  </a:path>
                </a:pathLst>
              </a:custGeom>
              <a:ln>
                <a:solidFill>
                  <a:schemeClr val="accent1">
                    <a:lumMod val="75000"/>
                  </a:schemeClr>
                </a:solidFill>
                <a:headEnd/>
                <a:tailEnd/>
              </a:ln>
            </p:spPr>
            <p:style>
              <a:lnRef idx="2">
                <a:schemeClr val="dk1"/>
              </a:lnRef>
              <a:fillRef idx="1">
                <a:schemeClr val="lt1"/>
              </a:fillRef>
              <a:effectRef idx="0">
                <a:schemeClr val="dk1"/>
              </a:effectRef>
              <a:fontRef idx="minor">
                <a:schemeClr val="dk1"/>
              </a:fontRef>
            </p:style>
            <p:txBody>
              <a:bodyPr vert="horz" wrap="square" lIns="83969" tIns="41985" rIns="83969" bIns="41985" numCol="1" anchor="t" anchorCtr="0" compatLnSpc="1">
                <a:prstTxWarp prst="textNoShape">
                  <a:avLst/>
                </a:prstTxWarp>
              </a:bodyPr>
              <a:lstStyle/>
              <a:p>
                <a:endParaRPr lang="en-US">
                  <a:solidFill>
                    <a:schemeClr val="tx1">
                      <a:lumMod val="75000"/>
                      <a:lumOff val="25000"/>
                    </a:schemeClr>
                  </a:solidFill>
                </a:endParaRPr>
              </a:p>
            </p:txBody>
          </p:sp>
          <p:sp>
            <p:nvSpPr>
              <p:cNvPr id="34" name="Freeform 33"/>
              <p:cNvSpPr/>
              <p:nvPr/>
            </p:nvSpPr>
            <p:spPr>
              <a:xfrm rot="10800000">
                <a:off x="6570601" y="3403008"/>
                <a:ext cx="735405" cy="445500"/>
              </a:xfrm>
              <a:custGeom>
                <a:avLst/>
                <a:gdLst>
                  <a:gd name="connsiteX0" fmla="*/ 0 w 419100"/>
                  <a:gd name="connsiteY0" fmla="*/ 42070 h 252413"/>
                  <a:gd name="connsiteX1" fmla="*/ 12322 w 419100"/>
                  <a:gd name="connsiteY1" fmla="*/ 12322 h 252413"/>
                  <a:gd name="connsiteX2" fmla="*/ 42070 w 419100"/>
                  <a:gd name="connsiteY2" fmla="*/ 0 h 252413"/>
                  <a:gd name="connsiteX3" fmla="*/ 377030 w 419100"/>
                  <a:gd name="connsiteY3" fmla="*/ 0 h 252413"/>
                  <a:gd name="connsiteX4" fmla="*/ 406778 w 419100"/>
                  <a:gd name="connsiteY4" fmla="*/ 12322 h 252413"/>
                  <a:gd name="connsiteX5" fmla="*/ 419100 w 419100"/>
                  <a:gd name="connsiteY5" fmla="*/ 42070 h 252413"/>
                  <a:gd name="connsiteX6" fmla="*/ 419100 w 419100"/>
                  <a:gd name="connsiteY6" fmla="*/ 210343 h 252413"/>
                  <a:gd name="connsiteX7" fmla="*/ 406778 w 419100"/>
                  <a:gd name="connsiteY7" fmla="*/ 240091 h 252413"/>
                  <a:gd name="connsiteX8" fmla="*/ 377030 w 419100"/>
                  <a:gd name="connsiteY8" fmla="*/ 252413 h 252413"/>
                  <a:gd name="connsiteX9" fmla="*/ 42070 w 419100"/>
                  <a:gd name="connsiteY9" fmla="*/ 252413 h 252413"/>
                  <a:gd name="connsiteX10" fmla="*/ 12322 w 419100"/>
                  <a:gd name="connsiteY10" fmla="*/ 240091 h 252413"/>
                  <a:gd name="connsiteX11" fmla="*/ 0 w 419100"/>
                  <a:gd name="connsiteY11" fmla="*/ 210343 h 252413"/>
                  <a:gd name="connsiteX12" fmla="*/ 0 w 419100"/>
                  <a:gd name="connsiteY12" fmla="*/ 42070 h 25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100" h="252413">
                    <a:moveTo>
                      <a:pt x="0" y="42070"/>
                    </a:moveTo>
                    <a:cubicBezTo>
                      <a:pt x="0" y="30912"/>
                      <a:pt x="4432" y="20212"/>
                      <a:pt x="12322" y="12322"/>
                    </a:cubicBezTo>
                    <a:cubicBezTo>
                      <a:pt x="20212" y="4432"/>
                      <a:pt x="30912" y="0"/>
                      <a:pt x="42070" y="0"/>
                    </a:cubicBezTo>
                    <a:lnTo>
                      <a:pt x="377030" y="0"/>
                    </a:lnTo>
                    <a:cubicBezTo>
                      <a:pt x="388188" y="0"/>
                      <a:pt x="398888" y="4432"/>
                      <a:pt x="406778" y="12322"/>
                    </a:cubicBezTo>
                    <a:cubicBezTo>
                      <a:pt x="414668" y="20212"/>
                      <a:pt x="419100" y="30912"/>
                      <a:pt x="419100" y="42070"/>
                    </a:cubicBezTo>
                    <a:lnTo>
                      <a:pt x="419100" y="210343"/>
                    </a:lnTo>
                    <a:cubicBezTo>
                      <a:pt x="419100" y="221501"/>
                      <a:pt x="414668" y="232201"/>
                      <a:pt x="406778" y="240091"/>
                    </a:cubicBezTo>
                    <a:cubicBezTo>
                      <a:pt x="398888" y="247981"/>
                      <a:pt x="388188" y="252413"/>
                      <a:pt x="377030" y="252413"/>
                    </a:cubicBezTo>
                    <a:lnTo>
                      <a:pt x="42070" y="252413"/>
                    </a:lnTo>
                    <a:cubicBezTo>
                      <a:pt x="30912" y="252413"/>
                      <a:pt x="20212" y="247981"/>
                      <a:pt x="12322" y="240091"/>
                    </a:cubicBezTo>
                    <a:cubicBezTo>
                      <a:pt x="4432" y="232201"/>
                      <a:pt x="0" y="221501"/>
                      <a:pt x="0" y="210343"/>
                    </a:cubicBezTo>
                    <a:lnTo>
                      <a:pt x="0" y="42070"/>
                    </a:lnTo>
                    <a:close/>
                  </a:path>
                </a:pathLst>
              </a:custGeom>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err="1">
                  <a:solidFill>
                    <a:schemeClr val="tx1">
                      <a:lumMod val="75000"/>
                      <a:lumOff val="25000"/>
                    </a:schemeClr>
                  </a:solidFill>
                </a:endParaRPr>
              </a:p>
            </p:txBody>
          </p:sp>
          <p:sp>
            <p:nvSpPr>
              <p:cNvPr id="35" name="Freeform 34"/>
              <p:cNvSpPr/>
              <p:nvPr/>
            </p:nvSpPr>
            <p:spPr>
              <a:xfrm rot="10800000">
                <a:off x="7179619" y="3383851"/>
                <a:ext cx="164888" cy="108867"/>
              </a:xfrm>
              <a:custGeom>
                <a:avLst/>
                <a:gdLst>
                  <a:gd name="connsiteX0" fmla="*/ 0 w 219075"/>
                  <a:gd name="connsiteY0" fmla="*/ 0 h 47625"/>
                  <a:gd name="connsiteX1" fmla="*/ 219075 w 219075"/>
                  <a:gd name="connsiteY1" fmla="*/ 0 h 47625"/>
                  <a:gd name="connsiteX2" fmla="*/ 219075 w 219075"/>
                  <a:gd name="connsiteY2" fmla="*/ 47625 h 47625"/>
                  <a:gd name="connsiteX3" fmla="*/ 0 w 219075"/>
                  <a:gd name="connsiteY3" fmla="*/ 47625 h 47625"/>
                  <a:gd name="connsiteX4" fmla="*/ 0 w 219075"/>
                  <a:gd name="connsiteY4" fmla="*/ 0 h 47625"/>
                  <a:gd name="connsiteX0" fmla="*/ 0 w 219075"/>
                  <a:gd name="connsiteY0" fmla="*/ 0 h 59532"/>
                  <a:gd name="connsiteX1" fmla="*/ 219075 w 219075"/>
                  <a:gd name="connsiteY1" fmla="*/ 0 h 59532"/>
                  <a:gd name="connsiteX2" fmla="*/ 209550 w 219075"/>
                  <a:gd name="connsiteY2" fmla="*/ 59532 h 59532"/>
                  <a:gd name="connsiteX3" fmla="*/ 0 w 219075"/>
                  <a:gd name="connsiteY3" fmla="*/ 47625 h 59532"/>
                  <a:gd name="connsiteX4" fmla="*/ 0 w 219075"/>
                  <a:gd name="connsiteY4" fmla="*/ 0 h 59532"/>
                  <a:gd name="connsiteX0" fmla="*/ 0 w 219075"/>
                  <a:gd name="connsiteY0" fmla="*/ 0 h 64293"/>
                  <a:gd name="connsiteX1" fmla="*/ 219075 w 219075"/>
                  <a:gd name="connsiteY1" fmla="*/ 0 h 64293"/>
                  <a:gd name="connsiteX2" fmla="*/ 209550 w 219075"/>
                  <a:gd name="connsiteY2" fmla="*/ 59532 h 64293"/>
                  <a:gd name="connsiteX3" fmla="*/ 11907 w 219075"/>
                  <a:gd name="connsiteY3" fmla="*/ 64293 h 64293"/>
                  <a:gd name="connsiteX4" fmla="*/ 0 w 219075"/>
                  <a:gd name="connsiteY4" fmla="*/ 0 h 64293"/>
                  <a:gd name="connsiteX0" fmla="*/ 0 w 219075"/>
                  <a:gd name="connsiteY0" fmla="*/ 0 h 71439"/>
                  <a:gd name="connsiteX1" fmla="*/ 219075 w 219075"/>
                  <a:gd name="connsiteY1" fmla="*/ 0 h 71439"/>
                  <a:gd name="connsiteX2" fmla="*/ 200025 w 219075"/>
                  <a:gd name="connsiteY2" fmla="*/ 71439 h 71439"/>
                  <a:gd name="connsiteX3" fmla="*/ 11907 w 219075"/>
                  <a:gd name="connsiteY3" fmla="*/ 64293 h 71439"/>
                  <a:gd name="connsiteX4" fmla="*/ 0 w 219075"/>
                  <a:gd name="connsiteY4" fmla="*/ 0 h 71439"/>
                  <a:gd name="connsiteX0" fmla="*/ 0 w 219075"/>
                  <a:gd name="connsiteY0" fmla="*/ 0 h 64293"/>
                  <a:gd name="connsiteX1" fmla="*/ 219075 w 219075"/>
                  <a:gd name="connsiteY1" fmla="*/ 0 h 64293"/>
                  <a:gd name="connsiteX2" fmla="*/ 200025 w 219075"/>
                  <a:gd name="connsiteY2" fmla="*/ 61914 h 64293"/>
                  <a:gd name="connsiteX3" fmla="*/ 11907 w 219075"/>
                  <a:gd name="connsiteY3" fmla="*/ 64293 h 64293"/>
                  <a:gd name="connsiteX4" fmla="*/ 0 w 219075"/>
                  <a:gd name="connsiteY4" fmla="*/ 0 h 64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64293">
                    <a:moveTo>
                      <a:pt x="0" y="0"/>
                    </a:moveTo>
                    <a:lnTo>
                      <a:pt x="219075" y="0"/>
                    </a:lnTo>
                    <a:lnTo>
                      <a:pt x="200025" y="61914"/>
                    </a:lnTo>
                    <a:lnTo>
                      <a:pt x="11907" y="642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1">
                      <a:lumMod val="75000"/>
                      <a:lumOff val="25000"/>
                    </a:schemeClr>
                  </a:solidFill>
                </a:endParaRPr>
              </a:p>
            </p:txBody>
          </p:sp>
        </p:grpSp>
        <p:sp>
          <p:nvSpPr>
            <p:cNvPr id="43008" name="TextBox 43007"/>
            <p:cNvSpPr txBox="1"/>
            <p:nvPr/>
          </p:nvSpPr>
          <p:spPr>
            <a:xfrm>
              <a:off x="5452874" y="3454904"/>
              <a:ext cx="847656" cy="525785"/>
            </a:xfrm>
            <a:prstGeom prst="rect">
              <a:avLst/>
            </a:prstGeom>
            <a:noFill/>
          </p:spPr>
          <p:txBody>
            <a:bodyPr wrap="none" rtlCol="0">
              <a:spAutoFit/>
            </a:bodyPr>
            <a:lstStyle/>
            <a:p>
              <a:pPr>
                <a:lnSpc>
                  <a:spcPct val="90000"/>
                </a:lnSpc>
              </a:pPr>
              <a:r>
                <a:rPr lang="en-GB" sz="1000" dirty="0">
                  <a:solidFill>
                    <a:schemeClr val="tx2">
                      <a:lumMod val="50000"/>
                    </a:schemeClr>
                  </a:solidFill>
                </a:rPr>
                <a:t>Operational</a:t>
              </a:r>
            </a:p>
            <a:p>
              <a:r>
                <a:rPr lang="en-GB" sz="1000" dirty="0">
                  <a:solidFill>
                    <a:schemeClr val="tx2">
                      <a:lumMod val="50000"/>
                    </a:schemeClr>
                  </a:solidFill>
                </a:rPr>
                <a:t>Business</a:t>
              </a:r>
            </a:p>
            <a:p>
              <a:pPr>
                <a:lnSpc>
                  <a:spcPct val="90000"/>
                </a:lnSpc>
              </a:pPr>
              <a:r>
                <a:rPr lang="en-GB" sz="1000" dirty="0">
                  <a:solidFill>
                    <a:schemeClr val="tx2">
                      <a:lumMod val="50000"/>
                    </a:schemeClr>
                  </a:solidFill>
                </a:rPr>
                <a:t>Services</a:t>
              </a:r>
            </a:p>
          </p:txBody>
        </p:sp>
      </p:grpSp>
      <p:grpSp>
        <p:nvGrpSpPr>
          <p:cNvPr id="44" name="Group 43"/>
          <p:cNvGrpSpPr/>
          <p:nvPr/>
        </p:nvGrpSpPr>
        <p:grpSpPr>
          <a:xfrm>
            <a:off x="6440079" y="2978120"/>
            <a:ext cx="896972" cy="1002573"/>
            <a:chOff x="5452874" y="2978116"/>
            <a:chExt cx="896972" cy="1002573"/>
          </a:xfrm>
        </p:grpSpPr>
        <p:grpSp>
          <p:nvGrpSpPr>
            <p:cNvPr id="45" name="Group 44"/>
            <p:cNvGrpSpPr/>
            <p:nvPr/>
          </p:nvGrpSpPr>
          <p:grpSpPr>
            <a:xfrm>
              <a:off x="5469370" y="2978116"/>
              <a:ext cx="880476" cy="974153"/>
              <a:chOff x="6570601" y="2969239"/>
              <a:chExt cx="773906" cy="879269"/>
            </a:xfrm>
          </p:grpSpPr>
          <p:sp>
            <p:nvSpPr>
              <p:cNvPr id="47" name="Freeform 876"/>
              <p:cNvSpPr>
                <a:spLocks/>
              </p:cNvSpPr>
              <p:nvPr/>
            </p:nvSpPr>
            <p:spPr bwMode="auto">
              <a:xfrm flipH="1">
                <a:off x="7071882" y="2969239"/>
                <a:ext cx="230954" cy="450849"/>
              </a:xfrm>
              <a:custGeom>
                <a:avLst/>
                <a:gdLst/>
                <a:ahLst/>
                <a:cxnLst>
                  <a:cxn ang="0">
                    <a:pos x="34" y="186"/>
                  </a:cxn>
                  <a:cxn ang="0">
                    <a:pos x="41" y="182"/>
                  </a:cxn>
                  <a:cxn ang="0">
                    <a:pos x="55" y="166"/>
                  </a:cxn>
                  <a:cxn ang="0">
                    <a:pos x="56" y="163"/>
                  </a:cxn>
                  <a:cxn ang="0">
                    <a:pos x="56" y="153"/>
                  </a:cxn>
                  <a:cxn ang="0">
                    <a:pos x="50" y="138"/>
                  </a:cxn>
                  <a:cxn ang="0">
                    <a:pos x="43" y="123"/>
                  </a:cxn>
                  <a:cxn ang="0">
                    <a:pos x="42" y="113"/>
                  </a:cxn>
                  <a:cxn ang="0">
                    <a:pos x="43" y="110"/>
                  </a:cxn>
                  <a:cxn ang="0">
                    <a:pos x="50" y="105"/>
                  </a:cxn>
                  <a:cxn ang="0">
                    <a:pos x="62" y="105"/>
                  </a:cxn>
                  <a:cxn ang="0">
                    <a:pos x="70" y="102"/>
                  </a:cxn>
                  <a:cxn ang="0">
                    <a:pos x="73" y="99"/>
                  </a:cxn>
                  <a:cxn ang="0">
                    <a:pos x="74" y="95"/>
                  </a:cxn>
                  <a:cxn ang="0">
                    <a:pos x="80" y="47"/>
                  </a:cxn>
                  <a:cxn ang="0">
                    <a:pos x="76" y="40"/>
                  </a:cxn>
                  <a:cxn ang="0">
                    <a:pos x="74" y="38"/>
                  </a:cxn>
                  <a:cxn ang="0">
                    <a:pos x="70" y="36"/>
                  </a:cxn>
                  <a:cxn ang="0">
                    <a:pos x="62" y="9"/>
                  </a:cxn>
                  <a:cxn ang="0">
                    <a:pos x="62" y="5"/>
                  </a:cxn>
                  <a:cxn ang="0">
                    <a:pos x="60" y="2"/>
                  </a:cxn>
                  <a:cxn ang="0">
                    <a:pos x="60" y="2"/>
                  </a:cxn>
                  <a:cxn ang="0">
                    <a:pos x="54" y="0"/>
                  </a:cxn>
                  <a:cxn ang="0">
                    <a:pos x="51" y="1"/>
                  </a:cxn>
                  <a:cxn ang="0">
                    <a:pos x="48" y="2"/>
                  </a:cxn>
                  <a:cxn ang="0">
                    <a:pos x="46" y="5"/>
                  </a:cxn>
                  <a:cxn ang="0">
                    <a:pos x="46" y="36"/>
                  </a:cxn>
                  <a:cxn ang="0">
                    <a:pos x="34" y="9"/>
                  </a:cxn>
                  <a:cxn ang="0">
                    <a:pos x="33" y="5"/>
                  </a:cxn>
                  <a:cxn ang="0">
                    <a:pos x="32" y="2"/>
                  </a:cxn>
                  <a:cxn ang="0">
                    <a:pos x="26" y="0"/>
                  </a:cxn>
                  <a:cxn ang="0">
                    <a:pos x="22" y="1"/>
                  </a:cxn>
                  <a:cxn ang="0">
                    <a:pos x="19" y="2"/>
                  </a:cxn>
                  <a:cxn ang="0">
                    <a:pos x="17" y="9"/>
                  </a:cxn>
                  <a:cxn ang="0">
                    <a:pos x="17" y="36"/>
                  </a:cxn>
                  <a:cxn ang="0">
                    <a:pos x="10" y="36"/>
                  </a:cxn>
                  <a:cxn ang="0">
                    <a:pos x="3" y="40"/>
                  </a:cxn>
                  <a:cxn ang="0">
                    <a:pos x="0" y="43"/>
                  </a:cxn>
                  <a:cxn ang="0">
                    <a:pos x="0" y="47"/>
                  </a:cxn>
                  <a:cxn ang="0">
                    <a:pos x="5" y="95"/>
                  </a:cxn>
                  <a:cxn ang="0">
                    <a:pos x="9" y="102"/>
                  </a:cxn>
                  <a:cxn ang="0">
                    <a:pos x="13" y="105"/>
                  </a:cxn>
                  <a:cxn ang="0">
                    <a:pos x="21" y="105"/>
                  </a:cxn>
                </a:cxnLst>
                <a:rect l="0" t="0" r="r" b="b"/>
                <a:pathLst>
                  <a:path w="80" h="186">
                    <a:moveTo>
                      <a:pt x="34" y="186"/>
                    </a:moveTo>
                    <a:lnTo>
                      <a:pt x="34" y="186"/>
                    </a:lnTo>
                    <a:lnTo>
                      <a:pt x="41" y="182"/>
                    </a:lnTo>
                    <a:lnTo>
                      <a:pt x="41" y="182"/>
                    </a:lnTo>
                    <a:lnTo>
                      <a:pt x="50" y="175"/>
                    </a:lnTo>
                    <a:lnTo>
                      <a:pt x="55" y="166"/>
                    </a:lnTo>
                    <a:lnTo>
                      <a:pt x="55" y="166"/>
                    </a:lnTo>
                    <a:lnTo>
                      <a:pt x="56" y="163"/>
                    </a:lnTo>
                    <a:lnTo>
                      <a:pt x="57" y="159"/>
                    </a:lnTo>
                    <a:lnTo>
                      <a:pt x="56" y="153"/>
                    </a:lnTo>
                    <a:lnTo>
                      <a:pt x="54" y="145"/>
                    </a:lnTo>
                    <a:lnTo>
                      <a:pt x="50" y="138"/>
                    </a:lnTo>
                    <a:lnTo>
                      <a:pt x="46" y="130"/>
                    </a:lnTo>
                    <a:lnTo>
                      <a:pt x="43" y="123"/>
                    </a:lnTo>
                    <a:lnTo>
                      <a:pt x="42" y="115"/>
                    </a:lnTo>
                    <a:lnTo>
                      <a:pt x="42" y="113"/>
                    </a:lnTo>
                    <a:lnTo>
                      <a:pt x="43" y="110"/>
                    </a:lnTo>
                    <a:lnTo>
                      <a:pt x="43" y="110"/>
                    </a:lnTo>
                    <a:lnTo>
                      <a:pt x="46" y="106"/>
                    </a:lnTo>
                    <a:lnTo>
                      <a:pt x="50" y="105"/>
                    </a:lnTo>
                    <a:lnTo>
                      <a:pt x="62" y="105"/>
                    </a:lnTo>
                    <a:lnTo>
                      <a:pt x="62" y="105"/>
                    </a:lnTo>
                    <a:lnTo>
                      <a:pt x="66" y="105"/>
                    </a:lnTo>
                    <a:lnTo>
                      <a:pt x="70" y="102"/>
                    </a:lnTo>
                    <a:lnTo>
                      <a:pt x="70" y="102"/>
                    </a:lnTo>
                    <a:lnTo>
                      <a:pt x="73" y="99"/>
                    </a:lnTo>
                    <a:lnTo>
                      <a:pt x="74" y="95"/>
                    </a:lnTo>
                    <a:lnTo>
                      <a:pt x="74" y="95"/>
                    </a:lnTo>
                    <a:lnTo>
                      <a:pt x="80" y="47"/>
                    </a:lnTo>
                    <a:lnTo>
                      <a:pt x="80" y="47"/>
                    </a:lnTo>
                    <a:lnTo>
                      <a:pt x="79" y="43"/>
                    </a:lnTo>
                    <a:lnTo>
                      <a:pt x="76" y="40"/>
                    </a:lnTo>
                    <a:lnTo>
                      <a:pt x="76" y="40"/>
                    </a:lnTo>
                    <a:lnTo>
                      <a:pt x="74" y="38"/>
                    </a:lnTo>
                    <a:lnTo>
                      <a:pt x="70" y="36"/>
                    </a:lnTo>
                    <a:lnTo>
                      <a:pt x="70" y="36"/>
                    </a:lnTo>
                    <a:lnTo>
                      <a:pt x="62" y="36"/>
                    </a:lnTo>
                    <a:lnTo>
                      <a:pt x="62" y="9"/>
                    </a:lnTo>
                    <a:lnTo>
                      <a:pt x="62" y="9"/>
                    </a:lnTo>
                    <a:lnTo>
                      <a:pt x="62" y="5"/>
                    </a:lnTo>
                    <a:lnTo>
                      <a:pt x="60" y="2"/>
                    </a:lnTo>
                    <a:lnTo>
                      <a:pt x="60" y="2"/>
                    </a:lnTo>
                    <a:lnTo>
                      <a:pt x="60" y="2"/>
                    </a:lnTo>
                    <a:lnTo>
                      <a:pt x="60" y="2"/>
                    </a:lnTo>
                    <a:lnTo>
                      <a:pt x="57" y="1"/>
                    </a:lnTo>
                    <a:lnTo>
                      <a:pt x="54" y="0"/>
                    </a:lnTo>
                    <a:lnTo>
                      <a:pt x="54" y="0"/>
                    </a:lnTo>
                    <a:lnTo>
                      <a:pt x="51" y="1"/>
                    </a:lnTo>
                    <a:lnTo>
                      <a:pt x="48" y="2"/>
                    </a:lnTo>
                    <a:lnTo>
                      <a:pt x="48" y="2"/>
                    </a:lnTo>
                    <a:lnTo>
                      <a:pt x="48" y="2"/>
                    </a:lnTo>
                    <a:lnTo>
                      <a:pt x="46" y="5"/>
                    </a:lnTo>
                    <a:lnTo>
                      <a:pt x="46" y="9"/>
                    </a:lnTo>
                    <a:lnTo>
                      <a:pt x="46" y="36"/>
                    </a:lnTo>
                    <a:lnTo>
                      <a:pt x="34" y="36"/>
                    </a:lnTo>
                    <a:lnTo>
                      <a:pt x="34" y="9"/>
                    </a:lnTo>
                    <a:lnTo>
                      <a:pt x="34" y="9"/>
                    </a:lnTo>
                    <a:lnTo>
                      <a:pt x="33" y="5"/>
                    </a:lnTo>
                    <a:lnTo>
                      <a:pt x="32" y="2"/>
                    </a:lnTo>
                    <a:lnTo>
                      <a:pt x="32" y="2"/>
                    </a:lnTo>
                    <a:lnTo>
                      <a:pt x="28" y="1"/>
                    </a:lnTo>
                    <a:lnTo>
                      <a:pt x="26" y="0"/>
                    </a:lnTo>
                    <a:lnTo>
                      <a:pt x="26" y="0"/>
                    </a:lnTo>
                    <a:lnTo>
                      <a:pt x="22" y="1"/>
                    </a:lnTo>
                    <a:lnTo>
                      <a:pt x="19" y="2"/>
                    </a:lnTo>
                    <a:lnTo>
                      <a:pt x="19" y="2"/>
                    </a:lnTo>
                    <a:lnTo>
                      <a:pt x="18" y="5"/>
                    </a:lnTo>
                    <a:lnTo>
                      <a:pt x="17" y="9"/>
                    </a:lnTo>
                    <a:lnTo>
                      <a:pt x="17" y="36"/>
                    </a:lnTo>
                    <a:lnTo>
                      <a:pt x="17" y="36"/>
                    </a:lnTo>
                    <a:lnTo>
                      <a:pt x="10" y="36"/>
                    </a:lnTo>
                    <a:lnTo>
                      <a:pt x="10" y="36"/>
                    </a:lnTo>
                    <a:lnTo>
                      <a:pt x="7" y="38"/>
                    </a:lnTo>
                    <a:lnTo>
                      <a:pt x="3" y="40"/>
                    </a:lnTo>
                    <a:lnTo>
                      <a:pt x="3" y="40"/>
                    </a:lnTo>
                    <a:lnTo>
                      <a:pt x="0" y="43"/>
                    </a:lnTo>
                    <a:lnTo>
                      <a:pt x="0" y="47"/>
                    </a:lnTo>
                    <a:lnTo>
                      <a:pt x="0" y="47"/>
                    </a:lnTo>
                    <a:lnTo>
                      <a:pt x="5" y="95"/>
                    </a:lnTo>
                    <a:lnTo>
                      <a:pt x="5" y="95"/>
                    </a:lnTo>
                    <a:lnTo>
                      <a:pt x="7" y="99"/>
                    </a:lnTo>
                    <a:lnTo>
                      <a:pt x="9" y="102"/>
                    </a:lnTo>
                    <a:lnTo>
                      <a:pt x="9" y="102"/>
                    </a:lnTo>
                    <a:lnTo>
                      <a:pt x="13" y="105"/>
                    </a:lnTo>
                    <a:lnTo>
                      <a:pt x="17" y="105"/>
                    </a:lnTo>
                    <a:lnTo>
                      <a:pt x="21" y="105"/>
                    </a:lnTo>
                  </a:path>
                </a:pathLst>
              </a:custGeom>
              <a:ln>
                <a:solidFill>
                  <a:schemeClr val="accent1">
                    <a:lumMod val="75000"/>
                  </a:schemeClr>
                </a:solidFill>
                <a:headEnd/>
                <a:tailEnd/>
              </a:ln>
            </p:spPr>
            <p:style>
              <a:lnRef idx="2">
                <a:schemeClr val="dk1"/>
              </a:lnRef>
              <a:fillRef idx="1">
                <a:schemeClr val="lt1"/>
              </a:fillRef>
              <a:effectRef idx="0">
                <a:schemeClr val="dk1"/>
              </a:effectRef>
              <a:fontRef idx="minor">
                <a:schemeClr val="dk1"/>
              </a:fontRef>
            </p:style>
            <p:txBody>
              <a:bodyPr vert="horz" wrap="square" lIns="83969" tIns="41985" rIns="83969" bIns="41985" numCol="1" anchor="t" anchorCtr="0" compatLnSpc="1">
                <a:prstTxWarp prst="textNoShape">
                  <a:avLst/>
                </a:prstTxWarp>
              </a:bodyPr>
              <a:lstStyle/>
              <a:p>
                <a:endParaRPr lang="en-US">
                  <a:solidFill>
                    <a:schemeClr val="tx1">
                      <a:lumMod val="75000"/>
                      <a:lumOff val="25000"/>
                    </a:schemeClr>
                  </a:solidFill>
                </a:endParaRPr>
              </a:p>
            </p:txBody>
          </p:sp>
          <p:sp>
            <p:nvSpPr>
              <p:cNvPr id="48" name="Freeform 47"/>
              <p:cNvSpPr/>
              <p:nvPr/>
            </p:nvSpPr>
            <p:spPr>
              <a:xfrm rot="10800000">
                <a:off x="6570601" y="3403008"/>
                <a:ext cx="735405" cy="445500"/>
              </a:xfrm>
              <a:custGeom>
                <a:avLst/>
                <a:gdLst>
                  <a:gd name="connsiteX0" fmla="*/ 0 w 419100"/>
                  <a:gd name="connsiteY0" fmla="*/ 42070 h 252413"/>
                  <a:gd name="connsiteX1" fmla="*/ 12322 w 419100"/>
                  <a:gd name="connsiteY1" fmla="*/ 12322 h 252413"/>
                  <a:gd name="connsiteX2" fmla="*/ 42070 w 419100"/>
                  <a:gd name="connsiteY2" fmla="*/ 0 h 252413"/>
                  <a:gd name="connsiteX3" fmla="*/ 377030 w 419100"/>
                  <a:gd name="connsiteY3" fmla="*/ 0 h 252413"/>
                  <a:gd name="connsiteX4" fmla="*/ 406778 w 419100"/>
                  <a:gd name="connsiteY4" fmla="*/ 12322 h 252413"/>
                  <a:gd name="connsiteX5" fmla="*/ 419100 w 419100"/>
                  <a:gd name="connsiteY5" fmla="*/ 42070 h 252413"/>
                  <a:gd name="connsiteX6" fmla="*/ 419100 w 419100"/>
                  <a:gd name="connsiteY6" fmla="*/ 210343 h 252413"/>
                  <a:gd name="connsiteX7" fmla="*/ 406778 w 419100"/>
                  <a:gd name="connsiteY7" fmla="*/ 240091 h 252413"/>
                  <a:gd name="connsiteX8" fmla="*/ 377030 w 419100"/>
                  <a:gd name="connsiteY8" fmla="*/ 252413 h 252413"/>
                  <a:gd name="connsiteX9" fmla="*/ 42070 w 419100"/>
                  <a:gd name="connsiteY9" fmla="*/ 252413 h 252413"/>
                  <a:gd name="connsiteX10" fmla="*/ 12322 w 419100"/>
                  <a:gd name="connsiteY10" fmla="*/ 240091 h 252413"/>
                  <a:gd name="connsiteX11" fmla="*/ 0 w 419100"/>
                  <a:gd name="connsiteY11" fmla="*/ 210343 h 252413"/>
                  <a:gd name="connsiteX12" fmla="*/ 0 w 419100"/>
                  <a:gd name="connsiteY12" fmla="*/ 42070 h 25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100" h="252413">
                    <a:moveTo>
                      <a:pt x="0" y="42070"/>
                    </a:moveTo>
                    <a:cubicBezTo>
                      <a:pt x="0" y="30912"/>
                      <a:pt x="4432" y="20212"/>
                      <a:pt x="12322" y="12322"/>
                    </a:cubicBezTo>
                    <a:cubicBezTo>
                      <a:pt x="20212" y="4432"/>
                      <a:pt x="30912" y="0"/>
                      <a:pt x="42070" y="0"/>
                    </a:cubicBezTo>
                    <a:lnTo>
                      <a:pt x="377030" y="0"/>
                    </a:lnTo>
                    <a:cubicBezTo>
                      <a:pt x="388188" y="0"/>
                      <a:pt x="398888" y="4432"/>
                      <a:pt x="406778" y="12322"/>
                    </a:cubicBezTo>
                    <a:cubicBezTo>
                      <a:pt x="414668" y="20212"/>
                      <a:pt x="419100" y="30912"/>
                      <a:pt x="419100" y="42070"/>
                    </a:cubicBezTo>
                    <a:lnTo>
                      <a:pt x="419100" y="210343"/>
                    </a:lnTo>
                    <a:cubicBezTo>
                      <a:pt x="419100" y="221501"/>
                      <a:pt x="414668" y="232201"/>
                      <a:pt x="406778" y="240091"/>
                    </a:cubicBezTo>
                    <a:cubicBezTo>
                      <a:pt x="398888" y="247981"/>
                      <a:pt x="388188" y="252413"/>
                      <a:pt x="377030" y="252413"/>
                    </a:cubicBezTo>
                    <a:lnTo>
                      <a:pt x="42070" y="252413"/>
                    </a:lnTo>
                    <a:cubicBezTo>
                      <a:pt x="30912" y="252413"/>
                      <a:pt x="20212" y="247981"/>
                      <a:pt x="12322" y="240091"/>
                    </a:cubicBezTo>
                    <a:cubicBezTo>
                      <a:pt x="4432" y="232201"/>
                      <a:pt x="0" y="221501"/>
                      <a:pt x="0" y="210343"/>
                    </a:cubicBezTo>
                    <a:lnTo>
                      <a:pt x="0" y="42070"/>
                    </a:lnTo>
                    <a:close/>
                  </a:path>
                </a:pathLst>
              </a:custGeom>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err="1">
                  <a:solidFill>
                    <a:schemeClr val="tx1">
                      <a:lumMod val="75000"/>
                      <a:lumOff val="25000"/>
                    </a:schemeClr>
                  </a:solidFill>
                </a:endParaRPr>
              </a:p>
            </p:txBody>
          </p:sp>
          <p:sp>
            <p:nvSpPr>
              <p:cNvPr id="49" name="Freeform 48"/>
              <p:cNvSpPr/>
              <p:nvPr/>
            </p:nvSpPr>
            <p:spPr>
              <a:xfrm rot="10800000">
                <a:off x="7179619" y="3383851"/>
                <a:ext cx="164888" cy="108867"/>
              </a:xfrm>
              <a:custGeom>
                <a:avLst/>
                <a:gdLst>
                  <a:gd name="connsiteX0" fmla="*/ 0 w 219075"/>
                  <a:gd name="connsiteY0" fmla="*/ 0 h 47625"/>
                  <a:gd name="connsiteX1" fmla="*/ 219075 w 219075"/>
                  <a:gd name="connsiteY1" fmla="*/ 0 h 47625"/>
                  <a:gd name="connsiteX2" fmla="*/ 219075 w 219075"/>
                  <a:gd name="connsiteY2" fmla="*/ 47625 h 47625"/>
                  <a:gd name="connsiteX3" fmla="*/ 0 w 219075"/>
                  <a:gd name="connsiteY3" fmla="*/ 47625 h 47625"/>
                  <a:gd name="connsiteX4" fmla="*/ 0 w 219075"/>
                  <a:gd name="connsiteY4" fmla="*/ 0 h 47625"/>
                  <a:gd name="connsiteX0" fmla="*/ 0 w 219075"/>
                  <a:gd name="connsiteY0" fmla="*/ 0 h 59532"/>
                  <a:gd name="connsiteX1" fmla="*/ 219075 w 219075"/>
                  <a:gd name="connsiteY1" fmla="*/ 0 h 59532"/>
                  <a:gd name="connsiteX2" fmla="*/ 209550 w 219075"/>
                  <a:gd name="connsiteY2" fmla="*/ 59532 h 59532"/>
                  <a:gd name="connsiteX3" fmla="*/ 0 w 219075"/>
                  <a:gd name="connsiteY3" fmla="*/ 47625 h 59532"/>
                  <a:gd name="connsiteX4" fmla="*/ 0 w 219075"/>
                  <a:gd name="connsiteY4" fmla="*/ 0 h 59532"/>
                  <a:gd name="connsiteX0" fmla="*/ 0 w 219075"/>
                  <a:gd name="connsiteY0" fmla="*/ 0 h 64293"/>
                  <a:gd name="connsiteX1" fmla="*/ 219075 w 219075"/>
                  <a:gd name="connsiteY1" fmla="*/ 0 h 64293"/>
                  <a:gd name="connsiteX2" fmla="*/ 209550 w 219075"/>
                  <a:gd name="connsiteY2" fmla="*/ 59532 h 64293"/>
                  <a:gd name="connsiteX3" fmla="*/ 11907 w 219075"/>
                  <a:gd name="connsiteY3" fmla="*/ 64293 h 64293"/>
                  <a:gd name="connsiteX4" fmla="*/ 0 w 219075"/>
                  <a:gd name="connsiteY4" fmla="*/ 0 h 64293"/>
                  <a:gd name="connsiteX0" fmla="*/ 0 w 219075"/>
                  <a:gd name="connsiteY0" fmla="*/ 0 h 71439"/>
                  <a:gd name="connsiteX1" fmla="*/ 219075 w 219075"/>
                  <a:gd name="connsiteY1" fmla="*/ 0 h 71439"/>
                  <a:gd name="connsiteX2" fmla="*/ 200025 w 219075"/>
                  <a:gd name="connsiteY2" fmla="*/ 71439 h 71439"/>
                  <a:gd name="connsiteX3" fmla="*/ 11907 w 219075"/>
                  <a:gd name="connsiteY3" fmla="*/ 64293 h 71439"/>
                  <a:gd name="connsiteX4" fmla="*/ 0 w 219075"/>
                  <a:gd name="connsiteY4" fmla="*/ 0 h 71439"/>
                  <a:gd name="connsiteX0" fmla="*/ 0 w 219075"/>
                  <a:gd name="connsiteY0" fmla="*/ 0 h 64293"/>
                  <a:gd name="connsiteX1" fmla="*/ 219075 w 219075"/>
                  <a:gd name="connsiteY1" fmla="*/ 0 h 64293"/>
                  <a:gd name="connsiteX2" fmla="*/ 200025 w 219075"/>
                  <a:gd name="connsiteY2" fmla="*/ 61914 h 64293"/>
                  <a:gd name="connsiteX3" fmla="*/ 11907 w 219075"/>
                  <a:gd name="connsiteY3" fmla="*/ 64293 h 64293"/>
                  <a:gd name="connsiteX4" fmla="*/ 0 w 219075"/>
                  <a:gd name="connsiteY4" fmla="*/ 0 h 64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64293">
                    <a:moveTo>
                      <a:pt x="0" y="0"/>
                    </a:moveTo>
                    <a:lnTo>
                      <a:pt x="219075" y="0"/>
                    </a:lnTo>
                    <a:lnTo>
                      <a:pt x="200025" y="61914"/>
                    </a:lnTo>
                    <a:lnTo>
                      <a:pt x="11907" y="642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1">
                      <a:lumMod val="75000"/>
                      <a:lumOff val="25000"/>
                    </a:schemeClr>
                  </a:solidFill>
                </a:endParaRPr>
              </a:p>
            </p:txBody>
          </p:sp>
        </p:grpSp>
        <p:sp>
          <p:nvSpPr>
            <p:cNvPr id="46" name="TextBox 45"/>
            <p:cNvSpPr txBox="1"/>
            <p:nvPr/>
          </p:nvSpPr>
          <p:spPr>
            <a:xfrm>
              <a:off x="5452874" y="3454904"/>
              <a:ext cx="704890" cy="525785"/>
            </a:xfrm>
            <a:prstGeom prst="rect">
              <a:avLst/>
            </a:prstGeom>
            <a:noFill/>
          </p:spPr>
          <p:txBody>
            <a:bodyPr wrap="none" rtlCol="0">
              <a:spAutoFit/>
            </a:bodyPr>
            <a:lstStyle/>
            <a:p>
              <a:pPr>
                <a:lnSpc>
                  <a:spcPct val="90000"/>
                </a:lnSpc>
              </a:pPr>
              <a:r>
                <a:rPr lang="en-GB" sz="1000" dirty="0">
                  <a:solidFill>
                    <a:schemeClr val="tx2">
                      <a:lumMod val="50000"/>
                    </a:schemeClr>
                  </a:solidFill>
                </a:rPr>
                <a:t>Common</a:t>
              </a:r>
            </a:p>
            <a:p>
              <a:r>
                <a:rPr lang="en-GB" sz="1000" dirty="0">
                  <a:solidFill>
                    <a:schemeClr val="tx2">
                      <a:lumMod val="50000"/>
                    </a:schemeClr>
                  </a:solidFill>
                </a:rPr>
                <a:t>Data</a:t>
              </a:r>
            </a:p>
            <a:p>
              <a:pPr>
                <a:lnSpc>
                  <a:spcPct val="90000"/>
                </a:lnSpc>
              </a:pPr>
              <a:r>
                <a:rPr lang="en-GB" sz="1000" dirty="0">
                  <a:solidFill>
                    <a:schemeClr val="tx2">
                      <a:lumMod val="50000"/>
                    </a:schemeClr>
                  </a:solidFill>
                </a:rPr>
                <a:t>Services</a:t>
              </a:r>
            </a:p>
          </p:txBody>
        </p:sp>
      </p:grpSp>
      <p:grpSp>
        <p:nvGrpSpPr>
          <p:cNvPr id="50" name="Group 49"/>
          <p:cNvGrpSpPr/>
          <p:nvPr/>
        </p:nvGrpSpPr>
        <p:grpSpPr>
          <a:xfrm>
            <a:off x="7480571" y="2978120"/>
            <a:ext cx="896972" cy="1002573"/>
            <a:chOff x="5452874" y="2978116"/>
            <a:chExt cx="896972" cy="1002573"/>
          </a:xfrm>
        </p:grpSpPr>
        <p:grpSp>
          <p:nvGrpSpPr>
            <p:cNvPr id="51" name="Group 50"/>
            <p:cNvGrpSpPr/>
            <p:nvPr/>
          </p:nvGrpSpPr>
          <p:grpSpPr>
            <a:xfrm>
              <a:off x="5469370" y="2978116"/>
              <a:ext cx="880476" cy="974153"/>
              <a:chOff x="6570601" y="2969239"/>
              <a:chExt cx="773906" cy="879269"/>
            </a:xfrm>
          </p:grpSpPr>
          <p:sp>
            <p:nvSpPr>
              <p:cNvPr id="53" name="Freeform 876"/>
              <p:cNvSpPr>
                <a:spLocks/>
              </p:cNvSpPr>
              <p:nvPr/>
            </p:nvSpPr>
            <p:spPr bwMode="auto">
              <a:xfrm flipH="1">
                <a:off x="7071882" y="2969239"/>
                <a:ext cx="230954" cy="450849"/>
              </a:xfrm>
              <a:custGeom>
                <a:avLst/>
                <a:gdLst/>
                <a:ahLst/>
                <a:cxnLst>
                  <a:cxn ang="0">
                    <a:pos x="34" y="186"/>
                  </a:cxn>
                  <a:cxn ang="0">
                    <a:pos x="41" y="182"/>
                  </a:cxn>
                  <a:cxn ang="0">
                    <a:pos x="55" y="166"/>
                  </a:cxn>
                  <a:cxn ang="0">
                    <a:pos x="56" y="163"/>
                  </a:cxn>
                  <a:cxn ang="0">
                    <a:pos x="56" y="153"/>
                  </a:cxn>
                  <a:cxn ang="0">
                    <a:pos x="50" y="138"/>
                  </a:cxn>
                  <a:cxn ang="0">
                    <a:pos x="43" y="123"/>
                  </a:cxn>
                  <a:cxn ang="0">
                    <a:pos x="42" y="113"/>
                  </a:cxn>
                  <a:cxn ang="0">
                    <a:pos x="43" y="110"/>
                  </a:cxn>
                  <a:cxn ang="0">
                    <a:pos x="50" y="105"/>
                  </a:cxn>
                  <a:cxn ang="0">
                    <a:pos x="62" y="105"/>
                  </a:cxn>
                  <a:cxn ang="0">
                    <a:pos x="70" y="102"/>
                  </a:cxn>
                  <a:cxn ang="0">
                    <a:pos x="73" y="99"/>
                  </a:cxn>
                  <a:cxn ang="0">
                    <a:pos x="74" y="95"/>
                  </a:cxn>
                  <a:cxn ang="0">
                    <a:pos x="80" y="47"/>
                  </a:cxn>
                  <a:cxn ang="0">
                    <a:pos x="76" y="40"/>
                  </a:cxn>
                  <a:cxn ang="0">
                    <a:pos x="74" y="38"/>
                  </a:cxn>
                  <a:cxn ang="0">
                    <a:pos x="70" y="36"/>
                  </a:cxn>
                  <a:cxn ang="0">
                    <a:pos x="62" y="9"/>
                  </a:cxn>
                  <a:cxn ang="0">
                    <a:pos x="62" y="5"/>
                  </a:cxn>
                  <a:cxn ang="0">
                    <a:pos x="60" y="2"/>
                  </a:cxn>
                  <a:cxn ang="0">
                    <a:pos x="60" y="2"/>
                  </a:cxn>
                  <a:cxn ang="0">
                    <a:pos x="54" y="0"/>
                  </a:cxn>
                  <a:cxn ang="0">
                    <a:pos x="51" y="1"/>
                  </a:cxn>
                  <a:cxn ang="0">
                    <a:pos x="48" y="2"/>
                  </a:cxn>
                  <a:cxn ang="0">
                    <a:pos x="46" y="5"/>
                  </a:cxn>
                  <a:cxn ang="0">
                    <a:pos x="46" y="36"/>
                  </a:cxn>
                  <a:cxn ang="0">
                    <a:pos x="34" y="9"/>
                  </a:cxn>
                  <a:cxn ang="0">
                    <a:pos x="33" y="5"/>
                  </a:cxn>
                  <a:cxn ang="0">
                    <a:pos x="32" y="2"/>
                  </a:cxn>
                  <a:cxn ang="0">
                    <a:pos x="26" y="0"/>
                  </a:cxn>
                  <a:cxn ang="0">
                    <a:pos x="22" y="1"/>
                  </a:cxn>
                  <a:cxn ang="0">
                    <a:pos x="19" y="2"/>
                  </a:cxn>
                  <a:cxn ang="0">
                    <a:pos x="17" y="9"/>
                  </a:cxn>
                  <a:cxn ang="0">
                    <a:pos x="17" y="36"/>
                  </a:cxn>
                  <a:cxn ang="0">
                    <a:pos x="10" y="36"/>
                  </a:cxn>
                  <a:cxn ang="0">
                    <a:pos x="3" y="40"/>
                  </a:cxn>
                  <a:cxn ang="0">
                    <a:pos x="0" y="43"/>
                  </a:cxn>
                  <a:cxn ang="0">
                    <a:pos x="0" y="47"/>
                  </a:cxn>
                  <a:cxn ang="0">
                    <a:pos x="5" y="95"/>
                  </a:cxn>
                  <a:cxn ang="0">
                    <a:pos x="9" y="102"/>
                  </a:cxn>
                  <a:cxn ang="0">
                    <a:pos x="13" y="105"/>
                  </a:cxn>
                  <a:cxn ang="0">
                    <a:pos x="21" y="105"/>
                  </a:cxn>
                </a:cxnLst>
                <a:rect l="0" t="0" r="r" b="b"/>
                <a:pathLst>
                  <a:path w="80" h="186">
                    <a:moveTo>
                      <a:pt x="34" y="186"/>
                    </a:moveTo>
                    <a:lnTo>
                      <a:pt x="34" y="186"/>
                    </a:lnTo>
                    <a:lnTo>
                      <a:pt x="41" y="182"/>
                    </a:lnTo>
                    <a:lnTo>
                      <a:pt x="41" y="182"/>
                    </a:lnTo>
                    <a:lnTo>
                      <a:pt x="50" y="175"/>
                    </a:lnTo>
                    <a:lnTo>
                      <a:pt x="55" y="166"/>
                    </a:lnTo>
                    <a:lnTo>
                      <a:pt x="55" y="166"/>
                    </a:lnTo>
                    <a:lnTo>
                      <a:pt x="56" y="163"/>
                    </a:lnTo>
                    <a:lnTo>
                      <a:pt x="57" y="159"/>
                    </a:lnTo>
                    <a:lnTo>
                      <a:pt x="56" y="153"/>
                    </a:lnTo>
                    <a:lnTo>
                      <a:pt x="54" y="145"/>
                    </a:lnTo>
                    <a:lnTo>
                      <a:pt x="50" y="138"/>
                    </a:lnTo>
                    <a:lnTo>
                      <a:pt x="46" y="130"/>
                    </a:lnTo>
                    <a:lnTo>
                      <a:pt x="43" y="123"/>
                    </a:lnTo>
                    <a:lnTo>
                      <a:pt x="42" y="115"/>
                    </a:lnTo>
                    <a:lnTo>
                      <a:pt x="42" y="113"/>
                    </a:lnTo>
                    <a:lnTo>
                      <a:pt x="43" y="110"/>
                    </a:lnTo>
                    <a:lnTo>
                      <a:pt x="43" y="110"/>
                    </a:lnTo>
                    <a:lnTo>
                      <a:pt x="46" y="106"/>
                    </a:lnTo>
                    <a:lnTo>
                      <a:pt x="50" y="105"/>
                    </a:lnTo>
                    <a:lnTo>
                      <a:pt x="62" y="105"/>
                    </a:lnTo>
                    <a:lnTo>
                      <a:pt x="62" y="105"/>
                    </a:lnTo>
                    <a:lnTo>
                      <a:pt x="66" y="105"/>
                    </a:lnTo>
                    <a:lnTo>
                      <a:pt x="70" y="102"/>
                    </a:lnTo>
                    <a:lnTo>
                      <a:pt x="70" y="102"/>
                    </a:lnTo>
                    <a:lnTo>
                      <a:pt x="73" y="99"/>
                    </a:lnTo>
                    <a:lnTo>
                      <a:pt x="74" y="95"/>
                    </a:lnTo>
                    <a:lnTo>
                      <a:pt x="74" y="95"/>
                    </a:lnTo>
                    <a:lnTo>
                      <a:pt x="80" y="47"/>
                    </a:lnTo>
                    <a:lnTo>
                      <a:pt x="80" y="47"/>
                    </a:lnTo>
                    <a:lnTo>
                      <a:pt x="79" y="43"/>
                    </a:lnTo>
                    <a:lnTo>
                      <a:pt x="76" y="40"/>
                    </a:lnTo>
                    <a:lnTo>
                      <a:pt x="76" y="40"/>
                    </a:lnTo>
                    <a:lnTo>
                      <a:pt x="74" y="38"/>
                    </a:lnTo>
                    <a:lnTo>
                      <a:pt x="70" y="36"/>
                    </a:lnTo>
                    <a:lnTo>
                      <a:pt x="70" y="36"/>
                    </a:lnTo>
                    <a:lnTo>
                      <a:pt x="62" y="36"/>
                    </a:lnTo>
                    <a:lnTo>
                      <a:pt x="62" y="9"/>
                    </a:lnTo>
                    <a:lnTo>
                      <a:pt x="62" y="9"/>
                    </a:lnTo>
                    <a:lnTo>
                      <a:pt x="62" y="5"/>
                    </a:lnTo>
                    <a:lnTo>
                      <a:pt x="60" y="2"/>
                    </a:lnTo>
                    <a:lnTo>
                      <a:pt x="60" y="2"/>
                    </a:lnTo>
                    <a:lnTo>
                      <a:pt x="60" y="2"/>
                    </a:lnTo>
                    <a:lnTo>
                      <a:pt x="60" y="2"/>
                    </a:lnTo>
                    <a:lnTo>
                      <a:pt x="57" y="1"/>
                    </a:lnTo>
                    <a:lnTo>
                      <a:pt x="54" y="0"/>
                    </a:lnTo>
                    <a:lnTo>
                      <a:pt x="54" y="0"/>
                    </a:lnTo>
                    <a:lnTo>
                      <a:pt x="51" y="1"/>
                    </a:lnTo>
                    <a:lnTo>
                      <a:pt x="48" y="2"/>
                    </a:lnTo>
                    <a:lnTo>
                      <a:pt x="48" y="2"/>
                    </a:lnTo>
                    <a:lnTo>
                      <a:pt x="48" y="2"/>
                    </a:lnTo>
                    <a:lnTo>
                      <a:pt x="46" y="5"/>
                    </a:lnTo>
                    <a:lnTo>
                      <a:pt x="46" y="9"/>
                    </a:lnTo>
                    <a:lnTo>
                      <a:pt x="46" y="36"/>
                    </a:lnTo>
                    <a:lnTo>
                      <a:pt x="34" y="36"/>
                    </a:lnTo>
                    <a:lnTo>
                      <a:pt x="34" y="9"/>
                    </a:lnTo>
                    <a:lnTo>
                      <a:pt x="34" y="9"/>
                    </a:lnTo>
                    <a:lnTo>
                      <a:pt x="33" y="5"/>
                    </a:lnTo>
                    <a:lnTo>
                      <a:pt x="32" y="2"/>
                    </a:lnTo>
                    <a:lnTo>
                      <a:pt x="32" y="2"/>
                    </a:lnTo>
                    <a:lnTo>
                      <a:pt x="28" y="1"/>
                    </a:lnTo>
                    <a:lnTo>
                      <a:pt x="26" y="0"/>
                    </a:lnTo>
                    <a:lnTo>
                      <a:pt x="26" y="0"/>
                    </a:lnTo>
                    <a:lnTo>
                      <a:pt x="22" y="1"/>
                    </a:lnTo>
                    <a:lnTo>
                      <a:pt x="19" y="2"/>
                    </a:lnTo>
                    <a:lnTo>
                      <a:pt x="19" y="2"/>
                    </a:lnTo>
                    <a:lnTo>
                      <a:pt x="18" y="5"/>
                    </a:lnTo>
                    <a:lnTo>
                      <a:pt x="17" y="9"/>
                    </a:lnTo>
                    <a:lnTo>
                      <a:pt x="17" y="36"/>
                    </a:lnTo>
                    <a:lnTo>
                      <a:pt x="17" y="36"/>
                    </a:lnTo>
                    <a:lnTo>
                      <a:pt x="10" y="36"/>
                    </a:lnTo>
                    <a:lnTo>
                      <a:pt x="10" y="36"/>
                    </a:lnTo>
                    <a:lnTo>
                      <a:pt x="7" y="38"/>
                    </a:lnTo>
                    <a:lnTo>
                      <a:pt x="3" y="40"/>
                    </a:lnTo>
                    <a:lnTo>
                      <a:pt x="3" y="40"/>
                    </a:lnTo>
                    <a:lnTo>
                      <a:pt x="0" y="43"/>
                    </a:lnTo>
                    <a:lnTo>
                      <a:pt x="0" y="47"/>
                    </a:lnTo>
                    <a:lnTo>
                      <a:pt x="0" y="47"/>
                    </a:lnTo>
                    <a:lnTo>
                      <a:pt x="5" y="95"/>
                    </a:lnTo>
                    <a:lnTo>
                      <a:pt x="5" y="95"/>
                    </a:lnTo>
                    <a:lnTo>
                      <a:pt x="7" y="99"/>
                    </a:lnTo>
                    <a:lnTo>
                      <a:pt x="9" y="102"/>
                    </a:lnTo>
                    <a:lnTo>
                      <a:pt x="9" y="102"/>
                    </a:lnTo>
                    <a:lnTo>
                      <a:pt x="13" y="105"/>
                    </a:lnTo>
                    <a:lnTo>
                      <a:pt x="17" y="105"/>
                    </a:lnTo>
                    <a:lnTo>
                      <a:pt x="21" y="105"/>
                    </a:lnTo>
                  </a:path>
                </a:pathLst>
              </a:custGeom>
              <a:ln>
                <a:solidFill>
                  <a:schemeClr val="accent1">
                    <a:lumMod val="75000"/>
                  </a:schemeClr>
                </a:solidFill>
                <a:headEnd/>
                <a:tailEnd/>
              </a:ln>
            </p:spPr>
            <p:style>
              <a:lnRef idx="2">
                <a:schemeClr val="dk1"/>
              </a:lnRef>
              <a:fillRef idx="1">
                <a:schemeClr val="lt1"/>
              </a:fillRef>
              <a:effectRef idx="0">
                <a:schemeClr val="dk1"/>
              </a:effectRef>
              <a:fontRef idx="minor">
                <a:schemeClr val="dk1"/>
              </a:fontRef>
            </p:style>
            <p:txBody>
              <a:bodyPr vert="horz" wrap="square" lIns="83969" tIns="41985" rIns="83969" bIns="41985" numCol="1" anchor="t" anchorCtr="0" compatLnSpc="1">
                <a:prstTxWarp prst="textNoShape">
                  <a:avLst/>
                </a:prstTxWarp>
              </a:bodyPr>
              <a:lstStyle/>
              <a:p>
                <a:endParaRPr lang="en-US">
                  <a:solidFill>
                    <a:schemeClr val="tx1">
                      <a:lumMod val="75000"/>
                      <a:lumOff val="25000"/>
                    </a:schemeClr>
                  </a:solidFill>
                </a:endParaRPr>
              </a:p>
            </p:txBody>
          </p:sp>
          <p:sp>
            <p:nvSpPr>
              <p:cNvPr id="54" name="Freeform 53"/>
              <p:cNvSpPr/>
              <p:nvPr/>
            </p:nvSpPr>
            <p:spPr>
              <a:xfrm rot="10800000">
                <a:off x="6570601" y="3403008"/>
                <a:ext cx="735405" cy="445500"/>
              </a:xfrm>
              <a:custGeom>
                <a:avLst/>
                <a:gdLst>
                  <a:gd name="connsiteX0" fmla="*/ 0 w 419100"/>
                  <a:gd name="connsiteY0" fmla="*/ 42070 h 252413"/>
                  <a:gd name="connsiteX1" fmla="*/ 12322 w 419100"/>
                  <a:gd name="connsiteY1" fmla="*/ 12322 h 252413"/>
                  <a:gd name="connsiteX2" fmla="*/ 42070 w 419100"/>
                  <a:gd name="connsiteY2" fmla="*/ 0 h 252413"/>
                  <a:gd name="connsiteX3" fmla="*/ 377030 w 419100"/>
                  <a:gd name="connsiteY3" fmla="*/ 0 h 252413"/>
                  <a:gd name="connsiteX4" fmla="*/ 406778 w 419100"/>
                  <a:gd name="connsiteY4" fmla="*/ 12322 h 252413"/>
                  <a:gd name="connsiteX5" fmla="*/ 419100 w 419100"/>
                  <a:gd name="connsiteY5" fmla="*/ 42070 h 252413"/>
                  <a:gd name="connsiteX6" fmla="*/ 419100 w 419100"/>
                  <a:gd name="connsiteY6" fmla="*/ 210343 h 252413"/>
                  <a:gd name="connsiteX7" fmla="*/ 406778 w 419100"/>
                  <a:gd name="connsiteY7" fmla="*/ 240091 h 252413"/>
                  <a:gd name="connsiteX8" fmla="*/ 377030 w 419100"/>
                  <a:gd name="connsiteY8" fmla="*/ 252413 h 252413"/>
                  <a:gd name="connsiteX9" fmla="*/ 42070 w 419100"/>
                  <a:gd name="connsiteY9" fmla="*/ 252413 h 252413"/>
                  <a:gd name="connsiteX10" fmla="*/ 12322 w 419100"/>
                  <a:gd name="connsiteY10" fmla="*/ 240091 h 252413"/>
                  <a:gd name="connsiteX11" fmla="*/ 0 w 419100"/>
                  <a:gd name="connsiteY11" fmla="*/ 210343 h 252413"/>
                  <a:gd name="connsiteX12" fmla="*/ 0 w 419100"/>
                  <a:gd name="connsiteY12" fmla="*/ 42070 h 25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100" h="252413">
                    <a:moveTo>
                      <a:pt x="0" y="42070"/>
                    </a:moveTo>
                    <a:cubicBezTo>
                      <a:pt x="0" y="30912"/>
                      <a:pt x="4432" y="20212"/>
                      <a:pt x="12322" y="12322"/>
                    </a:cubicBezTo>
                    <a:cubicBezTo>
                      <a:pt x="20212" y="4432"/>
                      <a:pt x="30912" y="0"/>
                      <a:pt x="42070" y="0"/>
                    </a:cubicBezTo>
                    <a:lnTo>
                      <a:pt x="377030" y="0"/>
                    </a:lnTo>
                    <a:cubicBezTo>
                      <a:pt x="388188" y="0"/>
                      <a:pt x="398888" y="4432"/>
                      <a:pt x="406778" y="12322"/>
                    </a:cubicBezTo>
                    <a:cubicBezTo>
                      <a:pt x="414668" y="20212"/>
                      <a:pt x="419100" y="30912"/>
                      <a:pt x="419100" y="42070"/>
                    </a:cubicBezTo>
                    <a:lnTo>
                      <a:pt x="419100" y="210343"/>
                    </a:lnTo>
                    <a:cubicBezTo>
                      <a:pt x="419100" y="221501"/>
                      <a:pt x="414668" y="232201"/>
                      <a:pt x="406778" y="240091"/>
                    </a:cubicBezTo>
                    <a:cubicBezTo>
                      <a:pt x="398888" y="247981"/>
                      <a:pt x="388188" y="252413"/>
                      <a:pt x="377030" y="252413"/>
                    </a:cubicBezTo>
                    <a:lnTo>
                      <a:pt x="42070" y="252413"/>
                    </a:lnTo>
                    <a:cubicBezTo>
                      <a:pt x="30912" y="252413"/>
                      <a:pt x="20212" y="247981"/>
                      <a:pt x="12322" y="240091"/>
                    </a:cubicBezTo>
                    <a:cubicBezTo>
                      <a:pt x="4432" y="232201"/>
                      <a:pt x="0" y="221501"/>
                      <a:pt x="0" y="210343"/>
                    </a:cubicBezTo>
                    <a:lnTo>
                      <a:pt x="0" y="42070"/>
                    </a:lnTo>
                    <a:close/>
                  </a:path>
                </a:pathLst>
              </a:custGeom>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err="1">
                  <a:solidFill>
                    <a:schemeClr val="tx1">
                      <a:lumMod val="75000"/>
                      <a:lumOff val="25000"/>
                    </a:schemeClr>
                  </a:solidFill>
                </a:endParaRPr>
              </a:p>
            </p:txBody>
          </p:sp>
          <p:sp>
            <p:nvSpPr>
              <p:cNvPr id="55" name="Freeform 54"/>
              <p:cNvSpPr/>
              <p:nvPr/>
            </p:nvSpPr>
            <p:spPr>
              <a:xfrm rot="10800000">
                <a:off x="7179619" y="3383851"/>
                <a:ext cx="164888" cy="108867"/>
              </a:xfrm>
              <a:custGeom>
                <a:avLst/>
                <a:gdLst>
                  <a:gd name="connsiteX0" fmla="*/ 0 w 219075"/>
                  <a:gd name="connsiteY0" fmla="*/ 0 h 47625"/>
                  <a:gd name="connsiteX1" fmla="*/ 219075 w 219075"/>
                  <a:gd name="connsiteY1" fmla="*/ 0 h 47625"/>
                  <a:gd name="connsiteX2" fmla="*/ 219075 w 219075"/>
                  <a:gd name="connsiteY2" fmla="*/ 47625 h 47625"/>
                  <a:gd name="connsiteX3" fmla="*/ 0 w 219075"/>
                  <a:gd name="connsiteY3" fmla="*/ 47625 h 47625"/>
                  <a:gd name="connsiteX4" fmla="*/ 0 w 219075"/>
                  <a:gd name="connsiteY4" fmla="*/ 0 h 47625"/>
                  <a:gd name="connsiteX0" fmla="*/ 0 w 219075"/>
                  <a:gd name="connsiteY0" fmla="*/ 0 h 59532"/>
                  <a:gd name="connsiteX1" fmla="*/ 219075 w 219075"/>
                  <a:gd name="connsiteY1" fmla="*/ 0 h 59532"/>
                  <a:gd name="connsiteX2" fmla="*/ 209550 w 219075"/>
                  <a:gd name="connsiteY2" fmla="*/ 59532 h 59532"/>
                  <a:gd name="connsiteX3" fmla="*/ 0 w 219075"/>
                  <a:gd name="connsiteY3" fmla="*/ 47625 h 59532"/>
                  <a:gd name="connsiteX4" fmla="*/ 0 w 219075"/>
                  <a:gd name="connsiteY4" fmla="*/ 0 h 59532"/>
                  <a:gd name="connsiteX0" fmla="*/ 0 w 219075"/>
                  <a:gd name="connsiteY0" fmla="*/ 0 h 64293"/>
                  <a:gd name="connsiteX1" fmla="*/ 219075 w 219075"/>
                  <a:gd name="connsiteY1" fmla="*/ 0 h 64293"/>
                  <a:gd name="connsiteX2" fmla="*/ 209550 w 219075"/>
                  <a:gd name="connsiteY2" fmla="*/ 59532 h 64293"/>
                  <a:gd name="connsiteX3" fmla="*/ 11907 w 219075"/>
                  <a:gd name="connsiteY3" fmla="*/ 64293 h 64293"/>
                  <a:gd name="connsiteX4" fmla="*/ 0 w 219075"/>
                  <a:gd name="connsiteY4" fmla="*/ 0 h 64293"/>
                  <a:gd name="connsiteX0" fmla="*/ 0 w 219075"/>
                  <a:gd name="connsiteY0" fmla="*/ 0 h 71439"/>
                  <a:gd name="connsiteX1" fmla="*/ 219075 w 219075"/>
                  <a:gd name="connsiteY1" fmla="*/ 0 h 71439"/>
                  <a:gd name="connsiteX2" fmla="*/ 200025 w 219075"/>
                  <a:gd name="connsiteY2" fmla="*/ 71439 h 71439"/>
                  <a:gd name="connsiteX3" fmla="*/ 11907 w 219075"/>
                  <a:gd name="connsiteY3" fmla="*/ 64293 h 71439"/>
                  <a:gd name="connsiteX4" fmla="*/ 0 w 219075"/>
                  <a:gd name="connsiteY4" fmla="*/ 0 h 71439"/>
                  <a:gd name="connsiteX0" fmla="*/ 0 w 219075"/>
                  <a:gd name="connsiteY0" fmla="*/ 0 h 64293"/>
                  <a:gd name="connsiteX1" fmla="*/ 219075 w 219075"/>
                  <a:gd name="connsiteY1" fmla="*/ 0 h 64293"/>
                  <a:gd name="connsiteX2" fmla="*/ 200025 w 219075"/>
                  <a:gd name="connsiteY2" fmla="*/ 61914 h 64293"/>
                  <a:gd name="connsiteX3" fmla="*/ 11907 w 219075"/>
                  <a:gd name="connsiteY3" fmla="*/ 64293 h 64293"/>
                  <a:gd name="connsiteX4" fmla="*/ 0 w 219075"/>
                  <a:gd name="connsiteY4" fmla="*/ 0 h 64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64293">
                    <a:moveTo>
                      <a:pt x="0" y="0"/>
                    </a:moveTo>
                    <a:lnTo>
                      <a:pt x="219075" y="0"/>
                    </a:lnTo>
                    <a:lnTo>
                      <a:pt x="200025" y="61914"/>
                    </a:lnTo>
                    <a:lnTo>
                      <a:pt x="11907" y="642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1">
                      <a:lumMod val="75000"/>
                      <a:lumOff val="25000"/>
                    </a:schemeClr>
                  </a:solidFill>
                </a:endParaRPr>
              </a:p>
            </p:txBody>
          </p:sp>
        </p:grpSp>
        <p:sp>
          <p:nvSpPr>
            <p:cNvPr id="52" name="TextBox 51"/>
            <p:cNvSpPr txBox="1"/>
            <p:nvPr/>
          </p:nvSpPr>
          <p:spPr>
            <a:xfrm>
              <a:off x="5452874" y="3454904"/>
              <a:ext cx="705016" cy="525785"/>
            </a:xfrm>
            <a:prstGeom prst="rect">
              <a:avLst/>
            </a:prstGeom>
            <a:noFill/>
          </p:spPr>
          <p:txBody>
            <a:bodyPr wrap="none" rtlCol="0">
              <a:spAutoFit/>
            </a:bodyPr>
            <a:lstStyle/>
            <a:p>
              <a:pPr>
                <a:lnSpc>
                  <a:spcPct val="90000"/>
                </a:lnSpc>
              </a:pPr>
              <a:r>
                <a:rPr lang="en-GB" sz="1000" dirty="0">
                  <a:solidFill>
                    <a:schemeClr val="tx2">
                      <a:lumMod val="50000"/>
                    </a:schemeClr>
                  </a:solidFill>
                </a:rPr>
                <a:t>Business</a:t>
              </a:r>
            </a:p>
            <a:p>
              <a:r>
                <a:rPr lang="en-GB" sz="1000" dirty="0">
                  <a:solidFill>
                    <a:schemeClr val="tx2">
                      <a:lumMod val="50000"/>
                    </a:schemeClr>
                  </a:solidFill>
                </a:rPr>
                <a:t>Support</a:t>
              </a:r>
            </a:p>
            <a:p>
              <a:pPr>
                <a:lnSpc>
                  <a:spcPct val="90000"/>
                </a:lnSpc>
              </a:pPr>
              <a:r>
                <a:rPr lang="en-GB" sz="1000" dirty="0">
                  <a:solidFill>
                    <a:schemeClr val="tx2">
                      <a:lumMod val="50000"/>
                    </a:schemeClr>
                  </a:solidFill>
                </a:rPr>
                <a:t>Services</a:t>
              </a:r>
            </a:p>
          </p:txBody>
        </p:sp>
      </p:grpSp>
      <p:grpSp>
        <p:nvGrpSpPr>
          <p:cNvPr id="8" name="Group 7"/>
          <p:cNvGrpSpPr/>
          <p:nvPr/>
        </p:nvGrpSpPr>
        <p:grpSpPr>
          <a:xfrm>
            <a:off x="5428218" y="711200"/>
            <a:ext cx="1106051" cy="1011810"/>
            <a:chOff x="5381653" y="711200"/>
            <a:chExt cx="1106051" cy="1011810"/>
          </a:xfrm>
        </p:grpSpPr>
        <p:sp>
          <p:nvSpPr>
            <p:cNvPr id="38" name="Freeform 582"/>
            <p:cNvSpPr>
              <a:spLocks noChangeAspect="1" noEditPoints="1"/>
            </p:cNvSpPr>
            <p:nvPr/>
          </p:nvSpPr>
          <p:spPr bwMode="auto">
            <a:xfrm>
              <a:off x="5434217" y="711200"/>
              <a:ext cx="1000218" cy="1002930"/>
            </a:xfrm>
            <a:custGeom>
              <a:avLst/>
              <a:gdLst/>
              <a:ahLst/>
              <a:cxnLst>
                <a:cxn ang="0">
                  <a:pos x="73" y="15"/>
                </a:cxn>
                <a:cxn ang="0">
                  <a:pos x="76" y="31"/>
                </a:cxn>
                <a:cxn ang="0">
                  <a:pos x="62" y="58"/>
                </a:cxn>
                <a:cxn ang="0">
                  <a:pos x="83" y="71"/>
                </a:cxn>
                <a:cxn ang="0">
                  <a:pos x="43" y="2"/>
                </a:cxn>
                <a:cxn ang="0">
                  <a:pos x="51" y="0"/>
                </a:cxn>
                <a:cxn ang="0">
                  <a:pos x="73" y="15"/>
                </a:cxn>
                <a:cxn ang="0">
                  <a:pos x="83" y="71"/>
                </a:cxn>
                <a:cxn ang="0">
                  <a:pos x="102" y="138"/>
                </a:cxn>
                <a:cxn ang="0">
                  <a:pos x="31" y="143"/>
                </a:cxn>
                <a:cxn ang="0">
                  <a:pos x="26" y="28"/>
                </a:cxn>
                <a:cxn ang="0">
                  <a:pos x="26" y="31"/>
                </a:cxn>
                <a:cxn ang="0">
                  <a:pos x="40" y="58"/>
                </a:cxn>
                <a:cxn ang="0">
                  <a:pos x="0" y="138"/>
                </a:cxn>
                <a:cxn ang="0">
                  <a:pos x="26" y="28"/>
                </a:cxn>
                <a:cxn ang="0">
                  <a:pos x="43" y="2"/>
                </a:cxn>
              </a:cxnLst>
              <a:rect l="0" t="0" r="r" b="b"/>
              <a:pathLst>
                <a:path w="102" h="144">
                  <a:moveTo>
                    <a:pt x="73" y="15"/>
                  </a:moveTo>
                  <a:cubicBezTo>
                    <a:pt x="75" y="20"/>
                    <a:pt x="76" y="25"/>
                    <a:pt x="76" y="31"/>
                  </a:cubicBezTo>
                  <a:cubicBezTo>
                    <a:pt x="76" y="41"/>
                    <a:pt x="68" y="53"/>
                    <a:pt x="62" y="58"/>
                  </a:cubicBezTo>
                  <a:cubicBezTo>
                    <a:pt x="71" y="61"/>
                    <a:pt x="77" y="65"/>
                    <a:pt x="83" y="71"/>
                  </a:cubicBezTo>
                  <a:moveTo>
                    <a:pt x="43" y="2"/>
                  </a:moveTo>
                  <a:cubicBezTo>
                    <a:pt x="46" y="1"/>
                    <a:pt x="48" y="0"/>
                    <a:pt x="51" y="0"/>
                  </a:cubicBezTo>
                  <a:cubicBezTo>
                    <a:pt x="60" y="0"/>
                    <a:pt x="68" y="6"/>
                    <a:pt x="73" y="15"/>
                  </a:cubicBezTo>
                  <a:moveTo>
                    <a:pt x="83" y="71"/>
                  </a:moveTo>
                  <a:cubicBezTo>
                    <a:pt x="97" y="85"/>
                    <a:pt x="102" y="110"/>
                    <a:pt x="102" y="138"/>
                  </a:cubicBezTo>
                  <a:cubicBezTo>
                    <a:pt x="102" y="142"/>
                    <a:pt x="61" y="144"/>
                    <a:pt x="31" y="143"/>
                  </a:cubicBezTo>
                  <a:moveTo>
                    <a:pt x="26" y="28"/>
                  </a:moveTo>
                  <a:cubicBezTo>
                    <a:pt x="26" y="29"/>
                    <a:pt x="26" y="30"/>
                    <a:pt x="26" y="31"/>
                  </a:cubicBezTo>
                  <a:cubicBezTo>
                    <a:pt x="26" y="41"/>
                    <a:pt x="34" y="53"/>
                    <a:pt x="40" y="58"/>
                  </a:cubicBezTo>
                  <a:cubicBezTo>
                    <a:pt x="10" y="67"/>
                    <a:pt x="0" y="99"/>
                    <a:pt x="0" y="138"/>
                  </a:cubicBezTo>
                  <a:moveTo>
                    <a:pt x="26" y="28"/>
                  </a:moveTo>
                  <a:cubicBezTo>
                    <a:pt x="27" y="15"/>
                    <a:pt x="34" y="5"/>
                    <a:pt x="43" y="2"/>
                  </a:cubicBezTo>
                </a:path>
              </a:pathLst>
            </a:custGeom>
            <a:ln>
              <a:solidFill>
                <a:srgbClr val="949494"/>
              </a:solidFill>
              <a:headEnd/>
              <a:tailEnd/>
            </a:ln>
            <a:effectLst/>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a:ln w="38100" cmpd="sng">
                  <a:solidFill>
                    <a:srgbClr val="000000"/>
                  </a:solidFill>
                </a:ln>
              </a:endParaRPr>
            </a:p>
          </p:txBody>
        </p:sp>
        <p:sp>
          <p:nvSpPr>
            <p:cNvPr id="4" name="Rectangle 3"/>
            <p:cNvSpPr/>
            <p:nvPr/>
          </p:nvSpPr>
          <p:spPr>
            <a:xfrm>
              <a:off x="5399589" y="1643079"/>
              <a:ext cx="1065376" cy="799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err="1">
                <a:solidFill>
                  <a:schemeClr val="tx2">
                    <a:lumMod val="50000"/>
                  </a:schemeClr>
                </a:solidFill>
              </a:endParaRPr>
            </a:p>
          </p:txBody>
        </p:sp>
        <p:sp>
          <p:nvSpPr>
            <p:cNvPr id="6" name="Oval 5"/>
            <p:cNvSpPr/>
            <p:nvPr/>
          </p:nvSpPr>
          <p:spPr>
            <a:xfrm>
              <a:off x="6372252" y="1596598"/>
              <a:ext cx="115452" cy="115459"/>
            </a:xfrm>
            <a:prstGeom prst="ellipse">
              <a:avLst/>
            </a:prstGeom>
            <a:solidFill>
              <a:schemeClr val="bg1"/>
            </a:solidFill>
            <a:ln>
              <a:solidFill>
                <a:srgbClr val="9494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err="1">
                <a:solidFill>
                  <a:schemeClr val="tx2">
                    <a:lumMod val="50000"/>
                  </a:schemeClr>
                </a:solidFill>
              </a:endParaRPr>
            </a:p>
          </p:txBody>
        </p:sp>
        <p:sp>
          <p:nvSpPr>
            <p:cNvPr id="41" name="Oval 40"/>
            <p:cNvSpPr/>
            <p:nvPr/>
          </p:nvSpPr>
          <p:spPr>
            <a:xfrm>
              <a:off x="5381653" y="1596598"/>
              <a:ext cx="115452" cy="115459"/>
            </a:xfrm>
            <a:prstGeom prst="ellipse">
              <a:avLst/>
            </a:prstGeom>
            <a:solidFill>
              <a:schemeClr val="bg1"/>
            </a:solidFill>
            <a:ln>
              <a:solidFill>
                <a:srgbClr val="9494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err="1">
                <a:solidFill>
                  <a:schemeClr val="tx2">
                    <a:lumMod val="50000"/>
                  </a:schemeClr>
                </a:solidFill>
              </a:endParaRPr>
            </a:p>
          </p:txBody>
        </p:sp>
      </p:grpSp>
      <p:grpSp>
        <p:nvGrpSpPr>
          <p:cNvPr id="56" name="Group 55"/>
          <p:cNvGrpSpPr/>
          <p:nvPr/>
        </p:nvGrpSpPr>
        <p:grpSpPr>
          <a:xfrm>
            <a:off x="7180818" y="711200"/>
            <a:ext cx="1106051" cy="1011810"/>
            <a:chOff x="5381653" y="711200"/>
            <a:chExt cx="1106051" cy="1011810"/>
          </a:xfrm>
        </p:grpSpPr>
        <p:sp>
          <p:nvSpPr>
            <p:cNvPr id="57" name="Freeform 582"/>
            <p:cNvSpPr>
              <a:spLocks noChangeAspect="1" noEditPoints="1"/>
            </p:cNvSpPr>
            <p:nvPr/>
          </p:nvSpPr>
          <p:spPr bwMode="auto">
            <a:xfrm>
              <a:off x="5434217" y="711200"/>
              <a:ext cx="1000218" cy="1002930"/>
            </a:xfrm>
            <a:custGeom>
              <a:avLst/>
              <a:gdLst/>
              <a:ahLst/>
              <a:cxnLst>
                <a:cxn ang="0">
                  <a:pos x="73" y="15"/>
                </a:cxn>
                <a:cxn ang="0">
                  <a:pos x="76" y="31"/>
                </a:cxn>
                <a:cxn ang="0">
                  <a:pos x="62" y="58"/>
                </a:cxn>
                <a:cxn ang="0">
                  <a:pos x="83" y="71"/>
                </a:cxn>
                <a:cxn ang="0">
                  <a:pos x="43" y="2"/>
                </a:cxn>
                <a:cxn ang="0">
                  <a:pos x="51" y="0"/>
                </a:cxn>
                <a:cxn ang="0">
                  <a:pos x="73" y="15"/>
                </a:cxn>
                <a:cxn ang="0">
                  <a:pos x="83" y="71"/>
                </a:cxn>
                <a:cxn ang="0">
                  <a:pos x="102" y="138"/>
                </a:cxn>
                <a:cxn ang="0">
                  <a:pos x="31" y="143"/>
                </a:cxn>
                <a:cxn ang="0">
                  <a:pos x="26" y="28"/>
                </a:cxn>
                <a:cxn ang="0">
                  <a:pos x="26" y="31"/>
                </a:cxn>
                <a:cxn ang="0">
                  <a:pos x="40" y="58"/>
                </a:cxn>
                <a:cxn ang="0">
                  <a:pos x="0" y="138"/>
                </a:cxn>
                <a:cxn ang="0">
                  <a:pos x="26" y="28"/>
                </a:cxn>
                <a:cxn ang="0">
                  <a:pos x="43" y="2"/>
                </a:cxn>
              </a:cxnLst>
              <a:rect l="0" t="0" r="r" b="b"/>
              <a:pathLst>
                <a:path w="102" h="144">
                  <a:moveTo>
                    <a:pt x="73" y="15"/>
                  </a:moveTo>
                  <a:cubicBezTo>
                    <a:pt x="75" y="20"/>
                    <a:pt x="76" y="25"/>
                    <a:pt x="76" y="31"/>
                  </a:cubicBezTo>
                  <a:cubicBezTo>
                    <a:pt x="76" y="41"/>
                    <a:pt x="68" y="53"/>
                    <a:pt x="62" y="58"/>
                  </a:cubicBezTo>
                  <a:cubicBezTo>
                    <a:pt x="71" y="61"/>
                    <a:pt x="77" y="65"/>
                    <a:pt x="83" y="71"/>
                  </a:cubicBezTo>
                  <a:moveTo>
                    <a:pt x="43" y="2"/>
                  </a:moveTo>
                  <a:cubicBezTo>
                    <a:pt x="46" y="1"/>
                    <a:pt x="48" y="0"/>
                    <a:pt x="51" y="0"/>
                  </a:cubicBezTo>
                  <a:cubicBezTo>
                    <a:pt x="60" y="0"/>
                    <a:pt x="68" y="6"/>
                    <a:pt x="73" y="15"/>
                  </a:cubicBezTo>
                  <a:moveTo>
                    <a:pt x="83" y="71"/>
                  </a:moveTo>
                  <a:cubicBezTo>
                    <a:pt x="97" y="85"/>
                    <a:pt x="102" y="110"/>
                    <a:pt x="102" y="138"/>
                  </a:cubicBezTo>
                  <a:cubicBezTo>
                    <a:pt x="102" y="142"/>
                    <a:pt x="61" y="144"/>
                    <a:pt x="31" y="143"/>
                  </a:cubicBezTo>
                  <a:moveTo>
                    <a:pt x="26" y="28"/>
                  </a:moveTo>
                  <a:cubicBezTo>
                    <a:pt x="26" y="29"/>
                    <a:pt x="26" y="30"/>
                    <a:pt x="26" y="31"/>
                  </a:cubicBezTo>
                  <a:cubicBezTo>
                    <a:pt x="26" y="41"/>
                    <a:pt x="34" y="53"/>
                    <a:pt x="40" y="58"/>
                  </a:cubicBezTo>
                  <a:cubicBezTo>
                    <a:pt x="10" y="67"/>
                    <a:pt x="0" y="99"/>
                    <a:pt x="0" y="138"/>
                  </a:cubicBezTo>
                  <a:moveTo>
                    <a:pt x="26" y="28"/>
                  </a:moveTo>
                  <a:cubicBezTo>
                    <a:pt x="27" y="15"/>
                    <a:pt x="34" y="5"/>
                    <a:pt x="43" y="2"/>
                  </a:cubicBezTo>
                </a:path>
              </a:pathLst>
            </a:custGeom>
            <a:ln>
              <a:solidFill>
                <a:srgbClr val="949494"/>
              </a:solidFill>
              <a:headEnd/>
              <a:tailEnd/>
            </a:ln>
            <a:effectLst/>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a:ln w="38100" cmpd="sng">
                  <a:solidFill>
                    <a:srgbClr val="000000"/>
                  </a:solidFill>
                </a:ln>
              </a:endParaRPr>
            </a:p>
          </p:txBody>
        </p:sp>
        <p:sp>
          <p:nvSpPr>
            <p:cNvPr id="58" name="Rectangle 57"/>
            <p:cNvSpPr/>
            <p:nvPr/>
          </p:nvSpPr>
          <p:spPr>
            <a:xfrm>
              <a:off x="5399589" y="1643079"/>
              <a:ext cx="1065376" cy="799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err="1">
                <a:solidFill>
                  <a:schemeClr val="tx2">
                    <a:lumMod val="50000"/>
                  </a:schemeClr>
                </a:solidFill>
              </a:endParaRPr>
            </a:p>
          </p:txBody>
        </p:sp>
        <p:sp>
          <p:nvSpPr>
            <p:cNvPr id="59" name="Oval 58"/>
            <p:cNvSpPr/>
            <p:nvPr/>
          </p:nvSpPr>
          <p:spPr>
            <a:xfrm>
              <a:off x="6372252" y="1596598"/>
              <a:ext cx="115452" cy="115459"/>
            </a:xfrm>
            <a:prstGeom prst="ellipse">
              <a:avLst/>
            </a:prstGeom>
            <a:solidFill>
              <a:schemeClr val="bg1"/>
            </a:solidFill>
            <a:ln>
              <a:solidFill>
                <a:srgbClr val="9494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err="1">
                <a:solidFill>
                  <a:schemeClr val="tx2">
                    <a:lumMod val="50000"/>
                  </a:schemeClr>
                </a:solidFill>
              </a:endParaRPr>
            </a:p>
          </p:txBody>
        </p:sp>
        <p:sp>
          <p:nvSpPr>
            <p:cNvPr id="60" name="Oval 59"/>
            <p:cNvSpPr/>
            <p:nvPr/>
          </p:nvSpPr>
          <p:spPr>
            <a:xfrm>
              <a:off x="5381653" y="1596598"/>
              <a:ext cx="115452" cy="115459"/>
            </a:xfrm>
            <a:prstGeom prst="ellipse">
              <a:avLst/>
            </a:prstGeom>
            <a:solidFill>
              <a:schemeClr val="bg1"/>
            </a:solidFill>
            <a:ln>
              <a:solidFill>
                <a:srgbClr val="9494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err="1">
                <a:solidFill>
                  <a:schemeClr val="tx2">
                    <a:lumMod val="50000"/>
                  </a:schemeClr>
                </a:solidFill>
              </a:endParaRPr>
            </a:p>
          </p:txBody>
        </p:sp>
      </p:grpSp>
      <p:cxnSp>
        <p:nvCxnSpPr>
          <p:cNvPr id="12" name="Straight Connector 11"/>
          <p:cNvCxnSpPr>
            <a:stCxn id="6" idx="6"/>
            <a:endCxn id="60" idx="2"/>
          </p:cNvCxnSpPr>
          <p:nvPr/>
        </p:nvCxnSpPr>
        <p:spPr>
          <a:xfrm>
            <a:off x="6534269" y="1654328"/>
            <a:ext cx="646549" cy="0"/>
          </a:xfrm>
          <a:prstGeom prst="line">
            <a:avLst/>
          </a:prstGeom>
          <a:ln w="28575" cmpd="sng">
            <a:solidFill>
              <a:srgbClr val="949494"/>
            </a:solidFill>
            <a:prstDash val="solid"/>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5547980" y="1332832"/>
            <a:ext cx="886090" cy="315962"/>
          </a:xfrm>
          <a:prstGeom prst="rect">
            <a:avLst/>
          </a:prstGeom>
          <a:noFill/>
        </p:spPr>
        <p:txBody>
          <a:bodyPr wrap="none" lIns="91420" tIns="45709" rIns="91420" bIns="45709" rtlCol="0">
            <a:spAutoFit/>
          </a:bodyPr>
          <a:lstStyle/>
          <a:p>
            <a:pPr algn="ctr">
              <a:lnSpc>
                <a:spcPct val="90000"/>
              </a:lnSpc>
            </a:pPr>
            <a:r>
              <a:rPr lang="en-GB" sz="800" dirty="0">
                <a:solidFill>
                  <a:schemeClr val="tx2">
                    <a:lumMod val="50000"/>
                  </a:schemeClr>
                </a:solidFill>
              </a:rPr>
              <a:t>Personalisation</a:t>
            </a:r>
          </a:p>
          <a:p>
            <a:pPr algn="ctr">
              <a:lnSpc>
                <a:spcPct val="90000"/>
              </a:lnSpc>
            </a:pPr>
            <a:r>
              <a:rPr lang="en-GB" sz="800" dirty="0">
                <a:solidFill>
                  <a:schemeClr val="tx2">
                    <a:lumMod val="50000"/>
                  </a:schemeClr>
                </a:solidFill>
              </a:rPr>
              <a:t>&amp; Interaction</a:t>
            </a:r>
          </a:p>
        </p:txBody>
      </p:sp>
      <p:sp>
        <p:nvSpPr>
          <p:cNvPr id="62" name="TextBox 61"/>
          <p:cNvSpPr txBox="1"/>
          <p:nvPr/>
        </p:nvSpPr>
        <p:spPr>
          <a:xfrm>
            <a:off x="7240946" y="1270509"/>
            <a:ext cx="1005363" cy="426761"/>
          </a:xfrm>
          <a:prstGeom prst="rect">
            <a:avLst/>
          </a:prstGeom>
          <a:noFill/>
        </p:spPr>
        <p:txBody>
          <a:bodyPr wrap="none" lIns="91420" tIns="45709" rIns="91420" bIns="45709" rtlCol="0">
            <a:spAutoFit/>
          </a:bodyPr>
          <a:lstStyle/>
          <a:p>
            <a:pPr algn="ctr">
              <a:lnSpc>
                <a:spcPct val="90000"/>
              </a:lnSpc>
            </a:pPr>
            <a:r>
              <a:rPr lang="en-GB" sz="800" dirty="0">
                <a:solidFill>
                  <a:schemeClr val="tx2">
                    <a:lumMod val="50000"/>
                  </a:schemeClr>
                </a:solidFill>
                <a:latin typeface="Arial"/>
                <a:cs typeface="Arial"/>
              </a:rPr>
              <a:t>Customer</a:t>
            </a:r>
          </a:p>
          <a:p>
            <a:pPr algn="ctr">
              <a:lnSpc>
                <a:spcPct val="90000"/>
              </a:lnSpc>
            </a:pPr>
            <a:r>
              <a:rPr lang="en-GB" sz="800" dirty="0">
                <a:solidFill>
                  <a:schemeClr val="tx2">
                    <a:lumMod val="50000"/>
                  </a:schemeClr>
                </a:solidFill>
                <a:latin typeface="Arial"/>
                <a:cs typeface="Arial"/>
              </a:rPr>
              <a:t>Supplier </a:t>
            </a:r>
            <a:r>
              <a:rPr lang="en-GB" sz="800" dirty="0">
                <a:solidFill>
                  <a:schemeClr val="tx2">
                    <a:lumMod val="50000"/>
                  </a:schemeClr>
                </a:solidFill>
                <a:latin typeface="Arial"/>
                <a:ea typeface="Wingdings"/>
                <a:cs typeface="Arial"/>
                <a:sym typeface="Wingdings"/>
              </a:rPr>
              <a:t></a:t>
            </a:r>
            <a:r>
              <a:rPr lang="en-GB" sz="800" dirty="0">
                <a:solidFill>
                  <a:schemeClr val="tx2">
                    <a:lumMod val="50000"/>
                  </a:schemeClr>
                </a:solidFill>
                <a:latin typeface="Arial"/>
                <a:cs typeface="Arial"/>
                <a:sym typeface="Wingdings"/>
              </a:rPr>
              <a:t> Partner</a:t>
            </a:r>
          </a:p>
          <a:p>
            <a:pPr algn="ctr">
              <a:lnSpc>
                <a:spcPct val="90000"/>
              </a:lnSpc>
            </a:pPr>
            <a:r>
              <a:rPr lang="en-GB" sz="800" dirty="0">
                <a:solidFill>
                  <a:schemeClr val="tx2">
                    <a:lumMod val="50000"/>
                  </a:schemeClr>
                </a:solidFill>
                <a:latin typeface="Arial"/>
                <a:cs typeface="Arial"/>
                <a:sym typeface="Wingdings"/>
              </a:rPr>
              <a:t>Management</a:t>
            </a:r>
            <a:endParaRPr lang="en-GB" sz="800" dirty="0">
              <a:solidFill>
                <a:schemeClr val="tx2">
                  <a:lumMod val="50000"/>
                </a:schemeClr>
              </a:solidFill>
              <a:latin typeface="Arial"/>
              <a:cs typeface="Arial"/>
            </a:endParaRPr>
          </a:p>
        </p:txBody>
      </p:sp>
      <p:sp>
        <p:nvSpPr>
          <p:cNvPr id="63" name="Rectangle 62"/>
          <p:cNvSpPr/>
          <p:nvPr/>
        </p:nvSpPr>
        <p:spPr>
          <a:xfrm>
            <a:off x="4690435" y="674988"/>
            <a:ext cx="651164" cy="3348328"/>
          </a:xfrm>
          <a:prstGeom prst="rect">
            <a:avLst/>
          </a:prstGeom>
          <a:solidFill>
            <a:srgbClr val="F4F4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vert270" lIns="91399" tIns="45698" rIns="91399" bIns="45698" rtlCol="0" anchor="ctr"/>
          <a:lstStyle/>
          <a:p>
            <a:pPr algn="ctr"/>
            <a:r>
              <a:rPr lang="en-US" sz="1800" dirty="0">
                <a:solidFill>
                  <a:srgbClr val="BDD522"/>
                </a:solidFill>
                <a:latin typeface="Helvetica Neue"/>
                <a:cs typeface="Helvetica Neue"/>
              </a:rPr>
              <a:t>Identity &amp; Access Management</a:t>
            </a:r>
          </a:p>
        </p:txBody>
      </p:sp>
      <p:sp>
        <p:nvSpPr>
          <p:cNvPr id="64" name="Rectangle 63"/>
          <p:cNvSpPr/>
          <p:nvPr/>
        </p:nvSpPr>
        <p:spPr>
          <a:xfrm>
            <a:off x="8417308" y="674990"/>
            <a:ext cx="651164" cy="3348327"/>
          </a:xfrm>
          <a:prstGeom prst="rect">
            <a:avLst/>
          </a:prstGeom>
          <a:solidFill>
            <a:srgbClr val="F4F4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vert270" lIns="91399" tIns="45698" rIns="91399" bIns="45698" rtlCol="0" anchor="ctr"/>
          <a:lstStyle/>
          <a:p>
            <a:pPr algn="ctr"/>
            <a:r>
              <a:rPr lang="en-US" sz="1800" dirty="0">
                <a:solidFill>
                  <a:srgbClr val="84AC62"/>
                </a:solidFill>
                <a:latin typeface="Helvetica Neue"/>
                <a:cs typeface="Helvetica Neue"/>
              </a:rPr>
              <a:t>Service  Management</a:t>
            </a:r>
          </a:p>
        </p:txBody>
      </p:sp>
      <p:sp>
        <p:nvSpPr>
          <p:cNvPr id="65" name="Rectangle 64"/>
          <p:cNvSpPr/>
          <p:nvPr/>
        </p:nvSpPr>
        <p:spPr>
          <a:xfrm>
            <a:off x="4692944" y="4078955"/>
            <a:ext cx="4374465" cy="271573"/>
          </a:xfrm>
          <a:prstGeom prst="rect">
            <a:avLst/>
          </a:prstGeom>
          <a:solidFill>
            <a:srgbClr val="F4F4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399" tIns="45698" rIns="91399" bIns="45698" rtlCol="0" anchor="ctr"/>
          <a:lstStyle/>
          <a:p>
            <a:pPr algn="ctr"/>
            <a:r>
              <a:rPr lang="en-US" sz="1400" dirty="0">
                <a:solidFill>
                  <a:srgbClr val="4C8367"/>
                </a:solidFill>
                <a:latin typeface="Helvetica Neue"/>
                <a:cs typeface="Helvetica Neue"/>
              </a:rPr>
              <a:t>Automated Provisioning</a:t>
            </a:r>
          </a:p>
        </p:txBody>
      </p:sp>
      <p:sp>
        <p:nvSpPr>
          <p:cNvPr id="66" name="Rectangle 65"/>
          <p:cNvSpPr/>
          <p:nvPr/>
        </p:nvSpPr>
        <p:spPr>
          <a:xfrm>
            <a:off x="4685491" y="4400102"/>
            <a:ext cx="4374465" cy="271573"/>
          </a:xfrm>
          <a:prstGeom prst="rect">
            <a:avLst/>
          </a:prstGeom>
          <a:solidFill>
            <a:srgbClr val="F4F4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399" tIns="45698" rIns="91399" bIns="45698" rtlCol="0" anchor="ctr"/>
          <a:lstStyle/>
          <a:p>
            <a:pPr algn="ctr"/>
            <a:r>
              <a:rPr lang="en-US" sz="1400" dirty="0">
                <a:solidFill>
                  <a:srgbClr val="4C8367"/>
                </a:solidFill>
                <a:latin typeface="Helvetica Neue"/>
                <a:cs typeface="Helvetica Neue"/>
              </a:rPr>
              <a:t>Application Lifecycle Management</a:t>
            </a:r>
          </a:p>
        </p:txBody>
      </p:sp>
      <p:sp>
        <p:nvSpPr>
          <p:cNvPr id="67" name="Rectangle 66"/>
          <p:cNvSpPr/>
          <p:nvPr/>
        </p:nvSpPr>
        <p:spPr>
          <a:xfrm rot="5400000">
            <a:off x="6646794" y="812203"/>
            <a:ext cx="455485" cy="2947040"/>
          </a:xfrm>
          <a:prstGeom prst="rect">
            <a:avLst/>
          </a:prstGeom>
          <a:solidFill>
            <a:srgbClr val="F4F4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vert270" lIns="91399" tIns="45698" rIns="91399" bIns="45698" rtlCol="0" anchor="ctr"/>
          <a:lstStyle/>
          <a:p>
            <a:pPr algn="ctr"/>
            <a:r>
              <a:rPr lang="en-US" sz="2800" dirty="0">
                <a:solidFill>
                  <a:srgbClr val="0E7237"/>
                </a:solidFill>
                <a:latin typeface="Helvetica Neue"/>
                <a:cs typeface="Helvetica Neue"/>
              </a:rPr>
              <a:t>Integration</a:t>
            </a:r>
          </a:p>
        </p:txBody>
      </p:sp>
      <p:sp>
        <p:nvSpPr>
          <p:cNvPr id="68" name="Rectangle 67"/>
          <p:cNvSpPr/>
          <p:nvPr/>
        </p:nvSpPr>
        <p:spPr>
          <a:xfrm rot="5400000">
            <a:off x="6748940" y="400614"/>
            <a:ext cx="258675" cy="2954516"/>
          </a:xfrm>
          <a:prstGeom prst="rect">
            <a:avLst/>
          </a:prstGeom>
          <a:solidFill>
            <a:srgbClr val="F4F4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vert270" lIns="91399" tIns="45698" rIns="91399" bIns="45698" rtlCol="0" anchor="ctr"/>
          <a:lstStyle/>
          <a:p>
            <a:pPr algn="ctr"/>
            <a:r>
              <a:rPr lang="en-US" sz="1400" dirty="0">
                <a:solidFill>
                  <a:srgbClr val="5C933B"/>
                </a:solidFill>
                <a:latin typeface="Helvetica Neue"/>
                <a:cs typeface="Helvetica Neue"/>
              </a:rPr>
              <a:t>   API Management (external)</a:t>
            </a:r>
          </a:p>
        </p:txBody>
      </p:sp>
      <p:sp>
        <p:nvSpPr>
          <p:cNvPr id="69" name="Rectangle 68"/>
          <p:cNvSpPr/>
          <p:nvPr/>
        </p:nvSpPr>
        <p:spPr>
          <a:xfrm rot="5400000">
            <a:off x="6743771" y="1224292"/>
            <a:ext cx="258675" cy="2944184"/>
          </a:xfrm>
          <a:prstGeom prst="rect">
            <a:avLst/>
          </a:prstGeom>
          <a:solidFill>
            <a:srgbClr val="F4F4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vert270" lIns="91399" tIns="45698" rIns="91399" bIns="45698" rtlCol="0" anchor="ctr"/>
          <a:lstStyle/>
          <a:p>
            <a:pPr algn="ctr"/>
            <a:r>
              <a:rPr lang="en-US" sz="1400" dirty="0">
                <a:solidFill>
                  <a:srgbClr val="5C933B"/>
                </a:solidFill>
                <a:latin typeface="Helvetica Neue"/>
                <a:cs typeface="Helvetica Neue"/>
              </a:rPr>
              <a:t>   API Management (internal)  </a:t>
            </a:r>
          </a:p>
        </p:txBody>
      </p:sp>
    </p:spTree>
    <p:extLst>
      <p:ext uri="{BB962C8B-B14F-4D97-AF65-F5344CB8AC3E}">
        <p14:creationId xmlns:p14="http://schemas.microsoft.com/office/powerpoint/2010/main" val="302294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SIX IMMEDIATE ACCELERATORS</a:t>
            </a:r>
            <a:endParaRPr lang="en-GB" dirty="0"/>
          </a:p>
        </p:txBody>
      </p:sp>
      <p:sp>
        <p:nvSpPr>
          <p:cNvPr id="7" name="Arc 2"/>
          <p:cNvSpPr>
            <a:spLocks/>
          </p:cNvSpPr>
          <p:nvPr/>
        </p:nvSpPr>
        <p:spPr bwMode="auto">
          <a:xfrm rot="2670419">
            <a:off x="-376327" y="1217597"/>
            <a:ext cx="2805836" cy="2852073"/>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mpd="sng">
            <a:solidFill>
              <a:schemeClr val="bg2">
                <a:lumMod val="75000"/>
              </a:schemeClr>
            </a:solidFill>
            <a:round/>
            <a:headEnd type="triangle"/>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6788" tIns="64786" rIns="46788" bIns="64786" anchor="ctr"/>
          <a:lstStyle/>
          <a:p>
            <a:pPr>
              <a:defRPr/>
            </a:pPr>
            <a:endParaRPr lang="en-GB" sz="800" dirty="0">
              <a:ea typeface="STKaiti" pitchFamily="2" charset="-122"/>
            </a:endParaRPr>
          </a:p>
        </p:txBody>
      </p:sp>
      <p:sp>
        <p:nvSpPr>
          <p:cNvPr id="9" name="AutoShape 5"/>
          <p:cNvSpPr>
            <a:spLocks noChangeArrowheads="1"/>
          </p:cNvSpPr>
          <p:nvPr/>
        </p:nvSpPr>
        <p:spPr bwMode="auto">
          <a:xfrm>
            <a:off x="1872348" y="506202"/>
            <a:ext cx="7163790" cy="641950"/>
          </a:xfrm>
          <a:prstGeom prst="roundRect">
            <a:avLst>
              <a:gd name="adj" fmla="val 16667"/>
            </a:avLst>
          </a:prstGeom>
          <a:noFill/>
          <a:ln w="9525" algn="ctr">
            <a:noFill/>
            <a:round/>
            <a:headEnd/>
            <a:tailEnd/>
          </a:ln>
          <a:effectLst/>
          <a:extLst/>
        </p:spPr>
        <p:txBody>
          <a:bodyPr lIns="35992" tIns="35992" rIns="46788" bIns="45709" anchor="ctr"/>
          <a:lstStyle/>
          <a:p>
            <a:pPr algn="just" defTabSz="728497">
              <a:tabLst>
                <a:tab pos="4285275" algn="l"/>
              </a:tabLst>
              <a:defRPr/>
            </a:pPr>
            <a:r>
              <a:rPr lang="en-GB" dirty="0" smtClean="0">
                <a:solidFill>
                  <a:srgbClr val="0E7237"/>
                </a:solidFill>
                <a:latin typeface="Helvetica Neue"/>
                <a:cs typeface="Helvetica Neue"/>
              </a:rPr>
              <a:t>Integration</a:t>
            </a:r>
            <a:r>
              <a:rPr lang="en-GB" sz="1000" dirty="0">
                <a:solidFill>
                  <a:srgbClr val="BDD521"/>
                </a:solidFill>
                <a:latin typeface="Ubuntu"/>
                <a:cs typeface="Ubuntu"/>
              </a:rPr>
              <a:t> </a:t>
            </a:r>
            <a:r>
              <a:rPr lang="en-GB" sz="1000" dirty="0">
                <a:solidFill>
                  <a:srgbClr val="4E4641"/>
                </a:solidFill>
                <a:latin typeface="Ubuntu"/>
                <a:cs typeface="Ubuntu"/>
              </a:rPr>
              <a:t>– Integrate the latest services and technology with your existing business and IT systems, without wholesale change. Unlock data by creating an API layer over your existing systems of record. Orchestrate services so that they work as a coordinated whole. Reuse pre-implemented Enterprise Integration Patterns; i.e. pub/sub, orchestration, etc…</a:t>
            </a:r>
            <a:endParaRPr lang="en-US" altLang="zh-CN" sz="1000" dirty="0"/>
          </a:p>
        </p:txBody>
      </p:sp>
      <p:grpSp>
        <p:nvGrpSpPr>
          <p:cNvPr id="10" name="Group 9"/>
          <p:cNvGrpSpPr/>
          <p:nvPr/>
        </p:nvGrpSpPr>
        <p:grpSpPr>
          <a:xfrm>
            <a:off x="1373871" y="707428"/>
            <a:ext cx="473642" cy="343637"/>
            <a:chOff x="219071" y="2605081"/>
            <a:chExt cx="900112" cy="621513"/>
          </a:xfrm>
        </p:grpSpPr>
        <p:sp>
          <p:nvSpPr>
            <p:cNvPr id="11" name="Rectangle 10"/>
            <p:cNvSpPr/>
            <p:nvPr/>
          </p:nvSpPr>
          <p:spPr>
            <a:xfrm>
              <a:off x="390524" y="3050381"/>
              <a:ext cx="545307" cy="176213"/>
            </a:xfrm>
            <a:prstGeom prst="rect">
              <a:avLst/>
            </a:prstGeom>
            <a:no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grpSp>
          <p:nvGrpSpPr>
            <p:cNvPr id="12" name="Group 11"/>
            <p:cNvGrpSpPr/>
            <p:nvPr/>
          </p:nvGrpSpPr>
          <p:grpSpPr>
            <a:xfrm>
              <a:off x="219071" y="2605081"/>
              <a:ext cx="900112" cy="585795"/>
              <a:chOff x="219071" y="2605081"/>
              <a:chExt cx="900112" cy="585795"/>
            </a:xfrm>
          </p:grpSpPr>
          <p:sp>
            <p:nvSpPr>
              <p:cNvPr id="13" name="Freeform 876"/>
              <p:cNvSpPr>
                <a:spLocks/>
              </p:cNvSpPr>
              <p:nvPr/>
            </p:nvSpPr>
            <p:spPr bwMode="auto">
              <a:xfrm rot="10800000">
                <a:off x="475854" y="2857742"/>
                <a:ext cx="148033" cy="333134"/>
              </a:xfrm>
              <a:custGeom>
                <a:avLst/>
                <a:gdLst/>
                <a:ahLst/>
                <a:cxnLst>
                  <a:cxn ang="0">
                    <a:pos x="34" y="186"/>
                  </a:cxn>
                  <a:cxn ang="0">
                    <a:pos x="41" y="182"/>
                  </a:cxn>
                  <a:cxn ang="0">
                    <a:pos x="55" y="166"/>
                  </a:cxn>
                  <a:cxn ang="0">
                    <a:pos x="56" y="163"/>
                  </a:cxn>
                  <a:cxn ang="0">
                    <a:pos x="56" y="153"/>
                  </a:cxn>
                  <a:cxn ang="0">
                    <a:pos x="50" y="138"/>
                  </a:cxn>
                  <a:cxn ang="0">
                    <a:pos x="43" y="123"/>
                  </a:cxn>
                  <a:cxn ang="0">
                    <a:pos x="42" y="113"/>
                  </a:cxn>
                  <a:cxn ang="0">
                    <a:pos x="43" y="110"/>
                  </a:cxn>
                  <a:cxn ang="0">
                    <a:pos x="50" y="105"/>
                  </a:cxn>
                  <a:cxn ang="0">
                    <a:pos x="62" y="105"/>
                  </a:cxn>
                  <a:cxn ang="0">
                    <a:pos x="70" y="102"/>
                  </a:cxn>
                  <a:cxn ang="0">
                    <a:pos x="73" y="99"/>
                  </a:cxn>
                  <a:cxn ang="0">
                    <a:pos x="74" y="95"/>
                  </a:cxn>
                  <a:cxn ang="0">
                    <a:pos x="80" y="47"/>
                  </a:cxn>
                  <a:cxn ang="0">
                    <a:pos x="76" y="40"/>
                  </a:cxn>
                  <a:cxn ang="0">
                    <a:pos x="74" y="38"/>
                  </a:cxn>
                  <a:cxn ang="0">
                    <a:pos x="70" y="36"/>
                  </a:cxn>
                  <a:cxn ang="0">
                    <a:pos x="62" y="9"/>
                  </a:cxn>
                  <a:cxn ang="0">
                    <a:pos x="62" y="5"/>
                  </a:cxn>
                  <a:cxn ang="0">
                    <a:pos x="60" y="2"/>
                  </a:cxn>
                  <a:cxn ang="0">
                    <a:pos x="60" y="2"/>
                  </a:cxn>
                  <a:cxn ang="0">
                    <a:pos x="54" y="0"/>
                  </a:cxn>
                  <a:cxn ang="0">
                    <a:pos x="51" y="1"/>
                  </a:cxn>
                  <a:cxn ang="0">
                    <a:pos x="48" y="2"/>
                  </a:cxn>
                  <a:cxn ang="0">
                    <a:pos x="46" y="5"/>
                  </a:cxn>
                  <a:cxn ang="0">
                    <a:pos x="46" y="36"/>
                  </a:cxn>
                  <a:cxn ang="0">
                    <a:pos x="34" y="9"/>
                  </a:cxn>
                  <a:cxn ang="0">
                    <a:pos x="33" y="5"/>
                  </a:cxn>
                  <a:cxn ang="0">
                    <a:pos x="32" y="2"/>
                  </a:cxn>
                  <a:cxn ang="0">
                    <a:pos x="26" y="0"/>
                  </a:cxn>
                  <a:cxn ang="0">
                    <a:pos x="22" y="1"/>
                  </a:cxn>
                  <a:cxn ang="0">
                    <a:pos x="19" y="2"/>
                  </a:cxn>
                  <a:cxn ang="0">
                    <a:pos x="17" y="9"/>
                  </a:cxn>
                  <a:cxn ang="0">
                    <a:pos x="17" y="36"/>
                  </a:cxn>
                  <a:cxn ang="0">
                    <a:pos x="10" y="36"/>
                  </a:cxn>
                  <a:cxn ang="0">
                    <a:pos x="3" y="40"/>
                  </a:cxn>
                  <a:cxn ang="0">
                    <a:pos x="0" y="43"/>
                  </a:cxn>
                  <a:cxn ang="0">
                    <a:pos x="0" y="47"/>
                  </a:cxn>
                  <a:cxn ang="0">
                    <a:pos x="5" y="95"/>
                  </a:cxn>
                  <a:cxn ang="0">
                    <a:pos x="9" y="102"/>
                  </a:cxn>
                  <a:cxn ang="0">
                    <a:pos x="13" y="105"/>
                  </a:cxn>
                  <a:cxn ang="0">
                    <a:pos x="21" y="105"/>
                  </a:cxn>
                </a:cxnLst>
                <a:rect l="0" t="0" r="r" b="b"/>
                <a:pathLst>
                  <a:path w="80" h="186">
                    <a:moveTo>
                      <a:pt x="34" y="186"/>
                    </a:moveTo>
                    <a:lnTo>
                      <a:pt x="34" y="186"/>
                    </a:lnTo>
                    <a:lnTo>
                      <a:pt x="41" y="182"/>
                    </a:lnTo>
                    <a:lnTo>
                      <a:pt x="41" y="182"/>
                    </a:lnTo>
                    <a:lnTo>
                      <a:pt x="50" y="175"/>
                    </a:lnTo>
                    <a:lnTo>
                      <a:pt x="55" y="166"/>
                    </a:lnTo>
                    <a:lnTo>
                      <a:pt x="55" y="166"/>
                    </a:lnTo>
                    <a:lnTo>
                      <a:pt x="56" y="163"/>
                    </a:lnTo>
                    <a:lnTo>
                      <a:pt x="57" y="159"/>
                    </a:lnTo>
                    <a:lnTo>
                      <a:pt x="56" y="153"/>
                    </a:lnTo>
                    <a:lnTo>
                      <a:pt x="54" y="145"/>
                    </a:lnTo>
                    <a:lnTo>
                      <a:pt x="50" y="138"/>
                    </a:lnTo>
                    <a:lnTo>
                      <a:pt x="46" y="130"/>
                    </a:lnTo>
                    <a:lnTo>
                      <a:pt x="43" y="123"/>
                    </a:lnTo>
                    <a:lnTo>
                      <a:pt x="42" y="115"/>
                    </a:lnTo>
                    <a:lnTo>
                      <a:pt x="42" y="113"/>
                    </a:lnTo>
                    <a:lnTo>
                      <a:pt x="43" y="110"/>
                    </a:lnTo>
                    <a:lnTo>
                      <a:pt x="43" y="110"/>
                    </a:lnTo>
                    <a:lnTo>
                      <a:pt x="46" y="106"/>
                    </a:lnTo>
                    <a:lnTo>
                      <a:pt x="50" y="105"/>
                    </a:lnTo>
                    <a:lnTo>
                      <a:pt x="62" y="105"/>
                    </a:lnTo>
                    <a:lnTo>
                      <a:pt x="62" y="105"/>
                    </a:lnTo>
                    <a:lnTo>
                      <a:pt x="66" y="105"/>
                    </a:lnTo>
                    <a:lnTo>
                      <a:pt x="70" y="102"/>
                    </a:lnTo>
                    <a:lnTo>
                      <a:pt x="70" y="102"/>
                    </a:lnTo>
                    <a:lnTo>
                      <a:pt x="73" y="99"/>
                    </a:lnTo>
                    <a:lnTo>
                      <a:pt x="74" y="95"/>
                    </a:lnTo>
                    <a:lnTo>
                      <a:pt x="74" y="95"/>
                    </a:lnTo>
                    <a:lnTo>
                      <a:pt x="80" y="47"/>
                    </a:lnTo>
                    <a:lnTo>
                      <a:pt x="80" y="47"/>
                    </a:lnTo>
                    <a:lnTo>
                      <a:pt x="79" y="43"/>
                    </a:lnTo>
                    <a:lnTo>
                      <a:pt x="76" y="40"/>
                    </a:lnTo>
                    <a:lnTo>
                      <a:pt x="76" y="40"/>
                    </a:lnTo>
                    <a:lnTo>
                      <a:pt x="74" y="38"/>
                    </a:lnTo>
                    <a:lnTo>
                      <a:pt x="70" y="36"/>
                    </a:lnTo>
                    <a:lnTo>
                      <a:pt x="70" y="36"/>
                    </a:lnTo>
                    <a:lnTo>
                      <a:pt x="62" y="36"/>
                    </a:lnTo>
                    <a:lnTo>
                      <a:pt x="62" y="9"/>
                    </a:lnTo>
                    <a:lnTo>
                      <a:pt x="62" y="9"/>
                    </a:lnTo>
                    <a:lnTo>
                      <a:pt x="62" y="5"/>
                    </a:lnTo>
                    <a:lnTo>
                      <a:pt x="60" y="2"/>
                    </a:lnTo>
                    <a:lnTo>
                      <a:pt x="60" y="2"/>
                    </a:lnTo>
                    <a:lnTo>
                      <a:pt x="60" y="2"/>
                    </a:lnTo>
                    <a:lnTo>
                      <a:pt x="60" y="2"/>
                    </a:lnTo>
                    <a:lnTo>
                      <a:pt x="57" y="1"/>
                    </a:lnTo>
                    <a:lnTo>
                      <a:pt x="54" y="0"/>
                    </a:lnTo>
                    <a:lnTo>
                      <a:pt x="54" y="0"/>
                    </a:lnTo>
                    <a:lnTo>
                      <a:pt x="51" y="1"/>
                    </a:lnTo>
                    <a:lnTo>
                      <a:pt x="48" y="2"/>
                    </a:lnTo>
                    <a:lnTo>
                      <a:pt x="48" y="2"/>
                    </a:lnTo>
                    <a:lnTo>
                      <a:pt x="48" y="2"/>
                    </a:lnTo>
                    <a:lnTo>
                      <a:pt x="46" y="5"/>
                    </a:lnTo>
                    <a:lnTo>
                      <a:pt x="46" y="9"/>
                    </a:lnTo>
                    <a:lnTo>
                      <a:pt x="46" y="36"/>
                    </a:lnTo>
                    <a:lnTo>
                      <a:pt x="34" y="36"/>
                    </a:lnTo>
                    <a:lnTo>
                      <a:pt x="34" y="9"/>
                    </a:lnTo>
                    <a:lnTo>
                      <a:pt x="34" y="9"/>
                    </a:lnTo>
                    <a:lnTo>
                      <a:pt x="33" y="5"/>
                    </a:lnTo>
                    <a:lnTo>
                      <a:pt x="32" y="2"/>
                    </a:lnTo>
                    <a:lnTo>
                      <a:pt x="32" y="2"/>
                    </a:lnTo>
                    <a:lnTo>
                      <a:pt x="28" y="1"/>
                    </a:lnTo>
                    <a:lnTo>
                      <a:pt x="26" y="0"/>
                    </a:lnTo>
                    <a:lnTo>
                      <a:pt x="26" y="0"/>
                    </a:lnTo>
                    <a:lnTo>
                      <a:pt x="22" y="1"/>
                    </a:lnTo>
                    <a:lnTo>
                      <a:pt x="19" y="2"/>
                    </a:lnTo>
                    <a:lnTo>
                      <a:pt x="19" y="2"/>
                    </a:lnTo>
                    <a:lnTo>
                      <a:pt x="18" y="5"/>
                    </a:lnTo>
                    <a:lnTo>
                      <a:pt x="17" y="9"/>
                    </a:lnTo>
                    <a:lnTo>
                      <a:pt x="17" y="36"/>
                    </a:lnTo>
                    <a:lnTo>
                      <a:pt x="17" y="36"/>
                    </a:lnTo>
                    <a:lnTo>
                      <a:pt x="10" y="36"/>
                    </a:lnTo>
                    <a:lnTo>
                      <a:pt x="10" y="36"/>
                    </a:lnTo>
                    <a:lnTo>
                      <a:pt x="7" y="38"/>
                    </a:lnTo>
                    <a:lnTo>
                      <a:pt x="3" y="40"/>
                    </a:lnTo>
                    <a:lnTo>
                      <a:pt x="3" y="40"/>
                    </a:lnTo>
                    <a:lnTo>
                      <a:pt x="0" y="43"/>
                    </a:lnTo>
                    <a:lnTo>
                      <a:pt x="0" y="47"/>
                    </a:lnTo>
                    <a:lnTo>
                      <a:pt x="0" y="47"/>
                    </a:lnTo>
                    <a:lnTo>
                      <a:pt x="5" y="95"/>
                    </a:lnTo>
                    <a:lnTo>
                      <a:pt x="5" y="95"/>
                    </a:lnTo>
                    <a:lnTo>
                      <a:pt x="7" y="99"/>
                    </a:lnTo>
                    <a:lnTo>
                      <a:pt x="9" y="102"/>
                    </a:lnTo>
                    <a:lnTo>
                      <a:pt x="9" y="102"/>
                    </a:lnTo>
                    <a:lnTo>
                      <a:pt x="13" y="105"/>
                    </a:lnTo>
                    <a:lnTo>
                      <a:pt x="17" y="105"/>
                    </a:lnTo>
                    <a:lnTo>
                      <a:pt x="21" y="105"/>
                    </a:lnTo>
                  </a:path>
                </a:pathLst>
              </a:custGeom>
              <a:solidFill>
                <a:schemeClr val="bg1"/>
              </a:solidFill>
              <a:ln w="9525" cmpd="sng">
                <a:solidFill>
                  <a:schemeClr val="tx1"/>
                </a:solidFill>
                <a:prstDash val="solid"/>
                <a:round/>
                <a:headEnd/>
                <a:tailEnd/>
              </a:ln>
            </p:spPr>
            <p:txBody>
              <a:bodyPr vert="horz" wrap="square" lIns="83969" tIns="41985" rIns="83969" bIns="41985" numCol="1" anchor="t" anchorCtr="0" compatLnSpc="1">
                <a:prstTxWarp prst="textNoShape">
                  <a:avLst/>
                </a:prstTxWarp>
              </a:bodyPr>
              <a:lstStyle/>
              <a:p>
                <a:endParaRPr lang="en-US"/>
              </a:p>
            </p:txBody>
          </p:sp>
          <p:sp>
            <p:nvSpPr>
              <p:cNvPr id="14" name="Freeform 876"/>
              <p:cNvSpPr>
                <a:spLocks/>
              </p:cNvSpPr>
              <p:nvPr/>
            </p:nvSpPr>
            <p:spPr bwMode="auto">
              <a:xfrm rot="10800000" flipH="1">
                <a:off x="690166" y="2857742"/>
                <a:ext cx="148033" cy="333134"/>
              </a:xfrm>
              <a:custGeom>
                <a:avLst/>
                <a:gdLst/>
                <a:ahLst/>
                <a:cxnLst>
                  <a:cxn ang="0">
                    <a:pos x="34" y="186"/>
                  </a:cxn>
                  <a:cxn ang="0">
                    <a:pos x="41" y="182"/>
                  </a:cxn>
                  <a:cxn ang="0">
                    <a:pos x="55" y="166"/>
                  </a:cxn>
                  <a:cxn ang="0">
                    <a:pos x="56" y="163"/>
                  </a:cxn>
                  <a:cxn ang="0">
                    <a:pos x="56" y="153"/>
                  </a:cxn>
                  <a:cxn ang="0">
                    <a:pos x="50" y="138"/>
                  </a:cxn>
                  <a:cxn ang="0">
                    <a:pos x="43" y="123"/>
                  </a:cxn>
                  <a:cxn ang="0">
                    <a:pos x="42" y="113"/>
                  </a:cxn>
                  <a:cxn ang="0">
                    <a:pos x="43" y="110"/>
                  </a:cxn>
                  <a:cxn ang="0">
                    <a:pos x="50" y="105"/>
                  </a:cxn>
                  <a:cxn ang="0">
                    <a:pos x="62" y="105"/>
                  </a:cxn>
                  <a:cxn ang="0">
                    <a:pos x="70" y="102"/>
                  </a:cxn>
                  <a:cxn ang="0">
                    <a:pos x="73" y="99"/>
                  </a:cxn>
                  <a:cxn ang="0">
                    <a:pos x="74" y="95"/>
                  </a:cxn>
                  <a:cxn ang="0">
                    <a:pos x="80" y="47"/>
                  </a:cxn>
                  <a:cxn ang="0">
                    <a:pos x="76" y="40"/>
                  </a:cxn>
                  <a:cxn ang="0">
                    <a:pos x="74" y="38"/>
                  </a:cxn>
                  <a:cxn ang="0">
                    <a:pos x="70" y="36"/>
                  </a:cxn>
                  <a:cxn ang="0">
                    <a:pos x="62" y="9"/>
                  </a:cxn>
                  <a:cxn ang="0">
                    <a:pos x="62" y="5"/>
                  </a:cxn>
                  <a:cxn ang="0">
                    <a:pos x="60" y="2"/>
                  </a:cxn>
                  <a:cxn ang="0">
                    <a:pos x="60" y="2"/>
                  </a:cxn>
                  <a:cxn ang="0">
                    <a:pos x="54" y="0"/>
                  </a:cxn>
                  <a:cxn ang="0">
                    <a:pos x="51" y="1"/>
                  </a:cxn>
                  <a:cxn ang="0">
                    <a:pos x="48" y="2"/>
                  </a:cxn>
                  <a:cxn ang="0">
                    <a:pos x="46" y="5"/>
                  </a:cxn>
                  <a:cxn ang="0">
                    <a:pos x="46" y="36"/>
                  </a:cxn>
                  <a:cxn ang="0">
                    <a:pos x="34" y="9"/>
                  </a:cxn>
                  <a:cxn ang="0">
                    <a:pos x="33" y="5"/>
                  </a:cxn>
                  <a:cxn ang="0">
                    <a:pos x="32" y="2"/>
                  </a:cxn>
                  <a:cxn ang="0">
                    <a:pos x="26" y="0"/>
                  </a:cxn>
                  <a:cxn ang="0">
                    <a:pos x="22" y="1"/>
                  </a:cxn>
                  <a:cxn ang="0">
                    <a:pos x="19" y="2"/>
                  </a:cxn>
                  <a:cxn ang="0">
                    <a:pos x="17" y="9"/>
                  </a:cxn>
                  <a:cxn ang="0">
                    <a:pos x="17" y="36"/>
                  </a:cxn>
                  <a:cxn ang="0">
                    <a:pos x="10" y="36"/>
                  </a:cxn>
                  <a:cxn ang="0">
                    <a:pos x="3" y="40"/>
                  </a:cxn>
                  <a:cxn ang="0">
                    <a:pos x="0" y="43"/>
                  </a:cxn>
                  <a:cxn ang="0">
                    <a:pos x="0" y="47"/>
                  </a:cxn>
                  <a:cxn ang="0">
                    <a:pos x="5" y="95"/>
                  </a:cxn>
                  <a:cxn ang="0">
                    <a:pos x="9" y="102"/>
                  </a:cxn>
                  <a:cxn ang="0">
                    <a:pos x="13" y="105"/>
                  </a:cxn>
                  <a:cxn ang="0">
                    <a:pos x="21" y="105"/>
                  </a:cxn>
                </a:cxnLst>
                <a:rect l="0" t="0" r="r" b="b"/>
                <a:pathLst>
                  <a:path w="80" h="186">
                    <a:moveTo>
                      <a:pt x="34" y="186"/>
                    </a:moveTo>
                    <a:lnTo>
                      <a:pt x="34" y="186"/>
                    </a:lnTo>
                    <a:lnTo>
                      <a:pt x="41" y="182"/>
                    </a:lnTo>
                    <a:lnTo>
                      <a:pt x="41" y="182"/>
                    </a:lnTo>
                    <a:lnTo>
                      <a:pt x="50" y="175"/>
                    </a:lnTo>
                    <a:lnTo>
                      <a:pt x="55" y="166"/>
                    </a:lnTo>
                    <a:lnTo>
                      <a:pt x="55" y="166"/>
                    </a:lnTo>
                    <a:lnTo>
                      <a:pt x="56" y="163"/>
                    </a:lnTo>
                    <a:lnTo>
                      <a:pt x="57" y="159"/>
                    </a:lnTo>
                    <a:lnTo>
                      <a:pt x="56" y="153"/>
                    </a:lnTo>
                    <a:lnTo>
                      <a:pt x="54" y="145"/>
                    </a:lnTo>
                    <a:lnTo>
                      <a:pt x="50" y="138"/>
                    </a:lnTo>
                    <a:lnTo>
                      <a:pt x="46" y="130"/>
                    </a:lnTo>
                    <a:lnTo>
                      <a:pt x="43" y="123"/>
                    </a:lnTo>
                    <a:lnTo>
                      <a:pt x="42" y="115"/>
                    </a:lnTo>
                    <a:lnTo>
                      <a:pt x="42" y="113"/>
                    </a:lnTo>
                    <a:lnTo>
                      <a:pt x="43" y="110"/>
                    </a:lnTo>
                    <a:lnTo>
                      <a:pt x="43" y="110"/>
                    </a:lnTo>
                    <a:lnTo>
                      <a:pt x="46" y="106"/>
                    </a:lnTo>
                    <a:lnTo>
                      <a:pt x="50" y="105"/>
                    </a:lnTo>
                    <a:lnTo>
                      <a:pt x="62" y="105"/>
                    </a:lnTo>
                    <a:lnTo>
                      <a:pt x="62" y="105"/>
                    </a:lnTo>
                    <a:lnTo>
                      <a:pt x="66" y="105"/>
                    </a:lnTo>
                    <a:lnTo>
                      <a:pt x="70" y="102"/>
                    </a:lnTo>
                    <a:lnTo>
                      <a:pt x="70" y="102"/>
                    </a:lnTo>
                    <a:lnTo>
                      <a:pt x="73" y="99"/>
                    </a:lnTo>
                    <a:lnTo>
                      <a:pt x="74" y="95"/>
                    </a:lnTo>
                    <a:lnTo>
                      <a:pt x="74" y="95"/>
                    </a:lnTo>
                    <a:lnTo>
                      <a:pt x="80" y="47"/>
                    </a:lnTo>
                    <a:lnTo>
                      <a:pt x="80" y="47"/>
                    </a:lnTo>
                    <a:lnTo>
                      <a:pt x="79" y="43"/>
                    </a:lnTo>
                    <a:lnTo>
                      <a:pt x="76" y="40"/>
                    </a:lnTo>
                    <a:lnTo>
                      <a:pt x="76" y="40"/>
                    </a:lnTo>
                    <a:lnTo>
                      <a:pt x="74" y="38"/>
                    </a:lnTo>
                    <a:lnTo>
                      <a:pt x="70" y="36"/>
                    </a:lnTo>
                    <a:lnTo>
                      <a:pt x="70" y="36"/>
                    </a:lnTo>
                    <a:lnTo>
                      <a:pt x="62" y="36"/>
                    </a:lnTo>
                    <a:lnTo>
                      <a:pt x="62" y="9"/>
                    </a:lnTo>
                    <a:lnTo>
                      <a:pt x="62" y="9"/>
                    </a:lnTo>
                    <a:lnTo>
                      <a:pt x="62" y="5"/>
                    </a:lnTo>
                    <a:lnTo>
                      <a:pt x="60" y="2"/>
                    </a:lnTo>
                    <a:lnTo>
                      <a:pt x="60" y="2"/>
                    </a:lnTo>
                    <a:lnTo>
                      <a:pt x="60" y="2"/>
                    </a:lnTo>
                    <a:lnTo>
                      <a:pt x="60" y="2"/>
                    </a:lnTo>
                    <a:lnTo>
                      <a:pt x="57" y="1"/>
                    </a:lnTo>
                    <a:lnTo>
                      <a:pt x="54" y="0"/>
                    </a:lnTo>
                    <a:lnTo>
                      <a:pt x="54" y="0"/>
                    </a:lnTo>
                    <a:lnTo>
                      <a:pt x="51" y="1"/>
                    </a:lnTo>
                    <a:lnTo>
                      <a:pt x="48" y="2"/>
                    </a:lnTo>
                    <a:lnTo>
                      <a:pt x="48" y="2"/>
                    </a:lnTo>
                    <a:lnTo>
                      <a:pt x="48" y="2"/>
                    </a:lnTo>
                    <a:lnTo>
                      <a:pt x="46" y="5"/>
                    </a:lnTo>
                    <a:lnTo>
                      <a:pt x="46" y="9"/>
                    </a:lnTo>
                    <a:lnTo>
                      <a:pt x="46" y="36"/>
                    </a:lnTo>
                    <a:lnTo>
                      <a:pt x="34" y="36"/>
                    </a:lnTo>
                    <a:lnTo>
                      <a:pt x="34" y="9"/>
                    </a:lnTo>
                    <a:lnTo>
                      <a:pt x="34" y="9"/>
                    </a:lnTo>
                    <a:lnTo>
                      <a:pt x="33" y="5"/>
                    </a:lnTo>
                    <a:lnTo>
                      <a:pt x="32" y="2"/>
                    </a:lnTo>
                    <a:lnTo>
                      <a:pt x="32" y="2"/>
                    </a:lnTo>
                    <a:lnTo>
                      <a:pt x="28" y="1"/>
                    </a:lnTo>
                    <a:lnTo>
                      <a:pt x="26" y="0"/>
                    </a:lnTo>
                    <a:lnTo>
                      <a:pt x="26" y="0"/>
                    </a:lnTo>
                    <a:lnTo>
                      <a:pt x="22" y="1"/>
                    </a:lnTo>
                    <a:lnTo>
                      <a:pt x="19" y="2"/>
                    </a:lnTo>
                    <a:lnTo>
                      <a:pt x="19" y="2"/>
                    </a:lnTo>
                    <a:lnTo>
                      <a:pt x="18" y="5"/>
                    </a:lnTo>
                    <a:lnTo>
                      <a:pt x="17" y="9"/>
                    </a:lnTo>
                    <a:lnTo>
                      <a:pt x="17" y="36"/>
                    </a:lnTo>
                    <a:lnTo>
                      <a:pt x="17" y="36"/>
                    </a:lnTo>
                    <a:lnTo>
                      <a:pt x="10" y="36"/>
                    </a:lnTo>
                    <a:lnTo>
                      <a:pt x="10" y="36"/>
                    </a:lnTo>
                    <a:lnTo>
                      <a:pt x="7" y="38"/>
                    </a:lnTo>
                    <a:lnTo>
                      <a:pt x="3" y="40"/>
                    </a:lnTo>
                    <a:lnTo>
                      <a:pt x="3" y="40"/>
                    </a:lnTo>
                    <a:lnTo>
                      <a:pt x="0" y="43"/>
                    </a:lnTo>
                    <a:lnTo>
                      <a:pt x="0" y="47"/>
                    </a:lnTo>
                    <a:lnTo>
                      <a:pt x="0" y="47"/>
                    </a:lnTo>
                    <a:lnTo>
                      <a:pt x="5" y="95"/>
                    </a:lnTo>
                    <a:lnTo>
                      <a:pt x="5" y="95"/>
                    </a:lnTo>
                    <a:lnTo>
                      <a:pt x="7" y="99"/>
                    </a:lnTo>
                    <a:lnTo>
                      <a:pt x="9" y="102"/>
                    </a:lnTo>
                    <a:lnTo>
                      <a:pt x="9" y="102"/>
                    </a:lnTo>
                    <a:lnTo>
                      <a:pt x="13" y="105"/>
                    </a:lnTo>
                    <a:lnTo>
                      <a:pt x="17" y="105"/>
                    </a:lnTo>
                    <a:lnTo>
                      <a:pt x="21" y="105"/>
                    </a:lnTo>
                  </a:path>
                </a:pathLst>
              </a:custGeom>
              <a:solidFill>
                <a:schemeClr val="bg1"/>
              </a:solidFill>
              <a:ln w="9525" cmpd="sng">
                <a:solidFill>
                  <a:schemeClr val="tx1"/>
                </a:solidFill>
                <a:prstDash val="solid"/>
                <a:round/>
                <a:headEnd/>
                <a:tailEnd/>
              </a:ln>
            </p:spPr>
            <p:txBody>
              <a:bodyPr vert="horz" wrap="square" lIns="83969" tIns="41985" rIns="83969" bIns="41985" numCol="1" anchor="t" anchorCtr="0" compatLnSpc="1">
                <a:prstTxWarp prst="textNoShape">
                  <a:avLst/>
                </a:prstTxWarp>
              </a:bodyPr>
              <a:lstStyle/>
              <a:p>
                <a:endParaRPr lang="en-US"/>
              </a:p>
            </p:txBody>
          </p:sp>
          <p:sp>
            <p:nvSpPr>
              <p:cNvPr id="15" name="Rounded Rectangle 14"/>
              <p:cNvSpPr/>
              <p:nvPr/>
            </p:nvSpPr>
            <p:spPr>
              <a:xfrm>
                <a:off x="219071" y="2605081"/>
                <a:ext cx="419100" cy="252413"/>
              </a:xfrm>
              <a:prstGeom prst="roundRect">
                <a:avLst/>
              </a:prstGeom>
              <a:no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16" name="Freeform 15"/>
              <p:cNvSpPr/>
              <p:nvPr/>
            </p:nvSpPr>
            <p:spPr>
              <a:xfrm>
                <a:off x="700083" y="2605081"/>
                <a:ext cx="419100" cy="252413"/>
              </a:xfrm>
              <a:custGeom>
                <a:avLst/>
                <a:gdLst>
                  <a:gd name="connsiteX0" fmla="*/ 0 w 419100"/>
                  <a:gd name="connsiteY0" fmla="*/ 42070 h 252413"/>
                  <a:gd name="connsiteX1" fmla="*/ 12322 w 419100"/>
                  <a:gd name="connsiteY1" fmla="*/ 12322 h 252413"/>
                  <a:gd name="connsiteX2" fmla="*/ 42070 w 419100"/>
                  <a:gd name="connsiteY2" fmla="*/ 0 h 252413"/>
                  <a:gd name="connsiteX3" fmla="*/ 377030 w 419100"/>
                  <a:gd name="connsiteY3" fmla="*/ 0 h 252413"/>
                  <a:gd name="connsiteX4" fmla="*/ 406778 w 419100"/>
                  <a:gd name="connsiteY4" fmla="*/ 12322 h 252413"/>
                  <a:gd name="connsiteX5" fmla="*/ 419100 w 419100"/>
                  <a:gd name="connsiteY5" fmla="*/ 42070 h 252413"/>
                  <a:gd name="connsiteX6" fmla="*/ 419100 w 419100"/>
                  <a:gd name="connsiteY6" fmla="*/ 210343 h 252413"/>
                  <a:gd name="connsiteX7" fmla="*/ 406778 w 419100"/>
                  <a:gd name="connsiteY7" fmla="*/ 240091 h 252413"/>
                  <a:gd name="connsiteX8" fmla="*/ 377030 w 419100"/>
                  <a:gd name="connsiteY8" fmla="*/ 252413 h 252413"/>
                  <a:gd name="connsiteX9" fmla="*/ 42070 w 419100"/>
                  <a:gd name="connsiteY9" fmla="*/ 252413 h 252413"/>
                  <a:gd name="connsiteX10" fmla="*/ 12322 w 419100"/>
                  <a:gd name="connsiteY10" fmla="*/ 240091 h 252413"/>
                  <a:gd name="connsiteX11" fmla="*/ 0 w 419100"/>
                  <a:gd name="connsiteY11" fmla="*/ 210343 h 252413"/>
                  <a:gd name="connsiteX12" fmla="*/ 0 w 419100"/>
                  <a:gd name="connsiteY12" fmla="*/ 42070 h 25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100" h="252413">
                    <a:moveTo>
                      <a:pt x="0" y="42070"/>
                    </a:moveTo>
                    <a:cubicBezTo>
                      <a:pt x="0" y="30912"/>
                      <a:pt x="4432" y="20212"/>
                      <a:pt x="12322" y="12322"/>
                    </a:cubicBezTo>
                    <a:cubicBezTo>
                      <a:pt x="20212" y="4432"/>
                      <a:pt x="30912" y="0"/>
                      <a:pt x="42070" y="0"/>
                    </a:cubicBezTo>
                    <a:lnTo>
                      <a:pt x="377030" y="0"/>
                    </a:lnTo>
                    <a:cubicBezTo>
                      <a:pt x="388188" y="0"/>
                      <a:pt x="398888" y="4432"/>
                      <a:pt x="406778" y="12322"/>
                    </a:cubicBezTo>
                    <a:cubicBezTo>
                      <a:pt x="414668" y="20212"/>
                      <a:pt x="419100" y="30912"/>
                      <a:pt x="419100" y="42070"/>
                    </a:cubicBezTo>
                    <a:lnTo>
                      <a:pt x="419100" y="210343"/>
                    </a:lnTo>
                    <a:cubicBezTo>
                      <a:pt x="419100" y="221501"/>
                      <a:pt x="414668" y="232201"/>
                      <a:pt x="406778" y="240091"/>
                    </a:cubicBezTo>
                    <a:cubicBezTo>
                      <a:pt x="398888" y="247981"/>
                      <a:pt x="388188" y="252413"/>
                      <a:pt x="377030" y="252413"/>
                    </a:cubicBezTo>
                    <a:lnTo>
                      <a:pt x="42070" y="252413"/>
                    </a:lnTo>
                    <a:cubicBezTo>
                      <a:pt x="30912" y="252413"/>
                      <a:pt x="20212" y="247981"/>
                      <a:pt x="12322" y="240091"/>
                    </a:cubicBezTo>
                    <a:cubicBezTo>
                      <a:pt x="4432" y="232201"/>
                      <a:pt x="0" y="221501"/>
                      <a:pt x="0" y="210343"/>
                    </a:cubicBezTo>
                    <a:lnTo>
                      <a:pt x="0" y="42070"/>
                    </a:lnTo>
                    <a:close/>
                  </a:path>
                </a:pathLst>
              </a:custGeom>
              <a:no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17" name="Freeform 16"/>
              <p:cNvSpPr/>
              <p:nvPr/>
            </p:nvSpPr>
            <p:spPr>
              <a:xfrm>
                <a:off x="550069" y="2826543"/>
                <a:ext cx="219075" cy="64293"/>
              </a:xfrm>
              <a:custGeom>
                <a:avLst/>
                <a:gdLst>
                  <a:gd name="connsiteX0" fmla="*/ 0 w 219075"/>
                  <a:gd name="connsiteY0" fmla="*/ 0 h 47625"/>
                  <a:gd name="connsiteX1" fmla="*/ 219075 w 219075"/>
                  <a:gd name="connsiteY1" fmla="*/ 0 h 47625"/>
                  <a:gd name="connsiteX2" fmla="*/ 219075 w 219075"/>
                  <a:gd name="connsiteY2" fmla="*/ 47625 h 47625"/>
                  <a:gd name="connsiteX3" fmla="*/ 0 w 219075"/>
                  <a:gd name="connsiteY3" fmla="*/ 47625 h 47625"/>
                  <a:gd name="connsiteX4" fmla="*/ 0 w 219075"/>
                  <a:gd name="connsiteY4" fmla="*/ 0 h 47625"/>
                  <a:gd name="connsiteX0" fmla="*/ 0 w 219075"/>
                  <a:gd name="connsiteY0" fmla="*/ 0 h 59532"/>
                  <a:gd name="connsiteX1" fmla="*/ 219075 w 219075"/>
                  <a:gd name="connsiteY1" fmla="*/ 0 h 59532"/>
                  <a:gd name="connsiteX2" fmla="*/ 209550 w 219075"/>
                  <a:gd name="connsiteY2" fmla="*/ 59532 h 59532"/>
                  <a:gd name="connsiteX3" fmla="*/ 0 w 219075"/>
                  <a:gd name="connsiteY3" fmla="*/ 47625 h 59532"/>
                  <a:gd name="connsiteX4" fmla="*/ 0 w 219075"/>
                  <a:gd name="connsiteY4" fmla="*/ 0 h 59532"/>
                  <a:gd name="connsiteX0" fmla="*/ 0 w 219075"/>
                  <a:gd name="connsiteY0" fmla="*/ 0 h 64293"/>
                  <a:gd name="connsiteX1" fmla="*/ 219075 w 219075"/>
                  <a:gd name="connsiteY1" fmla="*/ 0 h 64293"/>
                  <a:gd name="connsiteX2" fmla="*/ 209550 w 219075"/>
                  <a:gd name="connsiteY2" fmla="*/ 59532 h 64293"/>
                  <a:gd name="connsiteX3" fmla="*/ 11907 w 219075"/>
                  <a:gd name="connsiteY3" fmla="*/ 64293 h 64293"/>
                  <a:gd name="connsiteX4" fmla="*/ 0 w 219075"/>
                  <a:gd name="connsiteY4" fmla="*/ 0 h 64293"/>
                  <a:gd name="connsiteX0" fmla="*/ 0 w 219075"/>
                  <a:gd name="connsiteY0" fmla="*/ 0 h 71439"/>
                  <a:gd name="connsiteX1" fmla="*/ 219075 w 219075"/>
                  <a:gd name="connsiteY1" fmla="*/ 0 h 71439"/>
                  <a:gd name="connsiteX2" fmla="*/ 200025 w 219075"/>
                  <a:gd name="connsiteY2" fmla="*/ 71439 h 71439"/>
                  <a:gd name="connsiteX3" fmla="*/ 11907 w 219075"/>
                  <a:gd name="connsiteY3" fmla="*/ 64293 h 71439"/>
                  <a:gd name="connsiteX4" fmla="*/ 0 w 219075"/>
                  <a:gd name="connsiteY4" fmla="*/ 0 h 71439"/>
                  <a:gd name="connsiteX0" fmla="*/ 0 w 219075"/>
                  <a:gd name="connsiteY0" fmla="*/ 0 h 64293"/>
                  <a:gd name="connsiteX1" fmla="*/ 219075 w 219075"/>
                  <a:gd name="connsiteY1" fmla="*/ 0 h 64293"/>
                  <a:gd name="connsiteX2" fmla="*/ 200025 w 219075"/>
                  <a:gd name="connsiteY2" fmla="*/ 61914 h 64293"/>
                  <a:gd name="connsiteX3" fmla="*/ 11907 w 219075"/>
                  <a:gd name="connsiteY3" fmla="*/ 64293 h 64293"/>
                  <a:gd name="connsiteX4" fmla="*/ 0 w 219075"/>
                  <a:gd name="connsiteY4" fmla="*/ 0 h 64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64293">
                    <a:moveTo>
                      <a:pt x="0" y="0"/>
                    </a:moveTo>
                    <a:lnTo>
                      <a:pt x="219075" y="0"/>
                    </a:lnTo>
                    <a:lnTo>
                      <a:pt x="200025" y="61914"/>
                    </a:lnTo>
                    <a:lnTo>
                      <a:pt x="11907" y="64293"/>
                    </a:lnTo>
                    <a:lnTo>
                      <a:pt x="0" y="0"/>
                    </a:lnTo>
                    <a:close/>
                  </a:path>
                </a:pathLst>
              </a:custGeom>
              <a:solidFill>
                <a:schemeClr val="bg1"/>
              </a:solidFill>
              <a:ln w="9525"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grpSp>
      </p:grpSp>
      <p:grpSp>
        <p:nvGrpSpPr>
          <p:cNvPr id="18" name="Group 17"/>
          <p:cNvGrpSpPr/>
          <p:nvPr/>
        </p:nvGrpSpPr>
        <p:grpSpPr>
          <a:xfrm>
            <a:off x="1831399" y="1283698"/>
            <a:ext cx="459861" cy="368300"/>
            <a:chOff x="2087682" y="728133"/>
            <a:chExt cx="919722" cy="736599"/>
          </a:xfrm>
        </p:grpSpPr>
        <p:sp>
          <p:nvSpPr>
            <p:cNvPr id="19" name="Freeform 731"/>
            <p:cNvSpPr>
              <a:spLocks/>
            </p:cNvSpPr>
            <p:nvPr/>
          </p:nvSpPr>
          <p:spPr bwMode="auto">
            <a:xfrm rot="1265139">
              <a:off x="2169969" y="728133"/>
              <a:ext cx="368379" cy="423333"/>
            </a:xfrm>
            <a:custGeom>
              <a:avLst/>
              <a:gdLst/>
              <a:ahLst/>
              <a:cxnLst>
                <a:cxn ang="0">
                  <a:pos x="42" y="105"/>
                </a:cxn>
                <a:cxn ang="0">
                  <a:pos x="35" y="135"/>
                </a:cxn>
                <a:cxn ang="0">
                  <a:pos x="88" y="97"/>
                </a:cxn>
                <a:cxn ang="0">
                  <a:pos x="106" y="53"/>
                </a:cxn>
                <a:cxn ang="0">
                  <a:pos x="53" y="0"/>
                </a:cxn>
                <a:cxn ang="0">
                  <a:pos x="0" y="53"/>
                </a:cxn>
                <a:cxn ang="0">
                  <a:pos x="25" y="98"/>
                </a:cxn>
              </a:cxnLst>
              <a:rect l="0" t="0" r="r" b="b"/>
              <a:pathLst>
                <a:path w="106" h="135">
                  <a:moveTo>
                    <a:pt x="42" y="105"/>
                  </a:moveTo>
                  <a:cubicBezTo>
                    <a:pt x="35" y="135"/>
                    <a:pt x="35" y="135"/>
                    <a:pt x="35" y="135"/>
                  </a:cubicBezTo>
                  <a:cubicBezTo>
                    <a:pt x="35" y="135"/>
                    <a:pt x="75" y="109"/>
                    <a:pt x="88" y="97"/>
                  </a:cubicBezTo>
                  <a:cubicBezTo>
                    <a:pt x="96" y="89"/>
                    <a:pt x="106" y="76"/>
                    <a:pt x="106" y="53"/>
                  </a:cubicBezTo>
                  <a:cubicBezTo>
                    <a:pt x="106" y="24"/>
                    <a:pt x="83" y="0"/>
                    <a:pt x="53" y="0"/>
                  </a:cubicBezTo>
                  <a:cubicBezTo>
                    <a:pt x="24" y="0"/>
                    <a:pt x="0" y="24"/>
                    <a:pt x="0" y="53"/>
                  </a:cubicBezTo>
                  <a:cubicBezTo>
                    <a:pt x="0" y="72"/>
                    <a:pt x="10" y="89"/>
                    <a:pt x="25" y="98"/>
                  </a:cubicBezTo>
                </a:path>
              </a:pathLst>
            </a:custGeom>
            <a:noFill/>
            <a:ln w="9525" cap="rnd"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latin typeface="Arial" pitchFamily="34" charset="0"/>
                <a:cs typeface="Arial" pitchFamily="34" charset="0"/>
              </a:endParaRPr>
            </a:p>
          </p:txBody>
        </p:sp>
        <p:sp>
          <p:nvSpPr>
            <p:cNvPr id="20" name="Rounded Rectangle 19"/>
            <p:cNvSpPr/>
            <p:nvPr/>
          </p:nvSpPr>
          <p:spPr>
            <a:xfrm>
              <a:off x="2087682" y="1164932"/>
              <a:ext cx="414415" cy="299800"/>
            </a:xfrm>
            <a:prstGeom prst="roundRect">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b="1" dirty="0">
                  <a:solidFill>
                    <a:schemeClr val="tx1"/>
                  </a:solidFill>
                  <a:latin typeface="Arial" pitchFamily="34" charset="0"/>
                  <a:cs typeface="Arial" pitchFamily="34" charset="0"/>
                </a:rPr>
                <a:t>App</a:t>
              </a:r>
            </a:p>
          </p:txBody>
        </p:sp>
        <p:sp>
          <p:nvSpPr>
            <p:cNvPr id="21" name="Freeform 731"/>
            <p:cNvSpPr>
              <a:spLocks/>
            </p:cNvSpPr>
            <p:nvPr/>
          </p:nvSpPr>
          <p:spPr bwMode="auto">
            <a:xfrm rot="20334861" flipH="1">
              <a:off x="2556738" y="728133"/>
              <a:ext cx="368379" cy="423333"/>
            </a:xfrm>
            <a:custGeom>
              <a:avLst/>
              <a:gdLst/>
              <a:ahLst/>
              <a:cxnLst>
                <a:cxn ang="0">
                  <a:pos x="42" y="105"/>
                </a:cxn>
                <a:cxn ang="0">
                  <a:pos x="35" y="135"/>
                </a:cxn>
                <a:cxn ang="0">
                  <a:pos x="88" y="97"/>
                </a:cxn>
                <a:cxn ang="0">
                  <a:pos x="106" y="53"/>
                </a:cxn>
                <a:cxn ang="0">
                  <a:pos x="53" y="0"/>
                </a:cxn>
                <a:cxn ang="0">
                  <a:pos x="0" y="53"/>
                </a:cxn>
                <a:cxn ang="0">
                  <a:pos x="25" y="98"/>
                </a:cxn>
              </a:cxnLst>
              <a:rect l="0" t="0" r="r" b="b"/>
              <a:pathLst>
                <a:path w="106" h="135">
                  <a:moveTo>
                    <a:pt x="42" y="105"/>
                  </a:moveTo>
                  <a:cubicBezTo>
                    <a:pt x="35" y="135"/>
                    <a:pt x="35" y="135"/>
                    <a:pt x="35" y="135"/>
                  </a:cubicBezTo>
                  <a:cubicBezTo>
                    <a:pt x="35" y="135"/>
                    <a:pt x="75" y="109"/>
                    <a:pt x="88" y="97"/>
                  </a:cubicBezTo>
                  <a:cubicBezTo>
                    <a:pt x="96" y="89"/>
                    <a:pt x="106" y="76"/>
                    <a:pt x="106" y="53"/>
                  </a:cubicBezTo>
                  <a:cubicBezTo>
                    <a:pt x="106" y="24"/>
                    <a:pt x="83" y="0"/>
                    <a:pt x="53" y="0"/>
                  </a:cubicBezTo>
                  <a:cubicBezTo>
                    <a:pt x="24" y="0"/>
                    <a:pt x="0" y="24"/>
                    <a:pt x="0" y="53"/>
                  </a:cubicBezTo>
                  <a:cubicBezTo>
                    <a:pt x="0" y="72"/>
                    <a:pt x="10" y="89"/>
                    <a:pt x="25" y="98"/>
                  </a:cubicBezTo>
                </a:path>
              </a:pathLst>
            </a:custGeom>
            <a:noFill/>
            <a:ln w="9525" cap="rnd"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1200">
                <a:latin typeface="Arial" pitchFamily="34" charset="0"/>
                <a:cs typeface="Arial" pitchFamily="34" charset="0"/>
              </a:endParaRPr>
            </a:p>
          </p:txBody>
        </p:sp>
        <p:sp>
          <p:nvSpPr>
            <p:cNvPr id="22" name="Rectangle 21"/>
            <p:cNvSpPr/>
            <p:nvPr/>
          </p:nvSpPr>
          <p:spPr>
            <a:xfrm>
              <a:off x="2404534" y="872066"/>
              <a:ext cx="296334" cy="76201"/>
            </a:xfrm>
            <a:prstGeom prst="rect">
              <a:avLst/>
            </a:prstGeom>
            <a:solidFill>
              <a:schemeClr val="bg1"/>
            </a:solidFill>
            <a:ln w="9525"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err="1">
                <a:solidFill>
                  <a:schemeClr val="tx2">
                    <a:lumMod val="50000"/>
                  </a:schemeClr>
                </a:solidFill>
              </a:endParaRPr>
            </a:p>
          </p:txBody>
        </p:sp>
        <p:sp>
          <p:nvSpPr>
            <p:cNvPr id="23" name="Rounded Rectangle 22"/>
            <p:cNvSpPr/>
            <p:nvPr/>
          </p:nvSpPr>
          <p:spPr>
            <a:xfrm>
              <a:off x="2592989" y="1164932"/>
              <a:ext cx="414415" cy="299800"/>
            </a:xfrm>
            <a:prstGeom prst="roundRect">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b="1" dirty="0">
                  <a:solidFill>
                    <a:schemeClr val="tx1"/>
                  </a:solidFill>
                  <a:latin typeface="Arial" pitchFamily="34" charset="0"/>
                  <a:cs typeface="Arial" pitchFamily="34" charset="0"/>
                </a:rPr>
                <a:t>App</a:t>
              </a:r>
            </a:p>
          </p:txBody>
        </p:sp>
      </p:grpSp>
      <p:grpSp>
        <p:nvGrpSpPr>
          <p:cNvPr id="24" name="Group 23"/>
          <p:cNvGrpSpPr/>
          <p:nvPr/>
        </p:nvGrpSpPr>
        <p:grpSpPr>
          <a:xfrm>
            <a:off x="1948630" y="2043896"/>
            <a:ext cx="912756" cy="273579"/>
            <a:chOff x="7016684" y="1425583"/>
            <a:chExt cx="1595869" cy="559894"/>
          </a:xfrm>
        </p:grpSpPr>
        <p:sp>
          <p:nvSpPr>
            <p:cNvPr id="25" name="Freeform 575"/>
            <p:cNvSpPr>
              <a:spLocks/>
            </p:cNvSpPr>
            <p:nvPr/>
          </p:nvSpPr>
          <p:spPr bwMode="auto">
            <a:xfrm flipH="1">
              <a:off x="7602024" y="1576275"/>
              <a:ext cx="565714" cy="355102"/>
            </a:xfrm>
            <a:custGeom>
              <a:avLst/>
              <a:gdLst/>
              <a:ahLst/>
              <a:cxnLst>
                <a:cxn ang="0">
                  <a:pos x="189" y="106"/>
                </a:cxn>
                <a:cxn ang="0">
                  <a:pos x="176" y="119"/>
                </a:cxn>
                <a:cxn ang="0">
                  <a:pos x="12" y="119"/>
                </a:cxn>
                <a:cxn ang="0">
                  <a:pos x="0" y="106"/>
                </a:cxn>
                <a:cxn ang="0">
                  <a:pos x="172" y="106"/>
                </a:cxn>
                <a:cxn ang="0">
                  <a:pos x="172" y="0"/>
                </a:cxn>
                <a:cxn ang="0">
                  <a:pos x="17" y="0"/>
                </a:cxn>
                <a:cxn ang="0">
                  <a:pos x="17" y="91"/>
                </a:cxn>
              </a:cxnLst>
              <a:rect l="0" t="0" r="r" b="b"/>
              <a:pathLst>
                <a:path w="189" h="119">
                  <a:moveTo>
                    <a:pt x="189" y="106"/>
                  </a:moveTo>
                  <a:cubicBezTo>
                    <a:pt x="189" y="113"/>
                    <a:pt x="184" y="119"/>
                    <a:pt x="176" y="119"/>
                  </a:cubicBezTo>
                  <a:cubicBezTo>
                    <a:pt x="12" y="119"/>
                    <a:pt x="12" y="119"/>
                    <a:pt x="12" y="119"/>
                  </a:cubicBezTo>
                  <a:cubicBezTo>
                    <a:pt x="5" y="119"/>
                    <a:pt x="0" y="113"/>
                    <a:pt x="0" y="106"/>
                  </a:cubicBezTo>
                  <a:cubicBezTo>
                    <a:pt x="172" y="106"/>
                    <a:pt x="172" y="106"/>
                    <a:pt x="172" y="106"/>
                  </a:cubicBezTo>
                  <a:cubicBezTo>
                    <a:pt x="172" y="0"/>
                    <a:pt x="172" y="0"/>
                    <a:pt x="172" y="0"/>
                  </a:cubicBezTo>
                  <a:cubicBezTo>
                    <a:pt x="17" y="0"/>
                    <a:pt x="17" y="0"/>
                    <a:pt x="17" y="0"/>
                  </a:cubicBezTo>
                  <a:cubicBezTo>
                    <a:pt x="17" y="91"/>
                    <a:pt x="17" y="91"/>
                    <a:pt x="17" y="91"/>
                  </a:cubicBezTo>
                </a:path>
              </a:pathLst>
            </a:custGeom>
            <a:noFill/>
            <a:ln w="9525" cap="rnd"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6" name="Groupe 574"/>
            <p:cNvGrpSpPr/>
            <p:nvPr/>
          </p:nvGrpSpPr>
          <p:grpSpPr>
            <a:xfrm flipH="1">
              <a:off x="8344939" y="1497297"/>
              <a:ext cx="267614" cy="441363"/>
              <a:chOff x="4446588" y="1770063"/>
              <a:chExt cx="212725" cy="350838"/>
            </a:xfrm>
          </p:grpSpPr>
          <p:sp>
            <p:nvSpPr>
              <p:cNvPr id="42" name="Freeform 435"/>
              <p:cNvSpPr>
                <a:spLocks/>
              </p:cNvSpPr>
              <p:nvPr/>
            </p:nvSpPr>
            <p:spPr bwMode="auto">
              <a:xfrm>
                <a:off x="4446588" y="1770063"/>
                <a:ext cx="212725" cy="350838"/>
              </a:xfrm>
              <a:custGeom>
                <a:avLst/>
                <a:gdLst/>
                <a:ahLst/>
                <a:cxnLst>
                  <a:cxn ang="0">
                    <a:pos x="110" y="171"/>
                  </a:cxn>
                  <a:cxn ang="0">
                    <a:pos x="110" y="9"/>
                  </a:cxn>
                  <a:cxn ang="0">
                    <a:pos x="99" y="0"/>
                  </a:cxn>
                  <a:cxn ang="0">
                    <a:pos x="10" y="0"/>
                  </a:cxn>
                  <a:cxn ang="0">
                    <a:pos x="0" y="9"/>
                  </a:cxn>
                  <a:cxn ang="0">
                    <a:pos x="0" y="171"/>
                  </a:cxn>
                  <a:cxn ang="0">
                    <a:pos x="10" y="181"/>
                  </a:cxn>
                  <a:cxn ang="0">
                    <a:pos x="89" y="181"/>
                  </a:cxn>
                  <a:cxn ang="0">
                    <a:pos x="99" y="171"/>
                  </a:cxn>
                  <a:cxn ang="0">
                    <a:pos x="99" y="19"/>
                  </a:cxn>
                  <a:cxn ang="0">
                    <a:pos x="89" y="9"/>
                  </a:cxn>
                  <a:cxn ang="0">
                    <a:pos x="21" y="9"/>
                  </a:cxn>
                  <a:cxn ang="0">
                    <a:pos x="10" y="19"/>
                  </a:cxn>
                  <a:cxn ang="0">
                    <a:pos x="10" y="143"/>
                  </a:cxn>
                  <a:cxn ang="0">
                    <a:pos x="21" y="152"/>
                  </a:cxn>
                  <a:cxn ang="0">
                    <a:pos x="83" y="152"/>
                  </a:cxn>
                </a:cxnLst>
                <a:rect l="0" t="0" r="r" b="b"/>
                <a:pathLst>
                  <a:path w="110" h="181">
                    <a:moveTo>
                      <a:pt x="110" y="171"/>
                    </a:moveTo>
                    <a:cubicBezTo>
                      <a:pt x="110" y="9"/>
                      <a:pt x="110" y="9"/>
                      <a:pt x="110" y="9"/>
                    </a:cubicBezTo>
                    <a:cubicBezTo>
                      <a:pt x="110" y="5"/>
                      <a:pt x="104" y="0"/>
                      <a:pt x="99" y="0"/>
                    </a:cubicBezTo>
                    <a:cubicBezTo>
                      <a:pt x="10" y="0"/>
                      <a:pt x="10" y="0"/>
                      <a:pt x="10" y="0"/>
                    </a:cubicBezTo>
                    <a:cubicBezTo>
                      <a:pt x="5" y="0"/>
                      <a:pt x="0" y="5"/>
                      <a:pt x="0" y="9"/>
                    </a:cubicBezTo>
                    <a:cubicBezTo>
                      <a:pt x="0" y="171"/>
                      <a:pt x="0" y="171"/>
                      <a:pt x="0" y="171"/>
                    </a:cubicBezTo>
                    <a:cubicBezTo>
                      <a:pt x="0" y="176"/>
                      <a:pt x="4" y="181"/>
                      <a:pt x="10" y="181"/>
                    </a:cubicBezTo>
                    <a:cubicBezTo>
                      <a:pt x="89" y="181"/>
                      <a:pt x="89" y="181"/>
                      <a:pt x="89" y="181"/>
                    </a:cubicBezTo>
                    <a:cubicBezTo>
                      <a:pt x="95" y="181"/>
                      <a:pt x="99" y="176"/>
                      <a:pt x="99" y="171"/>
                    </a:cubicBezTo>
                    <a:cubicBezTo>
                      <a:pt x="99" y="19"/>
                      <a:pt x="99" y="19"/>
                      <a:pt x="99" y="19"/>
                    </a:cubicBezTo>
                    <a:cubicBezTo>
                      <a:pt x="99" y="15"/>
                      <a:pt x="95" y="9"/>
                      <a:pt x="89" y="9"/>
                    </a:cubicBezTo>
                    <a:cubicBezTo>
                      <a:pt x="21" y="9"/>
                      <a:pt x="21" y="9"/>
                      <a:pt x="21" y="9"/>
                    </a:cubicBezTo>
                    <a:cubicBezTo>
                      <a:pt x="15" y="9"/>
                      <a:pt x="10" y="14"/>
                      <a:pt x="10" y="19"/>
                    </a:cubicBezTo>
                    <a:cubicBezTo>
                      <a:pt x="10" y="143"/>
                      <a:pt x="10" y="143"/>
                      <a:pt x="10" y="143"/>
                    </a:cubicBezTo>
                    <a:cubicBezTo>
                      <a:pt x="10" y="147"/>
                      <a:pt x="15" y="152"/>
                      <a:pt x="21" y="152"/>
                    </a:cubicBezTo>
                    <a:cubicBezTo>
                      <a:pt x="83" y="152"/>
                      <a:pt x="83" y="152"/>
                      <a:pt x="83" y="152"/>
                    </a:cubicBezTo>
                  </a:path>
                </a:pathLst>
              </a:custGeom>
              <a:noFill/>
              <a:ln w="9525" cap="rnd"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43" name="Line 436"/>
              <p:cNvSpPr>
                <a:spLocks noChangeShapeType="1"/>
              </p:cNvSpPr>
              <p:nvPr/>
            </p:nvSpPr>
            <p:spPr bwMode="auto">
              <a:xfrm>
                <a:off x="4484688" y="2081213"/>
                <a:ext cx="122238" cy="1588"/>
              </a:xfrm>
              <a:prstGeom prst="line">
                <a:avLst/>
              </a:prstGeom>
              <a:noFill/>
              <a:ln w="9525" cap="rnd"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44" name="Line 437"/>
              <p:cNvSpPr>
                <a:spLocks noChangeShapeType="1"/>
              </p:cNvSpPr>
              <p:nvPr/>
            </p:nvSpPr>
            <p:spPr bwMode="auto">
              <a:xfrm>
                <a:off x="4579938" y="2087563"/>
                <a:ext cx="1588" cy="15875"/>
              </a:xfrm>
              <a:prstGeom prst="line">
                <a:avLst/>
              </a:prstGeom>
              <a:noFill/>
              <a:ln w="9525" cap="rnd"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45" name="Line 438"/>
              <p:cNvSpPr>
                <a:spLocks noChangeShapeType="1"/>
              </p:cNvSpPr>
              <p:nvPr/>
            </p:nvSpPr>
            <p:spPr bwMode="auto">
              <a:xfrm>
                <a:off x="4516438" y="2087563"/>
                <a:ext cx="1588" cy="15875"/>
              </a:xfrm>
              <a:prstGeom prst="line">
                <a:avLst/>
              </a:prstGeom>
              <a:noFill/>
              <a:ln w="9525" cap="rnd"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grpSp>
        <p:sp>
          <p:nvSpPr>
            <p:cNvPr id="27" name="Rectangle 26"/>
            <p:cNvSpPr/>
            <p:nvPr/>
          </p:nvSpPr>
          <p:spPr>
            <a:xfrm>
              <a:off x="7602030" y="1860306"/>
              <a:ext cx="76200" cy="76200"/>
            </a:xfrm>
            <a:prstGeom prst="rect">
              <a:avLst/>
            </a:prstGeom>
            <a:no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cxnSp>
          <p:nvCxnSpPr>
            <p:cNvPr id="28" name="Straight Connector 27"/>
            <p:cNvCxnSpPr>
              <a:endCxn id="27" idx="1"/>
            </p:cNvCxnSpPr>
            <p:nvPr/>
          </p:nvCxnSpPr>
          <p:spPr>
            <a:xfrm>
              <a:off x="7380532" y="1898406"/>
              <a:ext cx="221498" cy="0"/>
            </a:xfrm>
            <a:prstGeom prst="line">
              <a:avLst/>
            </a:prstGeom>
            <a:noFill/>
            <a:ln w="9525" cap="rnd" cmpd="sng">
              <a:solidFill>
                <a:schemeClr val="tx1"/>
              </a:solidFill>
              <a:prstDash val="solid"/>
              <a:round/>
              <a:headEnd/>
              <a:tailEnd/>
            </a:ln>
          </p:spPr>
        </p:cxnSp>
        <p:sp>
          <p:nvSpPr>
            <p:cNvPr id="29" name="Rectangle 28"/>
            <p:cNvSpPr/>
            <p:nvPr/>
          </p:nvSpPr>
          <p:spPr>
            <a:xfrm>
              <a:off x="8044943" y="1810299"/>
              <a:ext cx="76200" cy="76200"/>
            </a:xfrm>
            <a:prstGeom prst="rect">
              <a:avLst/>
            </a:prstGeom>
            <a:no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cxnSp>
          <p:nvCxnSpPr>
            <p:cNvPr id="30" name="Straight Connector 29"/>
            <p:cNvCxnSpPr>
              <a:stCxn id="29" idx="3"/>
            </p:cNvCxnSpPr>
            <p:nvPr/>
          </p:nvCxnSpPr>
          <p:spPr>
            <a:xfrm>
              <a:off x="8121143" y="1848399"/>
              <a:ext cx="185695" cy="1"/>
            </a:xfrm>
            <a:prstGeom prst="line">
              <a:avLst/>
            </a:prstGeom>
            <a:noFill/>
            <a:ln w="9525" cap="rnd" cmpd="sng">
              <a:solidFill>
                <a:schemeClr val="tx1"/>
              </a:solidFill>
              <a:prstDash val="solid"/>
              <a:round/>
              <a:headEnd/>
              <a:tailEnd/>
            </a:ln>
          </p:spPr>
        </p:cxnSp>
        <p:sp>
          <p:nvSpPr>
            <p:cNvPr id="31" name="Rectangle 30"/>
            <p:cNvSpPr/>
            <p:nvPr/>
          </p:nvSpPr>
          <p:spPr>
            <a:xfrm>
              <a:off x="8342600" y="1869830"/>
              <a:ext cx="76200" cy="76200"/>
            </a:xfrm>
            <a:prstGeom prst="rect">
              <a:avLst/>
            </a:prstGeom>
            <a:no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cxnSp>
          <p:nvCxnSpPr>
            <p:cNvPr id="33" name="Shape 211"/>
            <p:cNvCxnSpPr>
              <a:endCxn id="31" idx="1"/>
            </p:cNvCxnSpPr>
            <p:nvPr/>
          </p:nvCxnSpPr>
          <p:spPr>
            <a:xfrm rot="16200000" flipH="1">
              <a:off x="8296144" y="1861474"/>
              <a:ext cx="54768" cy="38143"/>
            </a:xfrm>
            <a:prstGeom prst="curvedConnector2">
              <a:avLst/>
            </a:prstGeom>
            <a:noFill/>
            <a:ln w="9525" cap="rnd" cmpd="sng">
              <a:solidFill>
                <a:schemeClr val="tx1"/>
              </a:solidFill>
              <a:prstDash val="solid"/>
              <a:round/>
              <a:headEnd/>
              <a:tailEnd/>
            </a:ln>
          </p:spPr>
        </p:cxnSp>
        <p:grpSp>
          <p:nvGrpSpPr>
            <p:cNvPr id="36" name="Groupe 574"/>
            <p:cNvGrpSpPr/>
            <p:nvPr/>
          </p:nvGrpSpPr>
          <p:grpSpPr>
            <a:xfrm>
              <a:off x="7016684" y="1425583"/>
              <a:ext cx="314518" cy="559894"/>
              <a:chOff x="4446588" y="1770063"/>
              <a:chExt cx="212725" cy="350838"/>
            </a:xfrm>
          </p:grpSpPr>
          <p:sp>
            <p:nvSpPr>
              <p:cNvPr id="38" name="Freeform 435"/>
              <p:cNvSpPr>
                <a:spLocks/>
              </p:cNvSpPr>
              <p:nvPr/>
            </p:nvSpPr>
            <p:spPr bwMode="auto">
              <a:xfrm>
                <a:off x="4446588" y="1770063"/>
                <a:ext cx="212725" cy="350838"/>
              </a:xfrm>
              <a:custGeom>
                <a:avLst/>
                <a:gdLst/>
                <a:ahLst/>
                <a:cxnLst>
                  <a:cxn ang="0">
                    <a:pos x="110" y="171"/>
                  </a:cxn>
                  <a:cxn ang="0">
                    <a:pos x="110" y="9"/>
                  </a:cxn>
                  <a:cxn ang="0">
                    <a:pos x="99" y="0"/>
                  </a:cxn>
                  <a:cxn ang="0">
                    <a:pos x="10" y="0"/>
                  </a:cxn>
                  <a:cxn ang="0">
                    <a:pos x="0" y="9"/>
                  </a:cxn>
                  <a:cxn ang="0">
                    <a:pos x="0" y="171"/>
                  </a:cxn>
                  <a:cxn ang="0">
                    <a:pos x="10" y="181"/>
                  </a:cxn>
                  <a:cxn ang="0">
                    <a:pos x="89" y="181"/>
                  </a:cxn>
                  <a:cxn ang="0">
                    <a:pos x="99" y="171"/>
                  </a:cxn>
                  <a:cxn ang="0">
                    <a:pos x="99" y="19"/>
                  </a:cxn>
                  <a:cxn ang="0">
                    <a:pos x="89" y="9"/>
                  </a:cxn>
                  <a:cxn ang="0">
                    <a:pos x="21" y="9"/>
                  </a:cxn>
                  <a:cxn ang="0">
                    <a:pos x="10" y="19"/>
                  </a:cxn>
                  <a:cxn ang="0">
                    <a:pos x="10" y="143"/>
                  </a:cxn>
                  <a:cxn ang="0">
                    <a:pos x="21" y="152"/>
                  </a:cxn>
                  <a:cxn ang="0">
                    <a:pos x="83" y="152"/>
                  </a:cxn>
                </a:cxnLst>
                <a:rect l="0" t="0" r="r" b="b"/>
                <a:pathLst>
                  <a:path w="110" h="181">
                    <a:moveTo>
                      <a:pt x="110" y="171"/>
                    </a:moveTo>
                    <a:cubicBezTo>
                      <a:pt x="110" y="9"/>
                      <a:pt x="110" y="9"/>
                      <a:pt x="110" y="9"/>
                    </a:cubicBezTo>
                    <a:cubicBezTo>
                      <a:pt x="110" y="5"/>
                      <a:pt x="104" y="0"/>
                      <a:pt x="99" y="0"/>
                    </a:cubicBezTo>
                    <a:cubicBezTo>
                      <a:pt x="10" y="0"/>
                      <a:pt x="10" y="0"/>
                      <a:pt x="10" y="0"/>
                    </a:cubicBezTo>
                    <a:cubicBezTo>
                      <a:pt x="5" y="0"/>
                      <a:pt x="0" y="5"/>
                      <a:pt x="0" y="9"/>
                    </a:cubicBezTo>
                    <a:cubicBezTo>
                      <a:pt x="0" y="171"/>
                      <a:pt x="0" y="171"/>
                      <a:pt x="0" y="171"/>
                    </a:cubicBezTo>
                    <a:cubicBezTo>
                      <a:pt x="0" y="176"/>
                      <a:pt x="4" y="181"/>
                      <a:pt x="10" y="181"/>
                    </a:cubicBezTo>
                    <a:cubicBezTo>
                      <a:pt x="89" y="181"/>
                      <a:pt x="89" y="181"/>
                      <a:pt x="89" y="181"/>
                    </a:cubicBezTo>
                    <a:cubicBezTo>
                      <a:pt x="95" y="181"/>
                      <a:pt x="99" y="176"/>
                      <a:pt x="99" y="171"/>
                    </a:cubicBezTo>
                    <a:cubicBezTo>
                      <a:pt x="99" y="19"/>
                      <a:pt x="99" y="19"/>
                      <a:pt x="99" y="19"/>
                    </a:cubicBezTo>
                    <a:cubicBezTo>
                      <a:pt x="99" y="15"/>
                      <a:pt x="95" y="9"/>
                      <a:pt x="89" y="9"/>
                    </a:cubicBezTo>
                    <a:cubicBezTo>
                      <a:pt x="21" y="9"/>
                      <a:pt x="21" y="9"/>
                      <a:pt x="21" y="9"/>
                    </a:cubicBezTo>
                    <a:cubicBezTo>
                      <a:pt x="15" y="9"/>
                      <a:pt x="10" y="14"/>
                      <a:pt x="10" y="19"/>
                    </a:cubicBezTo>
                    <a:cubicBezTo>
                      <a:pt x="10" y="143"/>
                      <a:pt x="10" y="143"/>
                      <a:pt x="10" y="143"/>
                    </a:cubicBezTo>
                    <a:cubicBezTo>
                      <a:pt x="10" y="147"/>
                      <a:pt x="15" y="152"/>
                      <a:pt x="21" y="152"/>
                    </a:cubicBezTo>
                    <a:cubicBezTo>
                      <a:pt x="83" y="152"/>
                      <a:pt x="83" y="152"/>
                      <a:pt x="83" y="152"/>
                    </a:cubicBezTo>
                  </a:path>
                </a:pathLst>
              </a:custGeom>
              <a:noFill/>
              <a:ln w="9525" cap="rnd"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39" name="Line 436"/>
              <p:cNvSpPr>
                <a:spLocks noChangeShapeType="1"/>
              </p:cNvSpPr>
              <p:nvPr/>
            </p:nvSpPr>
            <p:spPr bwMode="auto">
              <a:xfrm>
                <a:off x="4484688" y="2081213"/>
                <a:ext cx="122238" cy="1588"/>
              </a:xfrm>
              <a:prstGeom prst="line">
                <a:avLst/>
              </a:prstGeom>
              <a:noFill/>
              <a:ln w="9525" cap="rnd"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40" name="Line 437"/>
              <p:cNvSpPr>
                <a:spLocks noChangeShapeType="1"/>
              </p:cNvSpPr>
              <p:nvPr/>
            </p:nvSpPr>
            <p:spPr bwMode="auto">
              <a:xfrm>
                <a:off x="4579938" y="2087563"/>
                <a:ext cx="1588" cy="15875"/>
              </a:xfrm>
              <a:prstGeom prst="line">
                <a:avLst/>
              </a:prstGeom>
              <a:noFill/>
              <a:ln w="9525" cap="rnd"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sp>
            <p:nvSpPr>
              <p:cNvPr id="41" name="Line 438"/>
              <p:cNvSpPr>
                <a:spLocks noChangeShapeType="1"/>
              </p:cNvSpPr>
              <p:nvPr/>
            </p:nvSpPr>
            <p:spPr bwMode="auto">
              <a:xfrm>
                <a:off x="4516438" y="2087563"/>
                <a:ext cx="1588" cy="15875"/>
              </a:xfrm>
              <a:prstGeom prst="line">
                <a:avLst/>
              </a:prstGeom>
              <a:noFill/>
              <a:ln w="9525" cap="rnd"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grpSp>
        <p:cxnSp>
          <p:nvCxnSpPr>
            <p:cNvPr id="37" name="Shape 224"/>
            <p:cNvCxnSpPr/>
            <p:nvPr/>
          </p:nvCxnSpPr>
          <p:spPr>
            <a:xfrm rot="5400000">
              <a:off x="7324596" y="1909102"/>
              <a:ext cx="54768" cy="38143"/>
            </a:xfrm>
            <a:prstGeom prst="curvedConnector2">
              <a:avLst/>
            </a:prstGeom>
            <a:noFill/>
            <a:ln w="9525" cap="rnd" cmpd="sng">
              <a:solidFill>
                <a:schemeClr val="tx1"/>
              </a:solidFill>
              <a:prstDash val="solid"/>
              <a:round/>
              <a:headEnd/>
              <a:tailEnd/>
            </a:ln>
          </p:spPr>
        </p:cxnSp>
      </p:grpSp>
      <p:grpSp>
        <p:nvGrpSpPr>
          <p:cNvPr id="46" name="Group 45"/>
          <p:cNvGrpSpPr/>
          <p:nvPr/>
        </p:nvGrpSpPr>
        <p:grpSpPr>
          <a:xfrm>
            <a:off x="1958233" y="2724733"/>
            <a:ext cx="463961" cy="391616"/>
            <a:chOff x="5262563" y="2586038"/>
            <a:chExt cx="1390650" cy="1119187"/>
          </a:xfrm>
        </p:grpSpPr>
        <p:sp>
          <p:nvSpPr>
            <p:cNvPr id="47" name="Oval 46"/>
            <p:cNvSpPr/>
            <p:nvPr/>
          </p:nvSpPr>
          <p:spPr>
            <a:xfrm>
              <a:off x="5724525" y="2895600"/>
              <a:ext cx="495300" cy="495300"/>
            </a:xfrm>
            <a:prstGeom prst="ellipse">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48" name="Oval 47"/>
            <p:cNvSpPr/>
            <p:nvPr/>
          </p:nvSpPr>
          <p:spPr>
            <a:xfrm rot="20239631">
              <a:off x="6300788" y="3352800"/>
              <a:ext cx="352425" cy="352425"/>
            </a:xfrm>
            <a:prstGeom prst="ellipse">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49" name="Oval 48"/>
            <p:cNvSpPr/>
            <p:nvPr/>
          </p:nvSpPr>
          <p:spPr>
            <a:xfrm rot="1312969">
              <a:off x="6300788" y="2586038"/>
              <a:ext cx="352425" cy="352425"/>
            </a:xfrm>
            <a:prstGeom prst="ellipse">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50" name="Oval 49"/>
            <p:cNvSpPr/>
            <p:nvPr/>
          </p:nvSpPr>
          <p:spPr>
            <a:xfrm rot="1339830">
              <a:off x="5262563" y="3352800"/>
              <a:ext cx="352425" cy="352425"/>
            </a:xfrm>
            <a:prstGeom prst="ellipse">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51" name="Oval 50"/>
            <p:cNvSpPr/>
            <p:nvPr/>
          </p:nvSpPr>
          <p:spPr>
            <a:xfrm rot="20199253">
              <a:off x="5262563" y="2586038"/>
              <a:ext cx="352425" cy="352425"/>
            </a:xfrm>
            <a:prstGeom prst="ellipse">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sp>
          <p:nvSpPr>
            <p:cNvPr id="52" name="Freeform 841"/>
            <p:cNvSpPr>
              <a:spLocks noEditPoints="1"/>
            </p:cNvSpPr>
            <p:nvPr/>
          </p:nvSpPr>
          <p:spPr bwMode="auto">
            <a:xfrm>
              <a:off x="5849938" y="2963864"/>
              <a:ext cx="228600" cy="327025"/>
            </a:xfrm>
            <a:custGeom>
              <a:avLst/>
              <a:gdLst/>
              <a:ahLst/>
              <a:cxnLst>
                <a:cxn ang="0">
                  <a:pos x="72" y="15"/>
                </a:cxn>
                <a:cxn ang="0">
                  <a:pos x="76" y="31"/>
                </a:cxn>
                <a:cxn ang="0">
                  <a:pos x="62" y="59"/>
                </a:cxn>
                <a:cxn ang="0">
                  <a:pos x="82" y="71"/>
                </a:cxn>
                <a:cxn ang="0">
                  <a:pos x="42" y="2"/>
                </a:cxn>
                <a:cxn ang="0">
                  <a:pos x="50" y="0"/>
                </a:cxn>
                <a:cxn ang="0">
                  <a:pos x="72" y="15"/>
                </a:cxn>
                <a:cxn ang="0">
                  <a:pos x="82" y="71"/>
                </a:cxn>
                <a:cxn ang="0">
                  <a:pos x="101" y="138"/>
                </a:cxn>
                <a:cxn ang="0">
                  <a:pos x="30" y="143"/>
                </a:cxn>
                <a:cxn ang="0">
                  <a:pos x="25" y="28"/>
                </a:cxn>
                <a:cxn ang="0">
                  <a:pos x="25" y="31"/>
                </a:cxn>
                <a:cxn ang="0">
                  <a:pos x="39" y="59"/>
                </a:cxn>
                <a:cxn ang="0">
                  <a:pos x="0" y="138"/>
                </a:cxn>
                <a:cxn ang="0">
                  <a:pos x="25" y="28"/>
                </a:cxn>
                <a:cxn ang="0">
                  <a:pos x="42" y="2"/>
                </a:cxn>
              </a:cxnLst>
              <a:rect l="0" t="0" r="r" b="b"/>
              <a:pathLst>
                <a:path w="101" h="144">
                  <a:moveTo>
                    <a:pt x="72" y="15"/>
                  </a:moveTo>
                  <a:cubicBezTo>
                    <a:pt x="74" y="20"/>
                    <a:pt x="76" y="25"/>
                    <a:pt x="76" y="31"/>
                  </a:cubicBezTo>
                  <a:cubicBezTo>
                    <a:pt x="76" y="41"/>
                    <a:pt x="68" y="53"/>
                    <a:pt x="62" y="59"/>
                  </a:cubicBezTo>
                  <a:cubicBezTo>
                    <a:pt x="70" y="61"/>
                    <a:pt x="77" y="65"/>
                    <a:pt x="82" y="71"/>
                  </a:cubicBezTo>
                  <a:moveTo>
                    <a:pt x="42" y="2"/>
                  </a:moveTo>
                  <a:cubicBezTo>
                    <a:pt x="45" y="1"/>
                    <a:pt x="48" y="0"/>
                    <a:pt x="50" y="0"/>
                  </a:cubicBezTo>
                  <a:cubicBezTo>
                    <a:pt x="60" y="0"/>
                    <a:pt x="68" y="6"/>
                    <a:pt x="72" y="15"/>
                  </a:cubicBezTo>
                  <a:moveTo>
                    <a:pt x="82" y="71"/>
                  </a:moveTo>
                  <a:cubicBezTo>
                    <a:pt x="96" y="85"/>
                    <a:pt x="101" y="110"/>
                    <a:pt x="101" y="138"/>
                  </a:cubicBezTo>
                  <a:cubicBezTo>
                    <a:pt x="101" y="142"/>
                    <a:pt x="60" y="144"/>
                    <a:pt x="30" y="143"/>
                  </a:cubicBezTo>
                  <a:moveTo>
                    <a:pt x="25" y="28"/>
                  </a:moveTo>
                  <a:cubicBezTo>
                    <a:pt x="25" y="29"/>
                    <a:pt x="25" y="30"/>
                    <a:pt x="25" y="31"/>
                  </a:cubicBezTo>
                  <a:cubicBezTo>
                    <a:pt x="25" y="41"/>
                    <a:pt x="33" y="53"/>
                    <a:pt x="39" y="59"/>
                  </a:cubicBezTo>
                  <a:cubicBezTo>
                    <a:pt x="10" y="67"/>
                    <a:pt x="0" y="99"/>
                    <a:pt x="0" y="138"/>
                  </a:cubicBezTo>
                  <a:moveTo>
                    <a:pt x="25" y="28"/>
                  </a:moveTo>
                  <a:cubicBezTo>
                    <a:pt x="26" y="15"/>
                    <a:pt x="33" y="5"/>
                    <a:pt x="42" y="2"/>
                  </a:cubicBezTo>
                </a:path>
              </a:pathLst>
            </a:custGeom>
            <a:noFill/>
            <a:ln w="9525" cap="rnd"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53" name="Freeform 841"/>
            <p:cNvSpPr>
              <a:spLocks noEditPoints="1"/>
            </p:cNvSpPr>
            <p:nvPr/>
          </p:nvSpPr>
          <p:spPr bwMode="auto">
            <a:xfrm>
              <a:off x="6397630" y="3406779"/>
              <a:ext cx="162017" cy="231774"/>
            </a:xfrm>
            <a:custGeom>
              <a:avLst/>
              <a:gdLst/>
              <a:ahLst/>
              <a:cxnLst>
                <a:cxn ang="0">
                  <a:pos x="72" y="15"/>
                </a:cxn>
                <a:cxn ang="0">
                  <a:pos x="76" y="31"/>
                </a:cxn>
                <a:cxn ang="0">
                  <a:pos x="62" y="59"/>
                </a:cxn>
                <a:cxn ang="0">
                  <a:pos x="82" y="71"/>
                </a:cxn>
                <a:cxn ang="0">
                  <a:pos x="42" y="2"/>
                </a:cxn>
                <a:cxn ang="0">
                  <a:pos x="50" y="0"/>
                </a:cxn>
                <a:cxn ang="0">
                  <a:pos x="72" y="15"/>
                </a:cxn>
                <a:cxn ang="0">
                  <a:pos x="82" y="71"/>
                </a:cxn>
                <a:cxn ang="0">
                  <a:pos x="101" y="138"/>
                </a:cxn>
                <a:cxn ang="0">
                  <a:pos x="30" y="143"/>
                </a:cxn>
                <a:cxn ang="0">
                  <a:pos x="25" y="28"/>
                </a:cxn>
                <a:cxn ang="0">
                  <a:pos x="25" y="31"/>
                </a:cxn>
                <a:cxn ang="0">
                  <a:pos x="39" y="59"/>
                </a:cxn>
                <a:cxn ang="0">
                  <a:pos x="0" y="138"/>
                </a:cxn>
                <a:cxn ang="0">
                  <a:pos x="25" y="28"/>
                </a:cxn>
                <a:cxn ang="0">
                  <a:pos x="42" y="2"/>
                </a:cxn>
              </a:cxnLst>
              <a:rect l="0" t="0" r="r" b="b"/>
              <a:pathLst>
                <a:path w="101" h="144">
                  <a:moveTo>
                    <a:pt x="72" y="15"/>
                  </a:moveTo>
                  <a:cubicBezTo>
                    <a:pt x="74" y="20"/>
                    <a:pt x="76" y="25"/>
                    <a:pt x="76" y="31"/>
                  </a:cubicBezTo>
                  <a:cubicBezTo>
                    <a:pt x="76" y="41"/>
                    <a:pt x="68" y="53"/>
                    <a:pt x="62" y="59"/>
                  </a:cubicBezTo>
                  <a:cubicBezTo>
                    <a:pt x="70" y="61"/>
                    <a:pt x="77" y="65"/>
                    <a:pt x="82" y="71"/>
                  </a:cubicBezTo>
                  <a:moveTo>
                    <a:pt x="42" y="2"/>
                  </a:moveTo>
                  <a:cubicBezTo>
                    <a:pt x="45" y="1"/>
                    <a:pt x="48" y="0"/>
                    <a:pt x="50" y="0"/>
                  </a:cubicBezTo>
                  <a:cubicBezTo>
                    <a:pt x="60" y="0"/>
                    <a:pt x="68" y="6"/>
                    <a:pt x="72" y="15"/>
                  </a:cubicBezTo>
                  <a:moveTo>
                    <a:pt x="82" y="71"/>
                  </a:moveTo>
                  <a:cubicBezTo>
                    <a:pt x="96" y="85"/>
                    <a:pt x="101" y="110"/>
                    <a:pt x="101" y="138"/>
                  </a:cubicBezTo>
                  <a:cubicBezTo>
                    <a:pt x="101" y="142"/>
                    <a:pt x="60" y="144"/>
                    <a:pt x="30" y="143"/>
                  </a:cubicBezTo>
                  <a:moveTo>
                    <a:pt x="25" y="28"/>
                  </a:moveTo>
                  <a:cubicBezTo>
                    <a:pt x="25" y="29"/>
                    <a:pt x="25" y="30"/>
                    <a:pt x="25" y="31"/>
                  </a:cubicBezTo>
                  <a:cubicBezTo>
                    <a:pt x="25" y="41"/>
                    <a:pt x="33" y="53"/>
                    <a:pt x="39" y="59"/>
                  </a:cubicBezTo>
                  <a:cubicBezTo>
                    <a:pt x="10" y="67"/>
                    <a:pt x="0" y="99"/>
                    <a:pt x="0" y="138"/>
                  </a:cubicBezTo>
                  <a:moveTo>
                    <a:pt x="25" y="28"/>
                  </a:moveTo>
                  <a:cubicBezTo>
                    <a:pt x="26" y="15"/>
                    <a:pt x="33" y="5"/>
                    <a:pt x="42" y="2"/>
                  </a:cubicBezTo>
                </a:path>
              </a:pathLst>
            </a:custGeom>
            <a:noFill/>
            <a:ln w="9525" cap="rnd"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54" name="Freeform 841"/>
            <p:cNvSpPr>
              <a:spLocks noEditPoints="1"/>
            </p:cNvSpPr>
            <p:nvPr/>
          </p:nvSpPr>
          <p:spPr bwMode="auto">
            <a:xfrm>
              <a:off x="6397630" y="2625729"/>
              <a:ext cx="162017" cy="231774"/>
            </a:xfrm>
            <a:custGeom>
              <a:avLst/>
              <a:gdLst/>
              <a:ahLst/>
              <a:cxnLst>
                <a:cxn ang="0">
                  <a:pos x="72" y="15"/>
                </a:cxn>
                <a:cxn ang="0">
                  <a:pos x="76" y="31"/>
                </a:cxn>
                <a:cxn ang="0">
                  <a:pos x="62" y="59"/>
                </a:cxn>
                <a:cxn ang="0">
                  <a:pos x="82" y="71"/>
                </a:cxn>
                <a:cxn ang="0">
                  <a:pos x="42" y="2"/>
                </a:cxn>
                <a:cxn ang="0">
                  <a:pos x="50" y="0"/>
                </a:cxn>
                <a:cxn ang="0">
                  <a:pos x="72" y="15"/>
                </a:cxn>
                <a:cxn ang="0">
                  <a:pos x="82" y="71"/>
                </a:cxn>
                <a:cxn ang="0">
                  <a:pos x="101" y="138"/>
                </a:cxn>
                <a:cxn ang="0">
                  <a:pos x="30" y="143"/>
                </a:cxn>
                <a:cxn ang="0">
                  <a:pos x="25" y="28"/>
                </a:cxn>
                <a:cxn ang="0">
                  <a:pos x="25" y="31"/>
                </a:cxn>
                <a:cxn ang="0">
                  <a:pos x="39" y="59"/>
                </a:cxn>
                <a:cxn ang="0">
                  <a:pos x="0" y="138"/>
                </a:cxn>
                <a:cxn ang="0">
                  <a:pos x="25" y="28"/>
                </a:cxn>
                <a:cxn ang="0">
                  <a:pos x="42" y="2"/>
                </a:cxn>
              </a:cxnLst>
              <a:rect l="0" t="0" r="r" b="b"/>
              <a:pathLst>
                <a:path w="101" h="144">
                  <a:moveTo>
                    <a:pt x="72" y="15"/>
                  </a:moveTo>
                  <a:cubicBezTo>
                    <a:pt x="74" y="20"/>
                    <a:pt x="76" y="25"/>
                    <a:pt x="76" y="31"/>
                  </a:cubicBezTo>
                  <a:cubicBezTo>
                    <a:pt x="76" y="41"/>
                    <a:pt x="68" y="53"/>
                    <a:pt x="62" y="59"/>
                  </a:cubicBezTo>
                  <a:cubicBezTo>
                    <a:pt x="70" y="61"/>
                    <a:pt x="77" y="65"/>
                    <a:pt x="82" y="71"/>
                  </a:cubicBezTo>
                  <a:moveTo>
                    <a:pt x="42" y="2"/>
                  </a:moveTo>
                  <a:cubicBezTo>
                    <a:pt x="45" y="1"/>
                    <a:pt x="48" y="0"/>
                    <a:pt x="50" y="0"/>
                  </a:cubicBezTo>
                  <a:cubicBezTo>
                    <a:pt x="60" y="0"/>
                    <a:pt x="68" y="6"/>
                    <a:pt x="72" y="15"/>
                  </a:cubicBezTo>
                  <a:moveTo>
                    <a:pt x="82" y="71"/>
                  </a:moveTo>
                  <a:cubicBezTo>
                    <a:pt x="96" y="85"/>
                    <a:pt x="101" y="110"/>
                    <a:pt x="101" y="138"/>
                  </a:cubicBezTo>
                  <a:cubicBezTo>
                    <a:pt x="101" y="142"/>
                    <a:pt x="60" y="144"/>
                    <a:pt x="30" y="143"/>
                  </a:cubicBezTo>
                  <a:moveTo>
                    <a:pt x="25" y="28"/>
                  </a:moveTo>
                  <a:cubicBezTo>
                    <a:pt x="25" y="29"/>
                    <a:pt x="25" y="30"/>
                    <a:pt x="25" y="31"/>
                  </a:cubicBezTo>
                  <a:cubicBezTo>
                    <a:pt x="25" y="41"/>
                    <a:pt x="33" y="53"/>
                    <a:pt x="39" y="59"/>
                  </a:cubicBezTo>
                  <a:cubicBezTo>
                    <a:pt x="10" y="67"/>
                    <a:pt x="0" y="99"/>
                    <a:pt x="0" y="138"/>
                  </a:cubicBezTo>
                  <a:moveTo>
                    <a:pt x="25" y="28"/>
                  </a:moveTo>
                  <a:cubicBezTo>
                    <a:pt x="26" y="15"/>
                    <a:pt x="33" y="5"/>
                    <a:pt x="42" y="2"/>
                  </a:cubicBezTo>
                </a:path>
              </a:pathLst>
            </a:custGeom>
            <a:noFill/>
            <a:ln w="9525" cap="rnd"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55" name="Freeform 841"/>
            <p:cNvSpPr>
              <a:spLocks noEditPoints="1"/>
            </p:cNvSpPr>
            <p:nvPr/>
          </p:nvSpPr>
          <p:spPr bwMode="auto">
            <a:xfrm>
              <a:off x="5354643" y="2625729"/>
              <a:ext cx="162017" cy="231774"/>
            </a:xfrm>
            <a:custGeom>
              <a:avLst/>
              <a:gdLst/>
              <a:ahLst/>
              <a:cxnLst>
                <a:cxn ang="0">
                  <a:pos x="72" y="15"/>
                </a:cxn>
                <a:cxn ang="0">
                  <a:pos x="76" y="31"/>
                </a:cxn>
                <a:cxn ang="0">
                  <a:pos x="62" y="59"/>
                </a:cxn>
                <a:cxn ang="0">
                  <a:pos x="82" y="71"/>
                </a:cxn>
                <a:cxn ang="0">
                  <a:pos x="42" y="2"/>
                </a:cxn>
                <a:cxn ang="0">
                  <a:pos x="50" y="0"/>
                </a:cxn>
                <a:cxn ang="0">
                  <a:pos x="72" y="15"/>
                </a:cxn>
                <a:cxn ang="0">
                  <a:pos x="82" y="71"/>
                </a:cxn>
                <a:cxn ang="0">
                  <a:pos x="101" y="138"/>
                </a:cxn>
                <a:cxn ang="0">
                  <a:pos x="30" y="143"/>
                </a:cxn>
                <a:cxn ang="0">
                  <a:pos x="25" y="28"/>
                </a:cxn>
                <a:cxn ang="0">
                  <a:pos x="25" y="31"/>
                </a:cxn>
                <a:cxn ang="0">
                  <a:pos x="39" y="59"/>
                </a:cxn>
                <a:cxn ang="0">
                  <a:pos x="0" y="138"/>
                </a:cxn>
                <a:cxn ang="0">
                  <a:pos x="25" y="28"/>
                </a:cxn>
                <a:cxn ang="0">
                  <a:pos x="42" y="2"/>
                </a:cxn>
              </a:cxnLst>
              <a:rect l="0" t="0" r="r" b="b"/>
              <a:pathLst>
                <a:path w="101" h="144">
                  <a:moveTo>
                    <a:pt x="72" y="15"/>
                  </a:moveTo>
                  <a:cubicBezTo>
                    <a:pt x="74" y="20"/>
                    <a:pt x="76" y="25"/>
                    <a:pt x="76" y="31"/>
                  </a:cubicBezTo>
                  <a:cubicBezTo>
                    <a:pt x="76" y="41"/>
                    <a:pt x="68" y="53"/>
                    <a:pt x="62" y="59"/>
                  </a:cubicBezTo>
                  <a:cubicBezTo>
                    <a:pt x="70" y="61"/>
                    <a:pt x="77" y="65"/>
                    <a:pt x="82" y="71"/>
                  </a:cubicBezTo>
                  <a:moveTo>
                    <a:pt x="42" y="2"/>
                  </a:moveTo>
                  <a:cubicBezTo>
                    <a:pt x="45" y="1"/>
                    <a:pt x="48" y="0"/>
                    <a:pt x="50" y="0"/>
                  </a:cubicBezTo>
                  <a:cubicBezTo>
                    <a:pt x="60" y="0"/>
                    <a:pt x="68" y="6"/>
                    <a:pt x="72" y="15"/>
                  </a:cubicBezTo>
                  <a:moveTo>
                    <a:pt x="82" y="71"/>
                  </a:moveTo>
                  <a:cubicBezTo>
                    <a:pt x="96" y="85"/>
                    <a:pt x="101" y="110"/>
                    <a:pt x="101" y="138"/>
                  </a:cubicBezTo>
                  <a:cubicBezTo>
                    <a:pt x="101" y="142"/>
                    <a:pt x="60" y="144"/>
                    <a:pt x="30" y="143"/>
                  </a:cubicBezTo>
                  <a:moveTo>
                    <a:pt x="25" y="28"/>
                  </a:moveTo>
                  <a:cubicBezTo>
                    <a:pt x="25" y="29"/>
                    <a:pt x="25" y="30"/>
                    <a:pt x="25" y="31"/>
                  </a:cubicBezTo>
                  <a:cubicBezTo>
                    <a:pt x="25" y="41"/>
                    <a:pt x="33" y="53"/>
                    <a:pt x="39" y="59"/>
                  </a:cubicBezTo>
                  <a:cubicBezTo>
                    <a:pt x="10" y="67"/>
                    <a:pt x="0" y="99"/>
                    <a:pt x="0" y="138"/>
                  </a:cubicBezTo>
                  <a:moveTo>
                    <a:pt x="25" y="28"/>
                  </a:moveTo>
                  <a:cubicBezTo>
                    <a:pt x="26" y="15"/>
                    <a:pt x="33" y="5"/>
                    <a:pt x="42" y="2"/>
                  </a:cubicBezTo>
                </a:path>
              </a:pathLst>
            </a:custGeom>
            <a:noFill/>
            <a:ln w="9525" cap="rnd"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56" name="Freeform 841"/>
            <p:cNvSpPr>
              <a:spLocks noEditPoints="1"/>
            </p:cNvSpPr>
            <p:nvPr/>
          </p:nvSpPr>
          <p:spPr bwMode="auto">
            <a:xfrm>
              <a:off x="5354643" y="3402016"/>
              <a:ext cx="162017" cy="231774"/>
            </a:xfrm>
            <a:custGeom>
              <a:avLst/>
              <a:gdLst/>
              <a:ahLst/>
              <a:cxnLst>
                <a:cxn ang="0">
                  <a:pos x="72" y="15"/>
                </a:cxn>
                <a:cxn ang="0">
                  <a:pos x="76" y="31"/>
                </a:cxn>
                <a:cxn ang="0">
                  <a:pos x="62" y="59"/>
                </a:cxn>
                <a:cxn ang="0">
                  <a:pos x="82" y="71"/>
                </a:cxn>
                <a:cxn ang="0">
                  <a:pos x="42" y="2"/>
                </a:cxn>
                <a:cxn ang="0">
                  <a:pos x="50" y="0"/>
                </a:cxn>
                <a:cxn ang="0">
                  <a:pos x="72" y="15"/>
                </a:cxn>
                <a:cxn ang="0">
                  <a:pos x="82" y="71"/>
                </a:cxn>
                <a:cxn ang="0">
                  <a:pos x="101" y="138"/>
                </a:cxn>
                <a:cxn ang="0">
                  <a:pos x="30" y="143"/>
                </a:cxn>
                <a:cxn ang="0">
                  <a:pos x="25" y="28"/>
                </a:cxn>
                <a:cxn ang="0">
                  <a:pos x="25" y="31"/>
                </a:cxn>
                <a:cxn ang="0">
                  <a:pos x="39" y="59"/>
                </a:cxn>
                <a:cxn ang="0">
                  <a:pos x="0" y="138"/>
                </a:cxn>
                <a:cxn ang="0">
                  <a:pos x="25" y="28"/>
                </a:cxn>
                <a:cxn ang="0">
                  <a:pos x="42" y="2"/>
                </a:cxn>
              </a:cxnLst>
              <a:rect l="0" t="0" r="r" b="b"/>
              <a:pathLst>
                <a:path w="101" h="144">
                  <a:moveTo>
                    <a:pt x="72" y="15"/>
                  </a:moveTo>
                  <a:cubicBezTo>
                    <a:pt x="74" y="20"/>
                    <a:pt x="76" y="25"/>
                    <a:pt x="76" y="31"/>
                  </a:cubicBezTo>
                  <a:cubicBezTo>
                    <a:pt x="76" y="41"/>
                    <a:pt x="68" y="53"/>
                    <a:pt x="62" y="59"/>
                  </a:cubicBezTo>
                  <a:cubicBezTo>
                    <a:pt x="70" y="61"/>
                    <a:pt x="77" y="65"/>
                    <a:pt x="82" y="71"/>
                  </a:cubicBezTo>
                  <a:moveTo>
                    <a:pt x="42" y="2"/>
                  </a:moveTo>
                  <a:cubicBezTo>
                    <a:pt x="45" y="1"/>
                    <a:pt x="48" y="0"/>
                    <a:pt x="50" y="0"/>
                  </a:cubicBezTo>
                  <a:cubicBezTo>
                    <a:pt x="60" y="0"/>
                    <a:pt x="68" y="6"/>
                    <a:pt x="72" y="15"/>
                  </a:cubicBezTo>
                  <a:moveTo>
                    <a:pt x="82" y="71"/>
                  </a:moveTo>
                  <a:cubicBezTo>
                    <a:pt x="96" y="85"/>
                    <a:pt x="101" y="110"/>
                    <a:pt x="101" y="138"/>
                  </a:cubicBezTo>
                  <a:cubicBezTo>
                    <a:pt x="101" y="142"/>
                    <a:pt x="60" y="144"/>
                    <a:pt x="30" y="143"/>
                  </a:cubicBezTo>
                  <a:moveTo>
                    <a:pt x="25" y="28"/>
                  </a:moveTo>
                  <a:cubicBezTo>
                    <a:pt x="25" y="29"/>
                    <a:pt x="25" y="30"/>
                    <a:pt x="25" y="31"/>
                  </a:cubicBezTo>
                  <a:cubicBezTo>
                    <a:pt x="25" y="41"/>
                    <a:pt x="33" y="53"/>
                    <a:pt x="39" y="59"/>
                  </a:cubicBezTo>
                  <a:cubicBezTo>
                    <a:pt x="10" y="67"/>
                    <a:pt x="0" y="99"/>
                    <a:pt x="0" y="138"/>
                  </a:cubicBezTo>
                  <a:moveTo>
                    <a:pt x="25" y="28"/>
                  </a:moveTo>
                  <a:cubicBezTo>
                    <a:pt x="26" y="15"/>
                    <a:pt x="33" y="5"/>
                    <a:pt x="42" y="2"/>
                  </a:cubicBezTo>
                </a:path>
              </a:pathLst>
            </a:custGeom>
            <a:noFill/>
            <a:ln w="9525" cap="rnd"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cxnSp>
          <p:nvCxnSpPr>
            <p:cNvPr id="57" name="Straight Connector 56"/>
            <p:cNvCxnSpPr>
              <a:stCxn id="51" idx="5"/>
              <a:endCxn id="47" idx="1"/>
            </p:cNvCxnSpPr>
            <p:nvPr/>
          </p:nvCxnSpPr>
          <p:spPr>
            <a:xfrm>
              <a:off x="5602553" y="2827274"/>
              <a:ext cx="194507" cy="140861"/>
            </a:xfrm>
            <a:prstGeom prst="line">
              <a:avLst/>
            </a:prstGeom>
            <a:ln w="95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47" idx="7"/>
              <a:endCxn id="49" idx="3"/>
            </p:cNvCxnSpPr>
            <p:nvPr/>
          </p:nvCxnSpPr>
          <p:spPr>
            <a:xfrm flipV="1">
              <a:off x="6147290" y="2831434"/>
              <a:ext cx="167647" cy="136701"/>
            </a:xfrm>
            <a:prstGeom prst="line">
              <a:avLst/>
            </a:prstGeom>
            <a:ln w="95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0" idx="7"/>
              <a:endCxn id="47" idx="3"/>
            </p:cNvCxnSpPr>
            <p:nvPr/>
          </p:nvCxnSpPr>
          <p:spPr>
            <a:xfrm flipV="1">
              <a:off x="5601375" y="3318365"/>
              <a:ext cx="195685" cy="142732"/>
            </a:xfrm>
            <a:prstGeom prst="line">
              <a:avLst/>
            </a:prstGeom>
            <a:ln w="95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48" idx="1"/>
              <a:endCxn id="47" idx="5"/>
            </p:cNvCxnSpPr>
            <p:nvPr/>
          </p:nvCxnSpPr>
          <p:spPr>
            <a:xfrm flipH="1" flipV="1">
              <a:off x="6147290" y="3318365"/>
              <a:ext cx="166708" cy="143705"/>
            </a:xfrm>
            <a:prstGeom prst="line">
              <a:avLst/>
            </a:prstGeom>
            <a:ln w="95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1771692" y="3458694"/>
            <a:ext cx="380921" cy="321383"/>
            <a:chOff x="5884228" y="843280"/>
            <a:chExt cx="403225" cy="340201"/>
          </a:xfrm>
        </p:grpSpPr>
        <p:sp>
          <p:nvSpPr>
            <p:cNvPr id="62" name="Freeform 817"/>
            <p:cNvSpPr>
              <a:spLocks/>
            </p:cNvSpPr>
            <p:nvPr/>
          </p:nvSpPr>
          <p:spPr bwMode="auto">
            <a:xfrm>
              <a:off x="5884228" y="843280"/>
              <a:ext cx="403225" cy="249238"/>
            </a:xfrm>
            <a:custGeom>
              <a:avLst/>
              <a:gdLst/>
              <a:ahLst/>
              <a:cxnLst>
                <a:cxn ang="0">
                  <a:pos x="174" y="128"/>
                </a:cxn>
                <a:cxn ang="0">
                  <a:pos x="208" y="94"/>
                </a:cxn>
                <a:cxn ang="0">
                  <a:pos x="174" y="60"/>
                </a:cxn>
                <a:cxn ang="0">
                  <a:pos x="173" y="60"/>
                </a:cxn>
                <a:cxn ang="0">
                  <a:pos x="174" y="58"/>
                </a:cxn>
                <a:cxn ang="0">
                  <a:pos x="115" y="0"/>
                </a:cxn>
                <a:cxn ang="0">
                  <a:pos x="60" y="38"/>
                </a:cxn>
                <a:cxn ang="0">
                  <a:pos x="46" y="36"/>
                </a:cxn>
                <a:cxn ang="0">
                  <a:pos x="0" y="82"/>
                </a:cxn>
                <a:cxn ang="0">
                  <a:pos x="46" y="128"/>
                </a:cxn>
                <a:cxn ang="0">
                  <a:pos x="72" y="128"/>
                </a:cxn>
              </a:cxnLst>
              <a:rect l="0" t="0" r="r" b="b"/>
              <a:pathLst>
                <a:path w="208" h="128">
                  <a:moveTo>
                    <a:pt x="174" y="128"/>
                  </a:moveTo>
                  <a:cubicBezTo>
                    <a:pt x="193" y="128"/>
                    <a:pt x="208" y="112"/>
                    <a:pt x="208" y="94"/>
                  </a:cubicBezTo>
                  <a:cubicBezTo>
                    <a:pt x="208" y="75"/>
                    <a:pt x="193" y="60"/>
                    <a:pt x="174" y="60"/>
                  </a:cubicBezTo>
                  <a:cubicBezTo>
                    <a:pt x="174" y="60"/>
                    <a:pt x="174" y="60"/>
                    <a:pt x="173" y="60"/>
                  </a:cubicBezTo>
                  <a:cubicBezTo>
                    <a:pt x="173" y="59"/>
                    <a:pt x="174" y="59"/>
                    <a:pt x="174" y="58"/>
                  </a:cubicBezTo>
                  <a:cubicBezTo>
                    <a:pt x="174" y="26"/>
                    <a:pt x="147" y="0"/>
                    <a:pt x="115" y="0"/>
                  </a:cubicBezTo>
                  <a:cubicBezTo>
                    <a:pt x="90" y="0"/>
                    <a:pt x="69" y="16"/>
                    <a:pt x="60" y="38"/>
                  </a:cubicBezTo>
                  <a:cubicBezTo>
                    <a:pt x="56" y="36"/>
                    <a:pt x="51" y="36"/>
                    <a:pt x="46" y="36"/>
                  </a:cubicBezTo>
                  <a:cubicBezTo>
                    <a:pt x="20" y="36"/>
                    <a:pt x="0" y="56"/>
                    <a:pt x="0" y="82"/>
                  </a:cubicBezTo>
                  <a:cubicBezTo>
                    <a:pt x="0" y="107"/>
                    <a:pt x="20" y="128"/>
                    <a:pt x="46" y="128"/>
                  </a:cubicBezTo>
                  <a:cubicBezTo>
                    <a:pt x="72" y="128"/>
                    <a:pt x="72" y="128"/>
                    <a:pt x="72" y="128"/>
                  </a:cubicBezTo>
                </a:path>
              </a:pathLst>
            </a:custGeom>
            <a:noFill/>
            <a:ln w="19050" cap="rnd" cmpd="sng">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63" name="Up Arrow 62"/>
            <p:cNvSpPr/>
            <p:nvPr/>
          </p:nvSpPr>
          <p:spPr>
            <a:xfrm>
              <a:off x="6043613" y="1037272"/>
              <a:ext cx="160020" cy="146209"/>
            </a:xfrm>
            <a:prstGeom prst="upArrow">
              <a:avLst/>
            </a:prstGeom>
            <a:solidFill>
              <a:schemeClr val="tx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endParaRPr>
            </a:p>
          </p:txBody>
        </p:sp>
      </p:grpSp>
      <p:grpSp>
        <p:nvGrpSpPr>
          <p:cNvPr id="64" name="Group 63"/>
          <p:cNvGrpSpPr/>
          <p:nvPr/>
        </p:nvGrpSpPr>
        <p:grpSpPr>
          <a:xfrm>
            <a:off x="1447639" y="4201924"/>
            <a:ext cx="520130" cy="389219"/>
            <a:chOff x="3900487" y="1247775"/>
            <a:chExt cx="1390650" cy="1119187"/>
          </a:xfrm>
        </p:grpSpPr>
        <p:sp>
          <p:nvSpPr>
            <p:cNvPr id="65" name="Oval 64"/>
            <p:cNvSpPr/>
            <p:nvPr/>
          </p:nvSpPr>
          <p:spPr>
            <a:xfrm>
              <a:off x="4362449" y="1557337"/>
              <a:ext cx="495300" cy="495300"/>
            </a:xfrm>
            <a:prstGeom prst="ellipse">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600" b="1" dirty="0">
                  <a:solidFill>
                    <a:schemeClr val="tx1"/>
                  </a:solidFill>
                  <a:latin typeface="+mj-lt"/>
                  <a:cs typeface="Arial" pitchFamily="34" charset="0"/>
                </a:rPr>
                <a:t>ALM</a:t>
              </a:r>
            </a:p>
          </p:txBody>
        </p:sp>
        <p:sp>
          <p:nvSpPr>
            <p:cNvPr id="66" name="Oval 65"/>
            <p:cNvSpPr/>
            <p:nvPr/>
          </p:nvSpPr>
          <p:spPr>
            <a:xfrm rot="20239631">
              <a:off x="4938712" y="2014537"/>
              <a:ext cx="352425" cy="352425"/>
            </a:xfrm>
            <a:prstGeom prst="ellipse">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latin typeface="+mj-lt"/>
              </a:endParaRPr>
            </a:p>
          </p:txBody>
        </p:sp>
        <p:sp>
          <p:nvSpPr>
            <p:cNvPr id="67" name="Oval 66"/>
            <p:cNvSpPr/>
            <p:nvPr/>
          </p:nvSpPr>
          <p:spPr>
            <a:xfrm rot="1312969">
              <a:off x="4938712" y="1247775"/>
              <a:ext cx="352425" cy="352425"/>
            </a:xfrm>
            <a:prstGeom prst="ellipse">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latin typeface="+mj-lt"/>
              </a:endParaRPr>
            </a:p>
          </p:txBody>
        </p:sp>
        <p:sp>
          <p:nvSpPr>
            <p:cNvPr id="68" name="Oval 67"/>
            <p:cNvSpPr/>
            <p:nvPr/>
          </p:nvSpPr>
          <p:spPr>
            <a:xfrm rot="1339830">
              <a:off x="3900487" y="2014537"/>
              <a:ext cx="352425" cy="352425"/>
            </a:xfrm>
            <a:prstGeom prst="ellipse">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latin typeface="+mj-lt"/>
              </a:endParaRPr>
            </a:p>
          </p:txBody>
        </p:sp>
        <p:sp>
          <p:nvSpPr>
            <p:cNvPr id="69" name="Oval 68"/>
            <p:cNvSpPr/>
            <p:nvPr/>
          </p:nvSpPr>
          <p:spPr>
            <a:xfrm rot="20199253">
              <a:off x="3900487" y="1247775"/>
              <a:ext cx="352425" cy="352425"/>
            </a:xfrm>
            <a:prstGeom prst="ellipse">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latin typeface="+mj-lt"/>
              </a:endParaRPr>
            </a:p>
          </p:txBody>
        </p:sp>
        <p:cxnSp>
          <p:nvCxnSpPr>
            <p:cNvPr id="70" name="Straight Connector 69"/>
            <p:cNvCxnSpPr>
              <a:stCxn id="69" idx="5"/>
              <a:endCxn id="65" idx="1"/>
            </p:cNvCxnSpPr>
            <p:nvPr/>
          </p:nvCxnSpPr>
          <p:spPr>
            <a:xfrm>
              <a:off x="4240477" y="1489011"/>
              <a:ext cx="194507" cy="140861"/>
            </a:xfrm>
            <a:prstGeom prst="line">
              <a:avLst/>
            </a:prstGeom>
            <a:ln w="95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5" idx="7"/>
              <a:endCxn id="67" idx="3"/>
            </p:cNvCxnSpPr>
            <p:nvPr/>
          </p:nvCxnSpPr>
          <p:spPr>
            <a:xfrm flipV="1">
              <a:off x="4785214" y="1493171"/>
              <a:ext cx="167647" cy="136701"/>
            </a:xfrm>
            <a:prstGeom prst="line">
              <a:avLst/>
            </a:prstGeom>
            <a:ln w="95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8" idx="7"/>
              <a:endCxn id="65" idx="3"/>
            </p:cNvCxnSpPr>
            <p:nvPr/>
          </p:nvCxnSpPr>
          <p:spPr>
            <a:xfrm flipV="1">
              <a:off x="4239299" y="1980102"/>
              <a:ext cx="195685" cy="142732"/>
            </a:xfrm>
            <a:prstGeom prst="line">
              <a:avLst/>
            </a:prstGeom>
            <a:ln w="95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6" idx="1"/>
              <a:endCxn id="65" idx="5"/>
            </p:cNvCxnSpPr>
            <p:nvPr/>
          </p:nvCxnSpPr>
          <p:spPr>
            <a:xfrm flipH="1" flipV="1">
              <a:off x="4785214" y="1980102"/>
              <a:ext cx="166708" cy="143705"/>
            </a:xfrm>
            <a:prstGeom prst="line">
              <a:avLst/>
            </a:prstGeom>
            <a:ln w="952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grpSp>
          <p:nvGrpSpPr>
            <p:cNvPr id="74" name="Groupe 232"/>
            <p:cNvGrpSpPr/>
            <p:nvPr/>
          </p:nvGrpSpPr>
          <p:grpSpPr>
            <a:xfrm>
              <a:off x="3949700" y="1358902"/>
              <a:ext cx="238700" cy="131762"/>
              <a:chOff x="4035425" y="3259138"/>
              <a:chExt cx="396876" cy="219075"/>
            </a:xfrm>
          </p:grpSpPr>
          <p:sp>
            <p:nvSpPr>
              <p:cNvPr id="84" name="Freeform 682"/>
              <p:cNvSpPr>
                <a:spLocks/>
              </p:cNvSpPr>
              <p:nvPr/>
            </p:nvSpPr>
            <p:spPr bwMode="auto">
              <a:xfrm>
                <a:off x="4035425" y="3316288"/>
                <a:ext cx="90488" cy="120650"/>
              </a:xfrm>
              <a:custGeom>
                <a:avLst/>
                <a:gdLst/>
                <a:ahLst/>
                <a:cxnLst>
                  <a:cxn ang="0">
                    <a:pos x="42" y="59"/>
                  </a:cxn>
                  <a:cxn ang="0">
                    <a:pos x="4" y="36"/>
                  </a:cxn>
                  <a:cxn ang="0">
                    <a:pos x="29" y="1"/>
                  </a:cxn>
                  <a:cxn ang="0">
                    <a:pos x="47" y="2"/>
                  </a:cxn>
                </a:cxnLst>
                <a:rect l="0" t="0" r="r" b="b"/>
                <a:pathLst>
                  <a:path w="47" h="62">
                    <a:moveTo>
                      <a:pt x="42" y="59"/>
                    </a:moveTo>
                    <a:cubicBezTo>
                      <a:pt x="24" y="62"/>
                      <a:pt x="7" y="52"/>
                      <a:pt x="4" y="36"/>
                    </a:cubicBezTo>
                    <a:cubicBezTo>
                      <a:pt x="0" y="20"/>
                      <a:pt x="11" y="4"/>
                      <a:pt x="29" y="1"/>
                    </a:cubicBezTo>
                    <a:cubicBezTo>
                      <a:pt x="35" y="0"/>
                      <a:pt x="41" y="0"/>
                      <a:pt x="47" y="2"/>
                    </a:cubicBezTo>
                  </a:path>
                </a:pathLst>
              </a:custGeom>
              <a:noFill/>
              <a:ln w="9525" cap="rnd" cmpd="sng">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cs typeface="Arial" pitchFamily="34" charset="0"/>
                </a:endParaRPr>
              </a:p>
            </p:txBody>
          </p:sp>
          <p:sp>
            <p:nvSpPr>
              <p:cNvPr id="85" name="Freeform 683"/>
              <p:cNvSpPr>
                <a:spLocks/>
              </p:cNvSpPr>
              <p:nvPr/>
            </p:nvSpPr>
            <p:spPr bwMode="auto">
              <a:xfrm>
                <a:off x="4110038" y="3281363"/>
                <a:ext cx="84138" cy="36513"/>
              </a:xfrm>
              <a:custGeom>
                <a:avLst/>
                <a:gdLst/>
                <a:ahLst/>
                <a:cxnLst>
                  <a:cxn ang="0">
                    <a:pos x="0" y="19"/>
                  </a:cxn>
                  <a:cxn ang="0">
                    <a:pos x="36" y="5"/>
                  </a:cxn>
                  <a:cxn ang="0">
                    <a:pos x="43" y="9"/>
                  </a:cxn>
                </a:cxnLst>
                <a:rect l="0" t="0" r="r" b="b"/>
                <a:pathLst>
                  <a:path w="43" h="19">
                    <a:moveTo>
                      <a:pt x="0" y="19"/>
                    </a:moveTo>
                    <a:cubicBezTo>
                      <a:pt x="6" y="6"/>
                      <a:pt x="22" y="0"/>
                      <a:pt x="36" y="5"/>
                    </a:cubicBezTo>
                    <a:cubicBezTo>
                      <a:pt x="38" y="6"/>
                      <a:pt x="41" y="7"/>
                      <a:pt x="43" y="9"/>
                    </a:cubicBezTo>
                  </a:path>
                </a:pathLst>
              </a:custGeom>
              <a:noFill/>
              <a:ln w="9525" cap="rnd" cmpd="sng">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cs typeface="Arial" pitchFamily="34" charset="0"/>
                </a:endParaRPr>
              </a:p>
            </p:txBody>
          </p:sp>
          <p:sp>
            <p:nvSpPr>
              <p:cNvPr id="86" name="Freeform 684"/>
              <p:cNvSpPr>
                <a:spLocks/>
              </p:cNvSpPr>
              <p:nvPr/>
            </p:nvSpPr>
            <p:spPr bwMode="auto">
              <a:xfrm>
                <a:off x="4189413" y="3259138"/>
                <a:ext cx="136525" cy="73025"/>
              </a:xfrm>
              <a:custGeom>
                <a:avLst/>
                <a:gdLst/>
                <a:ahLst/>
                <a:cxnLst>
                  <a:cxn ang="0">
                    <a:pos x="0" y="30"/>
                  </a:cxn>
                  <a:cxn ang="0">
                    <a:pos x="37" y="2"/>
                  </a:cxn>
                  <a:cxn ang="0">
                    <a:pos x="68" y="36"/>
                  </a:cxn>
                  <a:cxn ang="0">
                    <a:pos x="68" y="38"/>
                  </a:cxn>
                </a:cxnLst>
                <a:rect l="0" t="0" r="r" b="b"/>
                <a:pathLst>
                  <a:path w="70" h="38">
                    <a:moveTo>
                      <a:pt x="0" y="30"/>
                    </a:moveTo>
                    <a:cubicBezTo>
                      <a:pt x="2" y="13"/>
                      <a:pt x="18" y="0"/>
                      <a:pt x="37" y="2"/>
                    </a:cubicBezTo>
                    <a:cubicBezTo>
                      <a:pt x="56" y="3"/>
                      <a:pt x="70" y="19"/>
                      <a:pt x="68" y="36"/>
                    </a:cubicBezTo>
                    <a:cubicBezTo>
                      <a:pt x="68" y="37"/>
                      <a:pt x="68" y="37"/>
                      <a:pt x="68" y="38"/>
                    </a:cubicBezTo>
                  </a:path>
                </a:pathLst>
              </a:custGeom>
              <a:noFill/>
              <a:ln w="9525" cap="rnd" cmpd="sng">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cs typeface="Arial" pitchFamily="34" charset="0"/>
                </a:endParaRPr>
              </a:p>
            </p:txBody>
          </p:sp>
          <p:sp>
            <p:nvSpPr>
              <p:cNvPr id="87" name="Freeform 685"/>
              <p:cNvSpPr>
                <a:spLocks/>
              </p:cNvSpPr>
              <p:nvPr/>
            </p:nvSpPr>
            <p:spPr bwMode="auto">
              <a:xfrm>
                <a:off x="4311650" y="3278188"/>
                <a:ext cx="73025" cy="57150"/>
              </a:xfrm>
              <a:custGeom>
                <a:avLst/>
                <a:gdLst/>
                <a:ahLst/>
                <a:cxnLst>
                  <a:cxn ang="0">
                    <a:pos x="0" y="5"/>
                  </a:cxn>
                  <a:cxn ang="0">
                    <a:pos x="34" y="15"/>
                  </a:cxn>
                  <a:cxn ang="0">
                    <a:pos x="36" y="30"/>
                  </a:cxn>
                </a:cxnLst>
                <a:rect l="0" t="0" r="r" b="b"/>
                <a:pathLst>
                  <a:path w="37" h="30">
                    <a:moveTo>
                      <a:pt x="0" y="5"/>
                    </a:moveTo>
                    <a:cubicBezTo>
                      <a:pt x="13" y="0"/>
                      <a:pt x="27" y="4"/>
                      <a:pt x="34" y="15"/>
                    </a:cubicBezTo>
                    <a:cubicBezTo>
                      <a:pt x="36" y="20"/>
                      <a:pt x="37" y="25"/>
                      <a:pt x="36" y="30"/>
                    </a:cubicBezTo>
                  </a:path>
                </a:pathLst>
              </a:custGeom>
              <a:noFill/>
              <a:ln w="9525" cap="rnd" cmpd="sng">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cs typeface="Arial" pitchFamily="34" charset="0"/>
                </a:endParaRPr>
              </a:p>
            </p:txBody>
          </p:sp>
          <p:sp>
            <p:nvSpPr>
              <p:cNvPr id="88" name="Freeform 686"/>
              <p:cNvSpPr>
                <a:spLocks/>
              </p:cNvSpPr>
              <p:nvPr/>
            </p:nvSpPr>
            <p:spPr bwMode="auto">
              <a:xfrm>
                <a:off x="4341813" y="3335338"/>
                <a:ext cx="90488" cy="127000"/>
              </a:xfrm>
              <a:custGeom>
                <a:avLst/>
                <a:gdLst/>
                <a:ahLst/>
                <a:cxnLst>
                  <a:cxn ang="0">
                    <a:pos x="15" y="0"/>
                  </a:cxn>
                  <a:cxn ang="0">
                    <a:pos x="45" y="35"/>
                  </a:cxn>
                  <a:cxn ang="0">
                    <a:pos x="6" y="62"/>
                  </a:cxn>
                  <a:cxn ang="0">
                    <a:pos x="0" y="61"/>
                  </a:cxn>
                </a:cxnLst>
                <a:rect l="0" t="0" r="r" b="b"/>
                <a:pathLst>
                  <a:path w="47" h="65">
                    <a:moveTo>
                      <a:pt x="15" y="0"/>
                    </a:moveTo>
                    <a:cubicBezTo>
                      <a:pt x="34" y="2"/>
                      <a:pt x="47" y="18"/>
                      <a:pt x="45" y="35"/>
                    </a:cubicBezTo>
                    <a:cubicBezTo>
                      <a:pt x="42" y="53"/>
                      <a:pt x="25" y="65"/>
                      <a:pt x="6" y="62"/>
                    </a:cubicBezTo>
                    <a:cubicBezTo>
                      <a:pt x="4" y="62"/>
                      <a:pt x="2" y="62"/>
                      <a:pt x="0" y="61"/>
                    </a:cubicBezTo>
                  </a:path>
                </a:pathLst>
              </a:custGeom>
              <a:noFill/>
              <a:ln w="9525" cap="rnd" cmpd="sng">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cs typeface="Arial" pitchFamily="34" charset="0"/>
                </a:endParaRPr>
              </a:p>
            </p:txBody>
          </p:sp>
          <p:sp>
            <p:nvSpPr>
              <p:cNvPr id="89" name="Freeform 687"/>
              <p:cNvSpPr>
                <a:spLocks/>
              </p:cNvSpPr>
              <p:nvPr/>
            </p:nvSpPr>
            <p:spPr bwMode="auto">
              <a:xfrm>
                <a:off x="4219575" y="3427413"/>
                <a:ext cx="107950" cy="38100"/>
              </a:xfrm>
              <a:custGeom>
                <a:avLst/>
                <a:gdLst/>
                <a:ahLst/>
                <a:cxnLst>
                  <a:cxn ang="0">
                    <a:pos x="56" y="0"/>
                  </a:cxn>
                  <a:cxn ang="0">
                    <a:pos x="12" y="12"/>
                  </a:cxn>
                  <a:cxn ang="0">
                    <a:pos x="0" y="1"/>
                  </a:cxn>
                </a:cxnLst>
                <a:rect l="0" t="0" r="r" b="b"/>
                <a:pathLst>
                  <a:path w="56" h="20">
                    <a:moveTo>
                      <a:pt x="56" y="0"/>
                    </a:moveTo>
                    <a:cubicBezTo>
                      <a:pt x="47" y="15"/>
                      <a:pt x="28" y="20"/>
                      <a:pt x="12" y="12"/>
                    </a:cubicBezTo>
                    <a:cubicBezTo>
                      <a:pt x="7" y="9"/>
                      <a:pt x="3" y="6"/>
                      <a:pt x="0" y="1"/>
                    </a:cubicBezTo>
                  </a:path>
                </a:pathLst>
              </a:custGeom>
              <a:noFill/>
              <a:ln w="9525" cap="rnd" cmpd="sng">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cs typeface="Arial" pitchFamily="34" charset="0"/>
                </a:endParaRPr>
              </a:p>
            </p:txBody>
          </p:sp>
          <p:sp>
            <p:nvSpPr>
              <p:cNvPr id="90" name="Freeform 688"/>
              <p:cNvSpPr>
                <a:spLocks/>
              </p:cNvSpPr>
              <p:nvPr/>
            </p:nvSpPr>
            <p:spPr bwMode="auto">
              <a:xfrm>
                <a:off x="4116388" y="3417888"/>
                <a:ext cx="103188" cy="60325"/>
              </a:xfrm>
              <a:custGeom>
                <a:avLst/>
                <a:gdLst/>
                <a:ahLst/>
                <a:cxnLst>
                  <a:cxn ang="0">
                    <a:pos x="53" y="5"/>
                  </a:cxn>
                  <a:cxn ang="0">
                    <a:pos x="27" y="31"/>
                  </a:cxn>
                  <a:cxn ang="0">
                    <a:pos x="0" y="7"/>
                  </a:cxn>
                  <a:cxn ang="0">
                    <a:pos x="1" y="0"/>
                  </a:cxn>
                </a:cxnLst>
                <a:rect l="0" t="0" r="r" b="b"/>
                <a:pathLst>
                  <a:path w="53" h="31">
                    <a:moveTo>
                      <a:pt x="53" y="5"/>
                    </a:moveTo>
                    <a:cubicBezTo>
                      <a:pt x="53" y="19"/>
                      <a:pt x="42" y="30"/>
                      <a:pt x="27" y="31"/>
                    </a:cubicBezTo>
                    <a:cubicBezTo>
                      <a:pt x="13" y="31"/>
                      <a:pt x="1" y="20"/>
                      <a:pt x="0" y="7"/>
                    </a:cubicBezTo>
                    <a:cubicBezTo>
                      <a:pt x="0" y="4"/>
                      <a:pt x="0" y="2"/>
                      <a:pt x="1" y="0"/>
                    </a:cubicBezTo>
                  </a:path>
                </a:pathLst>
              </a:custGeom>
              <a:noFill/>
              <a:ln w="9525" cap="rnd" cmpd="sng">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cs typeface="Arial" pitchFamily="34" charset="0"/>
                </a:endParaRPr>
              </a:p>
            </p:txBody>
          </p:sp>
        </p:grpSp>
        <p:grpSp>
          <p:nvGrpSpPr>
            <p:cNvPr id="75" name="Groupe 565"/>
            <p:cNvGrpSpPr/>
            <p:nvPr/>
          </p:nvGrpSpPr>
          <p:grpSpPr>
            <a:xfrm>
              <a:off x="4986697" y="1312228"/>
              <a:ext cx="237766" cy="230822"/>
              <a:chOff x="2373314" y="950913"/>
              <a:chExt cx="292100" cy="288925"/>
            </a:xfrm>
          </p:grpSpPr>
          <p:sp>
            <p:nvSpPr>
              <p:cNvPr id="81" name="Freeform 119"/>
              <p:cNvSpPr>
                <a:spLocks/>
              </p:cNvSpPr>
              <p:nvPr/>
            </p:nvSpPr>
            <p:spPr bwMode="auto">
              <a:xfrm>
                <a:off x="2373314" y="950913"/>
                <a:ext cx="292100" cy="288925"/>
              </a:xfrm>
              <a:custGeom>
                <a:avLst/>
                <a:gdLst/>
                <a:ahLst/>
                <a:cxnLst>
                  <a:cxn ang="0">
                    <a:pos x="113" y="69"/>
                  </a:cxn>
                  <a:cxn ang="0">
                    <a:pos x="118" y="68"/>
                  </a:cxn>
                  <a:cxn ang="0">
                    <a:pos x="136" y="75"/>
                  </a:cxn>
                  <a:cxn ang="0">
                    <a:pos x="133" y="56"/>
                  </a:cxn>
                  <a:cxn ang="0">
                    <a:pos x="151" y="50"/>
                  </a:cxn>
                  <a:cxn ang="0">
                    <a:pos x="137" y="38"/>
                  </a:cxn>
                  <a:cxn ang="0">
                    <a:pos x="147" y="22"/>
                  </a:cxn>
                  <a:cxn ang="0">
                    <a:pos x="128" y="21"/>
                  </a:cxn>
                  <a:cxn ang="0">
                    <a:pos x="126" y="3"/>
                  </a:cxn>
                  <a:cxn ang="0">
                    <a:pos x="111" y="14"/>
                  </a:cxn>
                  <a:cxn ang="0">
                    <a:pos x="97" y="1"/>
                  </a:cxn>
                  <a:cxn ang="0">
                    <a:pos x="93" y="20"/>
                  </a:cxn>
                  <a:cxn ang="0">
                    <a:pos x="74" y="19"/>
                  </a:cxn>
                  <a:cxn ang="0">
                    <a:pos x="83" y="36"/>
                  </a:cxn>
                  <a:cxn ang="0">
                    <a:pos x="68" y="47"/>
                  </a:cxn>
                  <a:cxn ang="0">
                    <a:pos x="85" y="54"/>
                  </a:cxn>
                  <a:cxn ang="0">
                    <a:pos x="80" y="72"/>
                  </a:cxn>
                  <a:cxn ang="0">
                    <a:pos x="99" y="75"/>
                  </a:cxn>
                  <a:cxn ang="0">
                    <a:pos x="89" y="90"/>
                  </a:cxn>
                  <a:cxn ang="0">
                    <a:pos x="104" y="101"/>
                  </a:cxn>
                  <a:cxn ang="0">
                    <a:pos x="87" y="110"/>
                  </a:cxn>
                  <a:cxn ang="0">
                    <a:pos x="95" y="126"/>
                  </a:cxn>
                  <a:cxn ang="0">
                    <a:pos x="76" y="126"/>
                  </a:cxn>
                  <a:cxn ang="0">
                    <a:pos x="74" y="144"/>
                  </a:cxn>
                  <a:cxn ang="0">
                    <a:pos x="58" y="134"/>
                  </a:cxn>
                  <a:cxn ang="0">
                    <a:pos x="47" y="149"/>
                  </a:cxn>
                  <a:cxn ang="0">
                    <a:pos x="39" y="132"/>
                  </a:cxn>
                  <a:cxn ang="0">
                    <a:pos x="22" y="140"/>
                  </a:cxn>
                  <a:cxn ang="0">
                    <a:pos x="23" y="121"/>
                  </a:cxn>
                  <a:cxn ang="0">
                    <a:pos x="5" y="119"/>
                  </a:cxn>
                  <a:cxn ang="0">
                    <a:pos x="15" y="104"/>
                  </a:cxn>
                  <a:cxn ang="0">
                    <a:pos x="0" y="93"/>
                  </a:cxn>
                  <a:cxn ang="0">
                    <a:pos x="16" y="84"/>
                  </a:cxn>
                  <a:cxn ang="0">
                    <a:pos x="9" y="67"/>
                  </a:cxn>
                  <a:cxn ang="0">
                    <a:pos x="27" y="68"/>
                  </a:cxn>
                  <a:cxn ang="0">
                    <a:pos x="29" y="50"/>
                  </a:cxn>
                  <a:cxn ang="0">
                    <a:pos x="45" y="60"/>
                  </a:cxn>
                  <a:cxn ang="0">
                    <a:pos x="56" y="45"/>
                  </a:cxn>
                  <a:cxn ang="0">
                    <a:pos x="64" y="61"/>
                  </a:cxn>
                </a:cxnLst>
                <a:rect l="0" t="0" r="r" b="b"/>
                <a:pathLst>
                  <a:path w="151" h="149">
                    <a:moveTo>
                      <a:pt x="108" y="84"/>
                    </a:moveTo>
                    <a:cubicBezTo>
                      <a:pt x="113" y="69"/>
                      <a:pt x="113" y="69"/>
                      <a:pt x="113" y="69"/>
                    </a:cubicBezTo>
                    <a:cubicBezTo>
                      <a:pt x="114" y="69"/>
                      <a:pt x="115" y="69"/>
                      <a:pt x="116" y="68"/>
                    </a:cubicBezTo>
                    <a:cubicBezTo>
                      <a:pt x="116" y="68"/>
                      <a:pt x="117" y="68"/>
                      <a:pt x="118" y="68"/>
                    </a:cubicBezTo>
                    <a:cubicBezTo>
                      <a:pt x="129" y="79"/>
                      <a:pt x="129" y="79"/>
                      <a:pt x="129" y="79"/>
                    </a:cubicBezTo>
                    <a:cubicBezTo>
                      <a:pt x="136" y="75"/>
                      <a:pt x="136" y="75"/>
                      <a:pt x="136" y="75"/>
                    </a:cubicBezTo>
                    <a:cubicBezTo>
                      <a:pt x="130" y="60"/>
                      <a:pt x="130" y="60"/>
                      <a:pt x="130" y="60"/>
                    </a:cubicBezTo>
                    <a:cubicBezTo>
                      <a:pt x="131" y="59"/>
                      <a:pt x="132" y="58"/>
                      <a:pt x="133" y="56"/>
                    </a:cubicBezTo>
                    <a:cubicBezTo>
                      <a:pt x="148" y="58"/>
                      <a:pt x="148" y="58"/>
                      <a:pt x="148" y="58"/>
                    </a:cubicBezTo>
                    <a:cubicBezTo>
                      <a:pt x="151" y="50"/>
                      <a:pt x="151" y="50"/>
                      <a:pt x="151" y="50"/>
                    </a:cubicBezTo>
                    <a:cubicBezTo>
                      <a:pt x="137" y="43"/>
                      <a:pt x="137" y="43"/>
                      <a:pt x="137" y="43"/>
                    </a:cubicBezTo>
                    <a:cubicBezTo>
                      <a:pt x="137" y="41"/>
                      <a:pt x="137" y="40"/>
                      <a:pt x="137" y="38"/>
                    </a:cubicBezTo>
                    <a:cubicBezTo>
                      <a:pt x="150" y="30"/>
                      <a:pt x="150" y="30"/>
                      <a:pt x="150" y="30"/>
                    </a:cubicBezTo>
                    <a:cubicBezTo>
                      <a:pt x="147" y="22"/>
                      <a:pt x="147" y="22"/>
                      <a:pt x="147" y="22"/>
                    </a:cubicBezTo>
                    <a:cubicBezTo>
                      <a:pt x="132" y="25"/>
                      <a:pt x="132" y="25"/>
                      <a:pt x="132" y="25"/>
                    </a:cubicBezTo>
                    <a:cubicBezTo>
                      <a:pt x="131" y="24"/>
                      <a:pt x="130" y="23"/>
                      <a:pt x="128" y="21"/>
                    </a:cubicBezTo>
                    <a:cubicBezTo>
                      <a:pt x="133" y="6"/>
                      <a:pt x="133" y="6"/>
                      <a:pt x="133" y="6"/>
                    </a:cubicBezTo>
                    <a:cubicBezTo>
                      <a:pt x="126" y="3"/>
                      <a:pt x="126" y="3"/>
                      <a:pt x="126" y="3"/>
                    </a:cubicBezTo>
                    <a:cubicBezTo>
                      <a:pt x="116" y="15"/>
                      <a:pt x="116" y="15"/>
                      <a:pt x="116" y="15"/>
                    </a:cubicBezTo>
                    <a:cubicBezTo>
                      <a:pt x="114" y="14"/>
                      <a:pt x="113" y="14"/>
                      <a:pt x="111" y="14"/>
                    </a:cubicBezTo>
                    <a:cubicBezTo>
                      <a:pt x="105" y="0"/>
                      <a:pt x="105" y="0"/>
                      <a:pt x="105" y="0"/>
                    </a:cubicBezTo>
                    <a:cubicBezTo>
                      <a:pt x="97" y="1"/>
                      <a:pt x="97" y="1"/>
                      <a:pt x="97" y="1"/>
                    </a:cubicBezTo>
                    <a:cubicBezTo>
                      <a:pt x="97" y="17"/>
                      <a:pt x="97" y="17"/>
                      <a:pt x="97" y="17"/>
                    </a:cubicBezTo>
                    <a:cubicBezTo>
                      <a:pt x="96" y="18"/>
                      <a:pt x="94" y="19"/>
                      <a:pt x="93" y="20"/>
                    </a:cubicBezTo>
                    <a:cubicBezTo>
                      <a:pt x="79" y="13"/>
                      <a:pt x="79" y="13"/>
                      <a:pt x="79" y="13"/>
                    </a:cubicBezTo>
                    <a:cubicBezTo>
                      <a:pt x="74" y="19"/>
                      <a:pt x="74" y="19"/>
                      <a:pt x="74" y="19"/>
                    </a:cubicBezTo>
                    <a:cubicBezTo>
                      <a:pt x="85" y="31"/>
                      <a:pt x="85" y="31"/>
                      <a:pt x="85" y="31"/>
                    </a:cubicBezTo>
                    <a:cubicBezTo>
                      <a:pt x="84" y="32"/>
                      <a:pt x="83" y="34"/>
                      <a:pt x="83" y="36"/>
                    </a:cubicBezTo>
                    <a:cubicBezTo>
                      <a:pt x="68" y="39"/>
                      <a:pt x="68" y="39"/>
                      <a:pt x="68" y="39"/>
                    </a:cubicBezTo>
                    <a:cubicBezTo>
                      <a:pt x="68" y="47"/>
                      <a:pt x="68" y="47"/>
                      <a:pt x="68" y="47"/>
                    </a:cubicBezTo>
                    <a:cubicBezTo>
                      <a:pt x="84" y="49"/>
                      <a:pt x="84" y="49"/>
                      <a:pt x="84" y="49"/>
                    </a:cubicBezTo>
                    <a:cubicBezTo>
                      <a:pt x="84" y="51"/>
                      <a:pt x="85" y="53"/>
                      <a:pt x="85" y="54"/>
                    </a:cubicBezTo>
                    <a:cubicBezTo>
                      <a:pt x="77" y="67"/>
                      <a:pt x="77" y="67"/>
                      <a:pt x="77" y="67"/>
                    </a:cubicBezTo>
                    <a:cubicBezTo>
                      <a:pt x="80" y="72"/>
                      <a:pt x="80" y="72"/>
                      <a:pt x="80" y="72"/>
                    </a:cubicBezTo>
                    <a:cubicBezTo>
                      <a:pt x="95" y="67"/>
                      <a:pt x="95" y="67"/>
                      <a:pt x="95" y="67"/>
                    </a:cubicBezTo>
                    <a:cubicBezTo>
                      <a:pt x="99" y="75"/>
                      <a:pt x="99" y="75"/>
                      <a:pt x="99" y="75"/>
                    </a:cubicBezTo>
                    <a:cubicBezTo>
                      <a:pt x="87" y="84"/>
                      <a:pt x="87" y="84"/>
                      <a:pt x="87" y="84"/>
                    </a:cubicBezTo>
                    <a:cubicBezTo>
                      <a:pt x="88" y="86"/>
                      <a:pt x="88" y="88"/>
                      <a:pt x="89" y="90"/>
                    </a:cubicBezTo>
                    <a:cubicBezTo>
                      <a:pt x="104" y="93"/>
                      <a:pt x="104" y="93"/>
                      <a:pt x="104" y="93"/>
                    </a:cubicBezTo>
                    <a:cubicBezTo>
                      <a:pt x="104" y="101"/>
                      <a:pt x="104" y="101"/>
                      <a:pt x="104" y="101"/>
                    </a:cubicBezTo>
                    <a:cubicBezTo>
                      <a:pt x="89" y="104"/>
                      <a:pt x="89" y="104"/>
                      <a:pt x="89" y="104"/>
                    </a:cubicBezTo>
                    <a:cubicBezTo>
                      <a:pt x="88" y="106"/>
                      <a:pt x="88" y="108"/>
                      <a:pt x="87" y="110"/>
                    </a:cubicBezTo>
                    <a:cubicBezTo>
                      <a:pt x="99" y="119"/>
                      <a:pt x="99" y="119"/>
                      <a:pt x="99" y="119"/>
                    </a:cubicBezTo>
                    <a:cubicBezTo>
                      <a:pt x="95" y="126"/>
                      <a:pt x="95" y="126"/>
                      <a:pt x="95" y="126"/>
                    </a:cubicBezTo>
                    <a:cubicBezTo>
                      <a:pt x="80" y="121"/>
                      <a:pt x="80" y="121"/>
                      <a:pt x="80" y="121"/>
                    </a:cubicBezTo>
                    <a:cubicBezTo>
                      <a:pt x="79" y="123"/>
                      <a:pt x="78" y="124"/>
                      <a:pt x="76" y="126"/>
                    </a:cubicBezTo>
                    <a:cubicBezTo>
                      <a:pt x="81" y="140"/>
                      <a:pt x="81" y="140"/>
                      <a:pt x="81" y="140"/>
                    </a:cubicBezTo>
                    <a:cubicBezTo>
                      <a:pt x="74" y="144"/>
                      <a:pt x="74" y="144"/>
                      <a:pt x="74" y="144"/>
                    </a:cubicBezTo>
                    <a:cubicBezTo>
                      <a:pt x="64" y="132"/>
                      <a:pt x="64" y="132"/>
                      <a:pt x="64" y="132"/>
                    </a:cubicBezTo>
                    <a:cubicBezTo>
                      <a:pt x="62" y="133"/>
                      <a:pt x="60" y="134"/>
                      <a:pt x="58" y="134"/>
                    </a:cubicBezTo>
                    <a:cubicBezTo>
                      <a:pt x="56" y="149"/>
                      <a:pt x="56" y="149"/>
                      <a:pt x="56" y="149"/>
                    </a:cubicBezTo>
                    <a:cubicBezTo>
                      <a:pt x="47" y="149"/>
                      <a:pt x="47" y="149"/>
                      <a:pt x="47" y="149"/>
                    </a:cubicBezTo>
                    <a:cubicBezTo>
                      <a:pt x="45" y="134"/>
                      <a:pt x="45" y="134"/>
                      <a:pt x="45" y="134"/>
                    </a:cubicBezTo>
                    <a:cubicBezTo>
                      <a:pt x="43" y="134"/>
                      <a:pt x="41" y="133"/>
                      <a:pt x="39" y="132"/>
                    </a:cubicBezTo>
                    <a:cubicBezTo>
                      <a:pt x="29" y="144"/>
                      <a:pt x="29" y="144"/>
                      <a:pt x="29" y="144"/>
                    </a:cubicBezTo>
                    <a:cubicBezTo>
                      <a:pt x="22" y="140"/>
                      <a:pt x="22" y="140"/>
                      <a:pt x="22" y="140"/>
                    </a:cubicBezTo>
                    <a:cubicBezTo>
                      <a:pt x="27" y="126"/>
                      <a:pt x="27" y="126"/>
                      <a:pt x="27" y="126"/>
                    </a:cubicBezTo>
                    <a:cubicBezTo>
                      <a:pt x="26" y="124"/>
                      <a:pt x="24" y="123"/>
                      <a:pt x="23" y="121"/>
                    </a:cubicBezTo>
                    <a:cubicBezTo>
                      <a:pt x="9" y="126"/>
                      <a:pt x="9" y="126"/>
                      <a:pt x="9" y="126"/>
                    </a:cubicBezTo>
                    <a:cubicBezTo>
                      <a:pt x="5" y="119"/>
                      <a:pt x="5" y="119"/>
                      <a:pt x="5" y="119"/>
                    </a:cubicBezTo>
                    <a:cubicBezTo>
                      <a:pt x="16" y="110"/>
                      <a:pt x="16" y="110"/>
                      <a:pt x="16" y="110"/>
                    </a:cubicBezTo>
                    <a:cubicBezTo>
                      <a:pt x="15" y="108"/>
                      <a:pt x="15" y="106"/>
                      <a:pt x="15" y="104"/>
                    </a:cubicBezTo>
                    <a:cubicBezTo>
                      <a:pt x="0" y="101"/>
                      <a:pt x="0" y="101"/>
                      <a:pt x="0" y="101"/>
                    </a:cubicBezTo>
                    <a:cubicBezTo>
                      <a:pt x="0" y="93"/>
                      <a:pt x="0" y="93"/>
                      <a:pt x="0" y="93"/>
                    </a:cubicBezTo>
                    <a:cubicBezTo>
                      <a:pt x="15" y="90"/>
                      <a:pt x="15" y="90"/>
                      <a:pt x="15" y="90"/>
                    </a:cubicBezTo>
                    <a:cubicBezTo>
                      <a:pt x="15" y="88"/>
                      <a:pt x="15" y="86"/>
                      <a:pt x="16" y="84"/>
                    </a:cubicBezTo>
                    <a:cubicBezTo>
                      <a:pt x="5" y="75"/>
                      <a:pt x="5" y="75"/>
                      <a:pt x="5" y="75"/>
                    </a:cubicBezTo>
                    <a:cubicBezTo>
                      <a:pt x="9" y="67"/>
                      <a:pt x="9" y="67"/>
                      <a:pt x="9" y="67"/>
                    </a:cubicBezTo>
                    <a:cubicBezTo>
                      <a:pt x="23" y="72"/>
                      <a:pt x="23" y="72"/>
                      <a:pt x="23" y="72"/>
                    </a:cubicBezTo>
                    <a:cubicBezTo>
                      <a:pt x="24" y="71"/>
                      <a:pt x="26" y="69"/>
                      <a:pt x="27" y="68"/>
                    </a:cubicBezTo>
                    <a:cubicBezTo>
                      <a:pt x="22" y="54"/>
                      <a:pt x="22" y="54"/>
                      <a:pt x="22" y="54"/>
                    </a:cubicBezTo>
                    <a:cubicBezTo>
                      <a:pt x="29" y="50"/>
                      <a:pt x="29" y="50"/>
                      <a:pt x="29" y="50"/>
                    </a:cubicBezTo>
                    <a:cubicBezTo>
                      <a:pt x="39" y="61"/>
                      <a:pt x="39" y="61"/>
                      <a:pt x="39" y="61"/>
                    </a:cubicBezTo>
                    <a:cubicBezTo>
                      <a:pt x="41" y="61"/>
                      <a:pt x="43" y="60"/>
                      <a:pt x="45" y="60"/>
                    </a:cubicBezTo>
                    <a:cubicBezTo>
                      <a:pt x="47" y="45"/>
                      <a:pt x="47" y="45"/>
                      <a:pt x="47" y="45"/>
                    </a:cubicBezTo>
                    <a:cubicBezTo>
                      <a:pt x="56" y="45"/>
                      <a:pt x="56" y="45"/>
                      <a:pt x="56" y="45"/>
                    </a:cubicBezTo>
                    <a:cubicBezTo>
                      <a:pt x="58" y="60"/>
                      <a:pt x="58" y="60"/>
                      <a:pt x="58" y="60"/>
                    </a:cubicBezTo>
                    <a:cubicBezTo>
                      <a:pt x="60" y="60"/>
                      <a:pt x="62" y="61"/>
                      <a:pt x="64" y="61"/>
                    </a:cubicBezTo>
                  </a:path>
                </a:pathLst>
              </a:custGeom>
              <a:noFill/>
              <a:ln w="9525" cap="rnd" cmpd="sng">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mj-lt"/>
                  <a:cs typeface="Arial" pitchFamily="34" charset="0"/>
                </a:endParaRPr>
              </a:p>
            </p:txBody>
          </p:sp>
          <p:sp>
            <p:nvSpPr>
              <p:cNvPr id="82" name="Oval 120"/>
              <p:cNvSpPr>
                <a:spLocks noChangeArrowheads="1"/>
              </p:cNvSpPr>
              <p:nvPr/>
            </p:nvSpPr>
            <p:spPr bwMode="auto">
              <a:xfrm>
                <a:off x="2444751" y="1109663"/>
                <a:ext cx="57150" cy="58738"/>
              </a:xfrm>
              <a:prstGeom prst="ellipse">
                <a:avLst/>
              </a:prstGeom>
              <a:noFill/>
              <a:ln w="9525" cap="rnd" cmpd="sng">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mj-lt"/>
                  <a:cs typeface="Arial" pitchFamily="34" charset="0"/>
                </a:endParaRPr>
              </a:p>
            </p:txBody>
          </p:sp>
          <p:sp>
            <p:nvSpPr>
              <p:cNvPr id="83" name="Oval 121"/>
              <p:cNvSpPr>
                <a:spLocks noChangeArrowheads="1"/>
              </p:cNvSpPr>
              <p:nvPr/>
            </p:nvSpPr>
            <p:spPr bwMode="auto">
              <a:xfrm>
                <a:off x="2559051" y="1004888"/>
                <a:ext cx="52388" cy="52388"/>
              </a:xfrm>
              <a:prstGeom prst="ellipse">
                <a:avLst/>
              </a:prstGeom>
              <a:noFill/>
              <a:ln w="9525" cap="rnd" cmpd="sng">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mj-lt"/>
                  <a:cs typeface="Arial" pitchFamily="34" charset="0"/>
                </a:endParaRPr>
              </a:p>
            </p:txBody>
          </p:sp>
        </p:grpSp>
        <p:grpSp>
          <p:nvGrpSpPr>
            <p:cNvPr id="76" name="Group 75"/>
            <p:cNvGrpSpPr/>
            <p:nvPr/>
          </p:nvGrpSpPr>
          <p:grpSpPr>
            <a:xfrm rot="10800000">
              <a:off x="5044341" y="2095497"/>
              <a:ext cx="170598" cy="166788"/>
              <a:chOff x="4429978" y="2297138"/>
              <a:chExt cx="283280" cy="276954"/>
            </a:xfrm>
          </p:grpSpPr>
          <p:sp>
            <p:nvSpPr>
              <p:cNvPr id="78" name="Freeform 623"/>
              <p:cNvSpPr>
                <a:spLocks/>
              </p:cNvSpPr>
              <p:nvPr/>
            </p:nvSpPr>
            <p:spPr bwMode="auto">
              <a:xfrm rot="10800000">
                <a:off x="4520408" y="2320889"/>
                <a:ext cx="180859" cy="167296"/>
              </a:xfrm>
              <a:custGeom>
                <a:avLst/>
                <a:gdLst/>
                <a:ahLst/>
                <a:cxnLst>
                  <a:cxn ang="0">
                    <a:pos x="0" y="1"/>
                  </a:cxn>
                  <a:cxn ang="0">
                    <a:pos x="28" y="14"/>
                  </a:cxn>
                  <a:cxn ang="0">
                    <a:pos x="33" y="30"/>
                  </a:cxn>
                </a:cxnLst>
                <a:rect l="0" t="0" r="r" b="b"/>
                <a:pathLst>
                  <a:path w="33" h="30">
                    <a:moveTo>
                      <a:pt x="0" y="1"/>
                    </a:moveTo>
                    <a:cubicBezTo>
                      <a:pt x="11" y="0"/>
                      <a:pt x="21" y="5"/>
                      <a:pt x="28" y="14"/>
                    </a:cubicBezTo>
                    <a:cubicBezTo>
                      <a:pt x="31" y="19"/>
                      <a:pt x="33" y="25"/>
                      <a:pt x="33" y="30"/>
                    </a:cubicBezTo>
                  </a:path>
                </a:pathLst>
              </a:custGeom>
              <a:noFill/>
              <a:ln w="9525" cap="rnd"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cs typeface="Arial" pitchFamily="34" charset="0"/>
                </a:endParaRPr>
              </a:p>
            </p:txBody>
          </p:sp>
          <p:sp>
            <p:nvSpPr>
              <p:cNvPr id="79" name="Freeform 624"/>
              <p:cNvSpPr>
                <a:spLocks/>
              </p:cNvSpPr>
              <p:nvPr/>
            </p:nvSpPr>
            <p:spPr bwMode="auto">
              <a:xfrm rot="10800000">
                <a:off x="4429978" y="2338975"/>
                <a:ext cx="271289" cy="235117"/>
              </a:xfrm>
              <a:custGeom>
                <a:avLst/>
                <a:gdLst/>
                <a:ahLst/>
                <a:cxnLst>
                  <a:cxn ang="0">
                    <a:pos x="49" y="43"/>
                  </a:cxn>
                  <a:cxn ang="0">
                    <a:pos x="41" y="21"/>
                  </a:cxn>
                  <a:cxn ang="0">
                    <a:pos x="0" y="1"/>
                  </a:cxn>
                </a:cxnLst>
                <a:rect l="0" t="0" r="r" b="b"/>
                <a:pathLst>
                  <a:path w="49" h="43">
                    <a:moveTo>
                      <a:pt x="49" y="43"/>
                    </a:moveTo>
                    <a:cubicBezTo>
                      <a:pt x="48" y="35"/>
                      <a:pt x="46" y="28"/>
                      <a:pt x="41" y="21"/>
                    </a:cubicBezTo>
                    <a:cubicBezTo>
                      <a:pt x="32" y="7"/>
                      <a:pt x="16" y="0"/>
                      <a:pt x="0" y="1"/>
                    </a:cubicBezTo>
                  </a:path>
                </a:pathLst>
              </a:custGeom>
              <a:noFill/>
              <a:ln w="9525" cap="rnd"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cs typeface="Arial" pitchFamily="34" charset="0"/>
                </a:endParaRPr>
              </a:p>
            </p:txBody>
          </p:sp>
          <p:sp>
            <p:nvSpPr>
              <p:cNvPr id="80" name="Oval 79"/>
              <p:cNvSpPr/>
              <p:nvPr/>
            </p:nvSpPr>
            <p:spPr>
              <a:xfrm>
                <a:off x="4608483" y="2297138"/>
                <a:ext cx="104775" cy="104775"/>
              </a:xfrm>
              <a:prstGeom prst="ellipse">
                <a:avLst/>
              </a:prstGeom>
              <a:solidFill>
                <a:schemeClr val="tx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2">
                      <a:lumMod val="50000"/>
                    </a:schemeClr>
                  </a:solidFill>
                  <a:latin typeface="+mj-lt"/>
                </a:endParaRPr>
              </a:p>
            </p:txBody>
          </p:sp>
        </p:grpSp>
        <p:sp>
          <p:nvSpPr>
            <p:cNvPr id="77" name="Rounded Rectangle 76"/>
            <p:cNvSpPr/>
            <p:nvPr/>
          </p:nvSpPr>
          <p:spPr>
            <a:xfrm>
              <a:off x="3962401" y="2114551"/>
              <a:ext cx="223838" cy="151023"/>
            </a:xfrm>
            <a:prstGeom prst="roundRect">
              <a:avLst/>
            </a:prstGeom>
            <a:solidFill>
              <a:schemeClr val="bg1"/>
            </a:solidFill>
            <a:ln w="95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500" b="1" dirty="0">
                  <a:solidFill>
                    <a:schemeClr val="tx1"/>
                  </a:solidFill>
                  <a:latin typeface="+mj-lt"/>
                  <a:cs typeface="Arial" pitchFamily="34" charset="0"/>
                </a:rPr>
                <a:t>App</a:t>
              </a:r>
            </a:p>
          </p:txBody>
        </p:sp>
      </p:grpSp>
      <p:sp>
        <p:nvSpPr>
          <p:cNvPr id="93" name="AutoShape 5"/>
          <p:cNvSpPr>
            <a:spLocks noChangeArrowheads="1"/>
          </p:cNvSpPr>
          <p:nvPr/>
        </p:nvSpPr>
        <p:spPr bwMode="auto">
          <a:xfrm>
            <a:off x="2285247" y="1121635"/>
            <a:ext cx="6753603" cy="641950"/>
          </a:xfrm>
          <a:prstGeom prst="roundRect">
            <a:avLst>
              <a:gd name="adj" fmla="val 16667"/>
            </a:avLst>
          </a:prstGeom>
          <a:noFill/>
          <a:ln w="9525" algn="ctr">
            <a:noFill/>
            <a:round/>
            <a:headEnd/>
            <a:tailEnd/>
          </a:ln>
          <a:effectLst/>
          <a:extLst/>
        </p:spPr>
        <p:txBody>
          <a:bodyPr lIns="71984" tIns="45709" rIns="46788" bIns="45709" anchor="ctr"/>
          <a:lstStyle/>
          <a:p>
            <a:pPr marL="0" lvl="1" indent="0" algn="just" defTabSz="728497">
              <a:tabLst>
                <a:tab pos="4285275" algn="l"/>
              </a:tabLst>
              <a:defRPr/>
            </a:pPr>
            <a:r>
              <a:rPr lang="en-GB" dirty="0" smtClean="0">
                <a:solidFill>
                  <a:srgbClr val="84AC62"/>
                </a:solidFill>
                <a:latin typeface="Helvetica Neue"/>
                <a:cs typeface="Helvetica Neue"/>
              </a:rPr>
              <a:t>API Management</a:t>
            </a:r>
            <a:r>
              <a:rPr lang="en-GB" sz="1000" dirty="0">
                <a:solidFill>
                  <a:srgbClr val="84AC62"/>
                </a:solidFill>
                <a:latin typeface="Ubuntu"/>
                <a:cs typeface="Ubuntu"/>
              </a:rPr>
              <a:t> </a:t>
            </a:r>
            <a:r>
              <a:rPr lang="en-GB" sz="1000" dirty="0">
                <a:solidFill>
                  <a:srgbClr val="4E4641"/>
                </a:solidFill>
                <a:latin typeface="Ubuntu"/>
                <a:cs typeface="Ubuntu"/>
              </a:rPr>
              <a:t>– Securely expose your APIs for partners and customers to consume. Accelerate your mobile strategy. Rationalise duplicate IT systems. Centralised publishing, advertising and governance of RESTful &amp; SOAP APIs. Analyse &amp; improve your APIs. Monetise &amp; control your APIs with billing and rate limiting. </a:t>
            </a:r>
            <a:endParaRPr lang="en-US" altLang="zh-CN" sz="1000" dirty="0"/>
          </a:p>
        </p:txBody>
      </p:sp>
      <p:sp>
        <p:nvSpPr>
          <p:cNvPr id="94" name="AutoShape 5"/>
          <p:cNvSpPr>
            <a:spLocks noChangeArrowheads="1"/>
          </p:cNvSpPr>
          <p:nvPr/>
        </p:nvSpPr>
        <p:spPr bwMode="auto">
          <a:xfrm>
            <a:off x="2899397" y="1933926"/>
            <a:ext cx="6139452" cy="641950"/>
          </a:xfrm>
          <a:prstGeom prst="roundRect">
            <a:avLst>
              <a:gd name="adj" fmla="val 16667"/>
            </a:avLst>
          </a:prstGeom>
          <a:noFill/>
          <a:ln w="9525" algn="ctr">
            <a:noFill/>
            <a:round/>
            <a:headEnd/>
            <a:tailEnd/>
          </a:ln>
          <a:effectLst/>
          <a:extLst/>
        </p:spPr>
        <p:txBody>
          <a:bodyPr lIns="71984" tIns="45709" rIns="46788" bIns="45709" anchor="ctr"/>
          <a:lstStyle/>
          <a:p>
            <a:pPr algn="just" defTabSz="728497">
              <a:tabLst>
                <a:tab pos="4285275" algn="l"/>
              </a:tabLst>
              <a:defRPr/>
            </a:pPr>
            <a:r>
              <a:rPr lang="en-GB" dirty="0" smtClean="0">
                <a:solidFill>
                  <a:srgbClr val="BDD521"/>
                </a:solidFill>
                <a:latin typeface="Helvetica Neue"/>
                <a:cs typeface="Helvetica Neue"/>
              </a:rPr>
              <a:t>Identity Access &amp; Management</a:t>
            </a:r>
            <a:r>
              <a:rPr lang="en-GB" sz="1000" dirty="0">
                <a:solidFill>
                  <a:srgbClr val="BDD521"/>
                </a:solidFill>
                <a:latin typeface="Ubuntu"/>
                <a:cs typeface="Ubuntu"/>
              </a:rPr>
              <a:t> </a:t>
            </a:r>
            <a:r>
              <a:rPr lang="en-GB" sz="1000" dirty="0">
                <a:solidFill>
                  <a:srgbClr val="4E4641"/>
                </a:solidFill>
                <a:latin typeface="Ubuntu"/>
                <a:cs typeface="Ubuntu"/>
              </a:rPr>
              <a:t>– Central administration of identity and access management across your organisation, e.g. customers/citizens, employees, external businesses. Provide registration, authentication and authorisation across on-premise and SaaS services. Multi-factor Authentication. Federated Login to services underpinned by protocols like oAuth.</a:t>
            </a:r>
          </a:p>
          <a:p>
            <a:pPr algn="just" defTabSz="728497">
              <a:tabLst>
                <a:tab pos="4285275" algn="l"/>
              </a:tabLst>
              <a:defRPr/>
            </a:pPr>
            <a:endParaRPr lang="en-US" altLang="zh-CN" sz="1000" dirty="0"/>
          </a:p>
        </p:txBody>
      </p:sp>
      <p:sp>
        <p:nvSpPr>
          <p:cNvPr id="95" name="AutoShape 5"/>
          <p:cNvSpPr>
            <a:spLocks noChangeArrowheads="1"/>
          </p:cNvSpPr>
          <p:nvPr/>
        </p:nvSpPr>
        <p:spPr bwMode="auto">
          <a:xfrm>
            <a:off x="2427219" y="2574828"/>
            <a:ext cx="6611630" cy="641950"/>
          </a:xfrm>
          <a:prstGeom prst="roundRect">
            <a:avLst>
              <a:gd name="adj" fmla="val 16667"/>
            </a:avLst>
          </a:prstGeom>
          <a:noFill/>
          <a:ln w="9525" algn="ctr">
            <a:noFill/>
            <a:round/>
            <a:headEnd/>
            <a:tailEnd/>
          </a:ln>
          <a:effectLst/>
          <a:extLst/>
        </p:spPr>
        <p:txBody>
          <a:bodyPr lIns="71984" tIns="45709" rIns="46788" bIns="45709" anchor="ctr"/>
          <a:lstStyle/>
          <a:p>
            <a:pPr algn="just" defTabSz="728497">
              <a:tabLst>
                <a:tab pos="4285275" algn="l"/>
              </a:tabLst>
              <a:defRPr/>
            </a:pPr>
            <a:r>
              <a:rPr lang="en-GB" dirty="0" smtClean="0">
                <a:solidFill>
                  <a:srgbClr val="84AC62"/>
                </a:solidFill>
                <a:latin typeface="Helvetica Neue"/>
                <a:cs typeface="Helvetica Neue"/>
              </a:rPr>
              <a:t>Service Management</a:t>
            </a:r>
            <a:r>
              <a:rPr lang="en-GB" sz="1000" dirty="0">
                <a:solidFill>
                  <a:srgbClr val="84AC62"/>
                </a:solidFill>
                <a:latin typeface="Ubuntu"/>
                <a:cs typeface="Ubuntu"/>
              </a:rPr>
              <a:t> </a:t>
            </a:r>
            <a:r>
              <a:rPr lang="en-GB" sz="1000" dirty="0">
                <a:solidFill>
                  <a:srgbClr val="4E4641"/>
                </a:solidFill>
                <a:latin typeface="Ubuntu"/>
                <a:cs typeface="Ubuntu"/>
              </a:rPr>
              <a:t>– Provide a single view of your IT landscape. Display technical and business metrics on clear dashboards. Real-time monitoring and querying of behaviour and transactions. </a:t>
            </a:r>
            <a:r>
              <a:rPr lang="en-GB" sz="1000" dirty="0"/>
              <a:t>Proactive, not reactive approach to detecting and fixing faults with your live service. </a:t>
            </a:r>
          </a:p>
        </p:txBody>
      </p:sp>
      <p:sp>
        <p:nvSpPr>
          <p:cNvPr id="96" name="AutoShape 5"/>
          <p:cNvSpPr>
            <a:spLocks noChangeArrowheads="1"/>
          </p:cNvSpPr>
          <p:nvPr/>
        </p:nvSpPr>
        <p:spPr bwMode="auto">
          <a:xfrm>
            <a:off x="2156315" y="3280643"/>
            <a:ext cx="6882536" cy="644499"/>
          </a:xfrm>
          <a:prstGeom prst="roundRect">
            <a:avLst>
              <a:gd name="adj" fmla="val 16667"/>
            </a:avLst>
          </a:prstGeom>
          <a:noFill/>
          <a:ln w="9525" algn="ctr">
            <a:noFill/>
            <a:round/>
            <a:headEnd/>
            <a:tailEnd/>
          </a:ln>
          <a:effectLst/>
          <a:extLst/>
        </p:spPr>
        <p:txBody>
          <a:bodyPr lIns="71984" tIns="45709" rIns="46788" bIns="45709" anchor="ctr"/>
          <a:lstStyle/>
          <a:p>
            <a:pPr marL="0" lvl="1" indent="0" algn="just" defTabSz="728497">
              <a:tabLst>
                <a:tab pos="4285275" algn="l"/>
              </a:tabLst>
              <a:defRPr/>
            </a:pPr>
            <a:r>
              <a:rPr lang="en-GB" dirty="0" smtClean="0">
                <a:solidFill>
                  <a:srgbClr val="4C8367"/>
                </a:solidFill>
                <a:latin typeface="Helvetica Neue"/>
                <a:cs typeface="Helvetica Neue"/>
              </a:rPr>
              <a:t>Automated Provisioning </a:t>
            </a:r>
            <a:r>
              <a:rPr lang="en-GB" sz="1000" dirty="0">
                <a:solidFill>
                  <a:srgbClr val="4E4641"/>
                </a:solidFill>
                <a:latin typeface="Ubuntu"/>
                <a:cs typeface="Ubuntu"/>
              </a:rPr>
              <a:t>– Treat infrastructure as code by using scripting, virtual machines and containerisation to automatically provision infrastructure and deployments. Enable the release of new features into production on a regular basis. Move your organisation from continuous integration to continuous delivery to continuous deployment. Couple this accelerator with the ALM accelerator and enable a DevOps culture within your business. </a:t>
            </a:r>
            <a:endParaRPr lang="en-US" altLang="zh-CN" sz="1000" dirty="0"/>
          </a:p>
        </p:txBody>
      </p:sp>
      <p:sp>
        <p:nvSpPr>
          <p:cNvPr id="100" name="AutoShape 5"/>
          <p:cNvSpPr>
            <a:spLocks noChangeArrowheads="1"/>
          </p:cNvSpPr>
          <p:nvPr/>
        </p:nvSpPr>
        <p:spPr bwMode="auto">
          <a:xfrm>
            <a:off x="1942394" y="4061571"/>
            <a:ext cx="7096457" cy="641950"/>
          </a:xfrm>
          <a:prstGeom prst="roundRect">
            <a:avLst>
              <a:gd name="adj" fmla="val 16667"/>
            </a:avLst>
          </a:prstGeom>
          <a:noFill/>
          <a:ln w="9525" algn="ctr">
            <a:noFill/>
            <a:round/>
            <a:headEnd/>
            <a:tailEnd/>
          </a:ln>
          <a:effectLst/>
          <a:extLst/>
        </p:spPr>
        <p:txBody>
          <a:bodyPr lIns="71984" tIns="45709" rIns="46788" bIns="45709" anchor="ctr"/>
          <a:lstStyle/>
          <a:p>
            <a:pPr algn="just" defTabSz="728497">
              <a:tabLst>
                <a:tab pos="4285275" algn="l"/>
              </a:tabLst>
              <a:defRPr/>
            </a:pPr>
            <a:r>
              <a:rPr lang="en-GB" dirty="0" smtClean="0">
                <a:solidFill>
                  <a:srgbClr val="4C8367"/>
                </a:solidFill>
                <a:latin typeface="Helvetica Neue"/>
                <a:cs typeface="Helvetica Neue"/>
              </a:rPr>
              <a:t>Application Lifecycle Management</a:t>
            </a:r>
            <a:r>
              <a:rPr lang="en-GB" sz="1000" dirty="0">
                <a:solidFill>
                  <a:srgbClr val="4C8367"/>
                </a:solidFill>
                <a:latin typeface="Ubuntu"/>
                <a:cs typeface="Ubuntu"/>
              </a:rPr>
              <a:t> </a:t>
            </a:r>
            <a:r>
              <a:rPr lang="en-GB" sz="1000" dirty="0">
                <a:solidFill>
                  <a:srgbClr val="4E4641"/>
                </a:solidFill>
                <a:latin typeface="Ubuntu"/>
                <a:cs typeface="Ubuntu"/>
              </a:rPr>
              <a:t>– </a:t>
            </a:r>
            <a:r>
              <a:rPr lang="en-GB" sz="1000" dirty="0"/>
              <a:t>Automate and visualise the build-test-release cycle into a well understood pipeline of activities. Govern multiple suppliers. Project and task management. Project and agile team reporting. Requirements management. Collaboration tools to enable clients and suppliers to work together. Configuration management tooling to provide source code, artefact and release management functions. Continuous integration tooling.</a:t>
            </a:r>
            <a:endParaRPr lang="en-GB" sz="1000" dirty="0">
              <a:solidFill>
                <a:srgbClr val="4E4641"/>
              </a:solidFill>
              <a:latin typeface="Ubuntu"/>
              <a:cs typeface="Ubuntu"/>
            </a:endParaRPr>
          </a:p>
        </p:txBody>
      </p:sp>
      <p:sp>
        <p:nvSpPr>
          <p:cNvPr id="101" name="Content Placeholder 2"/>
          <p:cNvSpPr txBox="1">
            <a:spLocks/>
          </p:cNvSpPr>
          <p:nvPr/>
        </p:nvSpPr>
        <p:spPr bwMode="auto">
          <a:xfrm>
            <a:off x="82473" y="948283"/>
            <a:ext cx="1757323" cy="35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799" tIns="38899" rIns="77799" bIns="38899">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0" lvl="2" indent="0" eaLnBrk="1" hangingPunct="1">
              <a:lnSpc>
                <a:spcPct val="200000"/>
              </a:lnSpc>
              <a:spcBef>
                <a:spcPts val="100"/>
              </a:spcBef>
              <a:buClr>
                <a:srgbClr val="AC2B37"/>
              </a:buClr>
            </a:pPr>
            <a:r>
              <a:rPr lang="en-GB" sz="1100" i="1" dirty="0">
                <a:solidFill>
                  <a:srgbClr val="84AC62"/>
                </a:solidFill>
                <a:latin typeface="Ubuntu"/>
                <a:cs typeface="Ubuntu"/>
              </a:rPr>
              <a:t>Intro &amp; Concepts</a:t>
            </a:r>
          </a:p>
          <a:p>
            <a:pPr marL="0" lvl="2" indent="0" eaLnBrk="1" hangingPunct="1">
              <a:lnSpc>
                <a:spcPct val="200000"/>
              </a:lnSpc>
              <a:spcBef>
                <a:spcPts val="100"/>
              </a:spcBef>
              <a:buClr>
                <a:srgbClr val="AC2B37"/>
              </a:buClr>
            </a:pPr>
            <a:r>
              <a:rPr lang="en-GB" sz="1100" i="1" dirty="0">
                <a:solidFill>
                  <a:srgbClr val="84AC62"/>
                </a:solidFill>
                <a:latin typeface="Ubuntu"/>
                <a:cs typeface="Ubuntu"/>
              </a:rPr>
              <a:t>Customer Journeys</a:t>
            </a:r>
          </a:p>
          <a:p>
            <a:pPr marL="0" lvl="2" indent="0" eaLnBrk="1" hangingPunct="1">
              <a:lnSpc>
                <a:spcPct val="200000"/>
              </a:lnSpc>
              <a:spcBef>
                <a:spcPts val="100"/>
              </a:spcBef>
              <a:buClr>
                <a:srgbClr val="AC2B37"/>
              </a:buClr>
            </a:pPr>
            <a:r>
              <a:rPr lang="en-GB" sz="1100" i="1" dirty="0">
                <a:solidFill>
                  <a:srgbClr val="84AC62"/>
                </a:solidFill>
                <a:latin typeface="Ubuntu"/>
                <a:cs typeface="Ubuntu"/>
              </a:rPr>
              <a:t>Scalable Examples</a:t>
            </a:r>
          </a:p>
          <a:p>
            <a:pPr marL="0" indent="0" eaLnBrk="1" hangingPunct="1">
              <a:lnSpc>
                <a:spcPct val="200000"/>
              </a:lnSpc>
              <a:spcBef>
                <a:spcPts val="100"/>
              </a:spcBef>
              <a:buClr>
                <a:srgbClr val="AC2B37"/>
              </a:buClr>
            </a:pPr>
            <a:r>
              <a:rPr lang="en-GB" sz="1100" i="1" dirty="0">
                <a:solidFill>
                  <a:srgbClr val="84AC62"/>
                </a:solidFill>
                <a:latin typeface="Ubuntu"/>
                <a:cs typeface="Ubuntu"/>
              </a:rPr>
              <a:t>Architecture Patterns</a:t>
            </a:r>
          </a:p>
          <a:p>
            <a:pPr marL="0" lvl="2" indent="0" eaLnBrk="1" hangingPunct="1">
              <a:lnSpc>
                <a:spcPct val="200000"/>
              </a:lnSpc>
              <a:spcBef>
                <a:spcPts val="100"/>
              </a:spcBef>
              <a:buClr>
                <a:srgbClr val="AC2B37"/>
              </a:buClr>
            </a:pPr>
            <a:r>
              <a:rPr lang="en-GB" sz="1100" i="1" dirty="0">
                <a:solidFill>
                  <a:srgbClr val="84AC62"/>
                </a:solidFill>
                <a:latin typeface="Ubuntu"/>
                <a:cs typeface="Ubuntu"/>
              </a:rPr>
              <a:t>Feature How to Guides</a:t>
            </a:r>
          </a:p>
          <a:p>
            <a:pPr marL="0" lvl="2" indent="0" eaLnBrk="1" hangingPunct="1">
              <a:lnSpc>
                <a:spcPct val="200000"/>
              </a:lnSpc>
              <a:spcBef>
                <a:spcPts val="100"/>
              </a:spcBef>
              <a:buClr>
                <a:srgbClr val="AC2B37"/>
              </a:buClr>
            </a:pPr>
            <a:r>
              <a:rPr lang="en-GB" sz="1100" i="1" dirty="0">
                <a:solidFill>
                  <a:srgbClr val="84AC62"/>
                </a:solidFill>
                <a:latin typeface="Ubuntu"/>
                <a:cs typeface="Ubuntu"/>
              </a:rPr>
              <a:t>Automated Provisioning</a:t>
            </a:r>
          </a:p>
          <a:p>
            <a:pPr marL="0" lvl="2" indent="0" eaLnBrk="1" hangingPunct="1">
              <a:lnSpc>
                <a:spcPct val="200000"/>
              </a:lnSpc>
              <a:spcBef>
                <a:spcPts val="100"/>
              </a:spcBef>
              <a:buClr>
                <a:srgbClr val="AC2B37"/>
              </a:buClr>
            </a:pPr>
            <a:r>
              <a:rPr lang="en-GB" sz="1100" i="1" dirty="0">
                <a:solidFill>
                  <a:srgbClr val="84AC62"/>
                </a:solidFill>
                <a:latin typeface="Ubuntu"/>
                <a:cs typeface="Ubuntu"/>
              </a:rPr>
              <a:t>Continuous Integration</a:t>
            </a:r>
          </a:p>
          <a:p>
            <a:pPr marL="0" lvl="2" indent="0" eaLnBrk="1" hangingPunct="1">
              <a:lnSpc>
                <a:spcPct val="200000"/>
              </a:lnSpc>
              <a:spcBef>
                <a:spcPts val="100"/>
              </a:spcBef>
              <a:buClr>
                <a:srgbClr val="AC2B37"/>
              </a:buClr>
            </a:pPr>
            <a:r>
              <a:rPr lang="en-GB" sz="1100" i="1" dirty="0">
                <a:solidFill>
                  <a:srgbClr val="84AC62"/>
                </a:solidFill>
                <a:latin typeface="Ubuntu"/>
                <a:cs typeface="Ubuntu"/>
              </a:rPr>
              <a:t>Supporting Software</a:t>
            </a:r>
          </a:p>
          <a:p>
            <a:pPr marL="0" lvl="2" indent="0" eaLnBrk="1" hangingPunct="1">
              <a:lnSpc>
                <a:spcPct val="200000"/>
              </a:lnSpc>
              <a:spcBef>
                <a:spcPts val="100"/>
              </a:spcBef>
              <a:buClr>
                <a:srgbClr val="AC2B37"/>
              </a:buClr>
            </a:pPr>
            <a:r>
              <a:rPr lang="en-GB" sz="1100" i="1" dirty="0">
                <a:solidFill>
                  <a:srgbClr val="84AC62"/>
                </a:solidFill>
                <a:latin typeface="Ubuntu"/>
                <a:cs typeface="Ubuntu"/>
              </a:rPr>
              <a:t>Decision Log</a:t>
            </a:r>
          </a:p>
        </p:txBody>
      </p:sp>
    </p:spTree>
    <p:extLst>
      <p:ext uri="{BB962C8B-B14F-4D97-AF65-F5344CB8AC3E}">
        <p14:creationId xmlns:p14="http://schemas.microsoft.com/office/powerpoint/2010/main" val="131270478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Content Placeholder 2"/>
          <p:cNvSpPr txBox="1">
            <a:spLocks/>
          </p:cNvSpPr>
          <p:nvPr/>
        </p:nvSpPr>
        <p:spPr bwMode="auto">
          <a:xfrm>
            <a:off x="867314" y="651759"/>
            <a:ext cx="8098886" cy="185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799" tIns="38899" rIns="77799" bIns="38899">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0" indent="0">
              <a:buClr>
                <a:srgbClr val="FF6600"/>
              </a:buClr>
            </a:pPr>
            <a:r>
              <a:rPr lang="en-GB" i="1" dirty="0">
                <a:solidFill>
                  <a:srgbClr val="85AC64"/>
                </a:solidFill>
                <a:latin typeface="Arial"/>
                <a:cs typeface="Arial"/>
              </a:rPr>
              <a:t>Acceleration Service</a:t>
            </a:r>
          </a:p>
          <a:p>
            <a:pPr marL="361868" lvl="1" indent="-171411">
              <a:buClr>
                <a:srgbClr val="5C933B"/>
              </a:buClr>
              <a:buFont typeface="Arial"/>
              <a:buChar char="•"/>
            </a:pPr>
            <a:r>
              <a:rPr lang="en-GB" sz="1400" i="1" dirty="0">
                <a:latin typeface="Arial"/>
                <a:cs typeface="Arial"/>
              </a:rPr>
              <a:t>Team - skilled resources that can assist in the design, management, support and delivery of digital solutions</a:t>
            </a:r>
            <a:endParaRPr lang="en-GB" sz="1400" dirty="0">
              <a:latin typeface="Arial"/>
              <a:cs typeface="Arial"/>
            </a:endParaRPr>
          </a:p>
          <a:p>
            <a:pPr marL="361868" lvl="1" indent="-171411">
              <a:buClr>
                <a:srgbClr val="5C933B"/>
              </a:buClr>
              <a:buFont typeface="Arial"/>
              <a:buChar char="•"/>
            </a:pPr>
            <a:r>
              <a:rPr lang="en-GB" sz="1400" i="1" dirty="0">
                <a:latin typeface="Arial"/>
                <a:cs typeface="Arial"/>
              </a:rPr>
              <a:t>Digital Toolkit – reference architecture and six accelerators</a:t>
            </a:r>
            <a:endParaRPr lang="en-GB" sz="1400" dirty="0">
              <a:latin typeface="Arial"/>
              <a:cs typeface="Arial"/>
            </a:endParaRPr>
          </a:p>
          <a:p>
            <a:pPr marL="361868" lvl="1" indent="-171411">
              <a:buClr>
                <a:srgbClr val="5C933B"/>
              </a:buClr>
              <a:buFont typeface="Arial"/>
              <a:buChar char="•"/>
            </a:pPr>
            <a:r>
              <a:rPr lang="en-GB" sz="1400" i="1" dirty="0">
                <a:latin typeface="Arial"/>
                <a:cs typeface="Arial"/>
              </a:rPr>
              <a:t>Knowledge transfer in the form of training courses that are designed to help grow digital skills within an organisation</a:t>
            </a:r>
            <a:endParaRPr lang="en-GB" sz="1400" dirty="0">
              <a:latin typeface="Arial"/>
              <a:cs typeface="Arial"/>
            </a:endParaRPr>
          </a:p>
          <a:p>
            <a:pPr marL="361868" lvl="1" indent="-171411">
              <a:buClr>
                <a:srgbClr val="5C933B"/>
              </a:buClr>
              <a:buFont typeface="Arial"/>
              <a:buChar char="•"/>
            </a:pPr>
            <a:r>
              <a:rPr lang="en-GB" sz="1400" i="1" dirty="0">
                <a:latin typeface="Arial"/>
                <a:cs typeface="Arial"/>
              </a:rPr>
              <a:t>Accelerated Delivery of Solutions</a:t>
            </a:r>
          </a:p>
          <a:p>
            <a:pPr marL="626921" lvl="2" indent="-177760">
              <a:buClr>
                <a:srgbClr val="FF6600"/>
              </a:buClr>
              <a:buFont typeface="Arial"/>
              <a:buChar char="•"/>
            </a:pPr>
            <a:r>
              <a:rPr lang="en-GB" sz="1300" i="1" dirty="0">
                <a:latin typeface="Arial"/>
                <a:cs typeface="Arial"/>
              </a:rPr>
              <a:t>Demos, Proof of Concepts, Alphas / Betas, Scaled Solutions, Technical Consultancy, Training</a:t>
            </a: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i="1" dirty="0">
              <a:solidFill>
                <a:srgbClr val="4E4641"/>
              </a:solidFill>
              <a:latin typeface="Arial"/>
              <a:cs typeface="Arial"/>
            </a:endParaRPr>
          </a:p>
          <a:p>
            <a:pPr marL="74297" lvl="1" indent="0" eaLnBrk="1" hangingPunct="1">
              <a:spcBef>
                <a:spcPts val="85"/>
              </a:spcBef>
              <a:buClr>
                <a:srgbClr val="AC2B37"/>
              </a:buClr>
            </a:pPr>
            <a:endParaRPr lang="en-GB" sz="1300" dirty="0">
              <a:solidFill>
                <a:srgbClr val="4E4641"/>
              </a:solidFill>
              <a:latin typeface="Arial"/>
              <a:cs typeface="Arial"/>
            </a:endParaRPr>
          </a:p>
          <a:p>
            <a:pPr marL="74297" lvl="1" indent="0" eaLnBrk="1" hangingPunct="1">
              <a:spcBef>
                <a:spcPts val="85"/>
              </a:spcBef>
              <a:buClr>
                <a:srgbClr val="AC2B37"/>
              </a:buClr>
            </a:pPr>
            <a:endParaRPr lang="en-GB" sz="1300" dirty="0">
              <a:solidFill>
                <a:srgbClr val="4E4641"/>
              </a:solidFill>
              <a:latin typeface="Arial"/>
              <a:cs typeface="Arial"/>
            </a:endParaRPr>
          </a:p>
        </p:txBody>
      </p:sp>
      <p:sp>
        <p:nvSpPr>
          <p:cNvPr id="43010" name="Title 1"/>
          <p:cNvSpPr>
            <a:spLocks noGrp="1"/>
          </p:cNvSpPr>
          <p:nvPr>
            <p:ph type="title"/>
          </p:nvPr>
        </p:nvSpPr>
        <p:spPr/>
        <p:txBody>
          <a:bodyPr/>
          <a:lstStyle/>
          <a:p>
            <a:pPr marL="231002" indent="-231002">
              <a:spcBef>
                <a:spcPts val="0"/>
              </a:spcBef>
              <a:defRPr/>
            </a:pPr>
            <a:r>
              <a:rPr lang="en-US" dirty="0" smtClean="0">
                <a:solidFill>
                  <a:schemeClr val="tx2">
                    <a:lumMod val="50000"/>
                  </a:schemeClr>
                </a:solidFill>
                <a:cs typeface="Ubuntu"/>
              </a:rPr>
              <a:t>WAYS OF CONSUMING IMMEDIATE</a:t>
            </a:r>
            <a:endParaRPr lang="en-US" dirty="0">
              <a:solidFill>
                <a:schemeClr val="tx2">
                  <a:lumMod val="50000"/>
                </a:schemeClr>
              </a:solidFill>
              <a:cs typeface="Ubuntu"/>
            </a:endParaRPr>
          </a:p>
        </p:txBody>
      </p:sp>
      <p:sp>
        <p:nvSpPr>
          <p:cNvPr id="16" name="Content Placeholder 2"/>
          <p:cNvSpPr txBox="1">
            <a:spLocks/>
          </p:cNvSpPr>
          <p:nvPr/>
        </p:nvSpPr>
        <p:spPr bwMode="auto">
          <a:xfrm>
            <a:off x="864655" y="2579667"/>
            <a:ext cx="8059211" cy="212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799" tIns="38899" rIns="77799" bIns="38899">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0" indent="0"/>
            <a:r>
              <a:rPr lang="en-GB" i="1" dirty="0">
                <a:solidFill>
                  <a:srgbClr val="85AC64"/>
                </a:solidFill>
                <a:latin typeface="Arial"/>
                <a:cs typeface="Arial"/>
              </a:rPr>
              <a:t>Pre-Built Platforms (July 2015)</a:t>
            </a:r>
            <a:endParaRPr lang="en-GB" dirty="0">
              <a:solidFill>
                <a:srgbClr val="85AC64"/>
              </a:solidFill>
              <a:latin typeface="Arial"/>
              <a:cs typeface="Arial"/>
            </a:endParaRPr>
          </a:p>
          <a:p>
            <a:pPr marL="361868" lvl="1" indent="-171411">
              <a:buClr>
                <a:srgbClr val="3C7C5E"/>
              </a:buClr>
              <a:buFont typeface="Arial"/>
              <a:buChar char="•"/>
            </a:pPr>
            <a:r>
              <a:rPr lang="en-GB" sz="1400" i="1" dirty="0">
                <a:latin typeface="Arial"/>
                <a:cs typeface="Arial"/>
              </a:rPr>
              <a:t>Template Platform ( used as the basis for any services )</a:t>
            </a:r>
            <a:endParaRPr lang="en-GB" sz="1400" dirty="0">
              <a:latin typeface="Arial"/>
              <a:cs typeface="Arial"/>
            </a:endParaRPr>
          </a:p>
          <a:p>
            <a:pPr marL="626921" lvl="2" indent="-177760">
              <a:buClr>
                <a:srgbClr val="FF6600"/>
              </a:buClr>
              <a:buFont typeface="Arial"/>
              <a:buChar char="•"/>
            </a:pPr>
            <a:r>
              <a:rPr lang="en-GB" sz="1300" i="1" dirty="0">
                <a:latin typeface="Arial"/>
                <a:cs typeface="Arial"/>
              </a:rPr>
              <a:t>Production, Test, Sandbox Instance</a:t>
            </a:r>
            <a:endParaRPr lang="en-GB" sz="1300" dirty="0">
              <a:latin typeface="Arial"/>
              <a:cs typeface="Arial"/>
            </a:endParaRPr>
          </a:p>
          <a:p>
            <a:pPr marL="626921" lvl="2" indent="-177760">
              <a:buClr>
                <a:srgbClr val="FF6600"/>
              </a:buClr>
              <a:buFont typeface="Arial"/>
              <a:buChar char="•"/>
            </a:pPr>
            <a:r>
              <a:rPr lang="en-GB" sz="1300" i="1" dirty="0">
                <a:latin typeface="Arial"/>
                <a:cs typeface="Arial"/>
              </a:rPr>
              <a:t>Base Platform Architecture (PRA)</a:t>
            </a:r>
            <a:endParaRPr lang="en-GB" sz="1300" dirty="0">
              <a:latin typeface="Arial"/>
              <a:cs typeface="Arial"/>
            </a:endParaRPr>
          </a:p>
          <a:p>
            <a:pPr marL="361868" lvl="1" indent="-171411">
              <a:buClr>
                <a:srgbClr val="3C7C5E"/>
              </a:buClr>
              <a:buFont typeface="Arial"/>
              <a:buChar char="•"/>
            </a:pPr>
            <a:r>
              <a:rPr lang="en-GB" sz="1400" i="1" dirty="0">
                <a:latin typeface="Arial"/>
                <a:cs typeface="Arial"/>
              </a:rPr>
              <a:t>Identity and Access Management Platform ( used as the basis for security services )   </a:t>
            </a:r>
            <a:endParaRPr lang="en-GB" sz="1400" dirty="0">
              <a:latin typeface="Arial"/>
              <a:cs typeface="Arial"/>
            </a:endParaRPr>
          </a:p>
          <a:p>
            <a:pPr marL="626921" lvl="2" indent="-177760">
              <a:buClr>
                <a:srgbClr val="FF6600"/>
              </a:buClr>
              <a:buFont typeface="Arial"/>
              <a:buChar char="•"/>
            </a:pPr>
            <a:r>
              <a:rPr lang="en-GB" sz="1300" i="1" dirty="0">
                <a:latin typeface="Arial"/>
                <a:cs typeface="Arial"/>
              </a:rPr>
              <a:t>IAM Platform Architecture (based on PRA) </a:t>
            </a:r>
            <a:endParaRPr lang="en-GB" sz="1300" dirty="0">
              <a:latin typeface="Arial"/>
              <a:cs typeface="Arial"/>
            </a:endParaRPr>
          </a:p>
          <a:p>
            <a:pPr marL="626921" lvl="2" indent="-177760">
              <a:buClr>
                <a:srgbClr val="FF6600"/>
              </a:buClr>
              <a:buFont typeface="Arial"/>
              <a:buChar char="•"/>
            </a:pPr>
            <a:r>
              <a:rPr lang="en-GB" sz="1300" i="1" dirty="0">
                <a:latin typeface="Arial"/>
                <a:cs typeface="Arial"/>
              </a:rPr>
              <a:t>Production, Test, Sandbox Instance</a:t>
            </a:r>
            <a:endParaRPr lang="en-GB" sz="1300" dirty="0">
              <a:latin typeface="Arial"/>
              <a:cs typeface="Arial"/>
            </a:endParaRPr>
          </a:p>
          <a:p>
            <a:pPr marL="361868" lvl="1" indent="-171411">
              <a:buClr>
                <a:srgbClr val="3C7C5E"/>
              </a:buClr>
              <a:buFont typeface="Arial"/>
              <a:buChar char="•"/>
            </a:pPr>
            <a:r>
              <a:rPr lang="en-GB" sz="1400" i="1" dirty="0">
                <a:latin typeface="Arial"/>
                <a:cs typeface="Arial"/>
              </a:rPr>
              <a:t>Integration Platform ( used as the basis for integration services )</a:t>
            </a:r>
            <a:endParaRPr lang="en-GB" sz="1400" dirty="0">
              <a:latin typeface="Arial"/>
              <a:cs typeface="Arial"/>
            </a:endParaRPr>
          </a:p>
          <a:p>
            <a:pPr marL="626921" lvl="2" indent="-177760">
              <a:buClr>
                <a:srgbClr val="FF6600"/>
              </a:buClr>
              <a:buFont typeface="Arial"/>
              <a:buChar char="•"/>
              <a:tabLst>
                <a:tab pos="626921" algn="l"/>
              </a:tabLst>
            </a:pPr>
            <a:r>
              <a:rPr lang="en-GB" sz="1300" i="1" dirty="0">
                <a:latin typeface="Arial"/>
                <a:cs typeface="Arial"/>
              </a:rPr>
              <a:t>Integration Platform Architecture (based on PRA)</a:t>
            </a:r>
            <a:endParaRPr lang="en-GB" sz="1300" dirty="0">
              <a:latin typeface="Arial"/>
              <a:cs typeface="Arial"/>
            </a:endParaRPr>
          </a:p>
          <a:p>
            <a:pPr marL="626921" lvl="2" indent="-177760">
              <a:buClr>
                <a:srgbClr val="FF6600"/>
              </a:buClr>
              <a:buFont typeface="Arial"/>
              <a:buChar char="•"/>
              <a:tabLst>
                <a:tab pos="626921" algn="l"/>
              </a:tabLst>
            </a:pPr>
            <a:r>
              <a:rPr lang="en-GB" sz="1300" i="1" dirty="0">
                <a:latin typeface="Arial"/>
                <a:cs typeface="Arial"/>
              </a:rPr>
              <a:t>Production, Test, Sandbox Instance</a:t>
            </a:r>
            <a:endParaRPr lang="en-GB" sz="1300" dirty="0">
              <a:solidFill>
                <a:srgbClr val="4E4641"/>
              </a:solidFill>
              <a:latin typeface="Arial"/>
              <a:cs typeface="Arial"/>
            </a:endParaRPr>
          </a:p>
        </p:txBody>
      </p:sp>
      <p:grpSp>
        <p:nvGrpSpPr>
          <p:cNvPr id="5" name="Group 4"/>
          <p:cNvGrpSpPr/>
          <p:nvPr/>
        </p:nvGrpSpPr>
        <p:grpSpPr>
          <a:xfrm>
            <a:off x="136528" y="2668569"/>
            <a:ext cx="523874" cy="531833"/>
            <a:chOff x="3260305" y="507945"/>
            <a:chExt cx="784778" cy="746935"/>
          </a:xfrm>
        </p:grpSpPr>
        <p:grpSp>
          <p:nvGrpSpPr>
            <p:cNvPr id="6" name="Groupe 294"/>
            <p:cNvGrpSpPr/>
            <p:nvPr/>
          </p:nvGrpSpPr>
          <p:grpSpPr>
            <a:xfrm rot="16200000">
              <a:off x="3267513" y="500737"/>
              <a:ext cx="513189" cy="527605"/>
              <a:chOff x="5972175" y="4241801"/>
              <a:chExt cx="282575" cy="290513"/>
            </a:xfrm>
          </p:grpSpPr>
          <p:sp>
            <p:nvSpPr>
              <p:cNvPr id="15" name="Freeform 729"/>
              <p:cNvSpPr>
                <a:spLocks/>
              </p:cNvSpPr>
              <p:nvPr/>
            </p:nvSpPr>
            <p:spPr bwMode="auto">
              <a:xfrm>
                <a:off x="5972175" y="4241801"/>
                <a:ext cx="282575" cy="290513"/>
              </a:xfrm>
              <a:custGeom>
                <a:avLst/>
                <a:gdLst/>
                <a:ahLst/>
                <a:cxnLst>
                  <a:cxn ang="0">
                    <a:pos x="12" y="128"/>
                  </a:cxn>
                  <a:cxn ang="0">
                    <a:pos x="39" y="101"/>
                  </a:cxn>
                  <a:cxn ang="0">
                    <a:pos x="48" y="101"/>
                  </a:cxn>
                  <a:cxn ang="0">
                    <a:pos x="66" y="84"/>
                  </a:cxn>
                  <a:cxn ang="0">
                    <a:pos x="109" y="74"/>
                  </a:cxn>
                  <a:cxn ang="0">
                    <a:pos x="109" y="16"/>
                  </a:cxn>
                  <a:cxn ang="0">
                    <a:pos x="51" y="16"/>
                  </a:cxn>
                  <a:cxn ang="0">
                    <a:pos x="43" y="63"/>
                  </a:cxn>
                  <a:cxn ang="0">
                    <a:pos x="26" y="79"/>
                  </a:cxn>
                  <a:cxn ang="0">
                    <a:pos x="26" y="96"/>
                  </a:cxn>
                  <a:cxn ang="0">
                    <a:pos x="12" y="96"/>
                  </a:cxn>
                  <a:cxn ang="0">
                    <a:pos x="12" y="111"/>
                  </a:cxn>
                  <a:cxn ang="0">
                    <a:pos x="0" y="111"/>
                  </a:cxn>
                  <a:cxn ang="0">
                    <a:pos x="0" y="128"/>
                  </a:cxn>
                </a:cxnLst>
                <a:rect l="0" t="0" r="r" b="b"/>
                <a:pathLst>
                  <a:path w="125" h="128">
                    <a:moveTo>
                      <a:pt x="12" y="128"/>
                    </a:moveTo>
                    <a:cubicBezTo>
                      <a:pt x="39" y="101"/>
                      <a:pt x="39" y="101"/>
                      <a:pt x="39" y="101"/>
                    </a:cubicBezTo>
                    <a:cubicBezTo>
                      <a:pt x="48" y="101"/>
                      <a:pt x="48" y="101"/>
                      <a:pt x="48" y="101"/>
                    </a:cubicBezTo>
                    <a:cubicBezTo>
                      <a:pt x="66" y="84"/>
                      <a:pt x="66" y="84"/>
                      <a:pt x="66" y="84"/>
                    </a:cubicBezTo>
                    <a:cubicBezTo>
                      <a:pt x="80" y="89"/>
                      <a:pt x="98" y="86"/>
                      <a:pt x="109" y="74"/>
                    </a:cubicBezTo>
                    <a:cubicBezTo>
                      <a:pt x="125" y="58"/>
                      <a:pt x="125" y="32"/>
                      <a:pt x="109" y="16"/>
                    </a:cubicBezTo>
                    <a:cubicBezTo>
                      <a:pt x="93" y="0"/>
                      <a:pt x="67" y="0"/>
                      <a:pt x="51" y="16"/>
                    </a:cubicBezTo>
                    <a:cubicBezTo>
                      <a:pt x="38" y="28"/>
                      <a:pt x="36" y="47"/>
                      <a:pt x="43" y="63"/>
                    </a:cubicBezTo>
                    <a:cubicBezTo>
                      <a:pt x="26" y="79"/>
                      <a:pt x="26" y="79"/>
                      <a:pt x="26" y="79"/>
                    </a:cubicBezTo>
                    <a:cubicBezTo>
                      <a:pt x="26" y="96"/>
                      <a:pt x="26" y="96"/>
                      <a:pt x="26" y="96"/>
                    </a:cubicBezTo>
                    <a:cubicBezTo>
                      <a:pt x="12" y="96"/>
                      <a:pt x="12" y="96"/>
                      <a:pt x="12" y="96"/>
                    </a:cubicBezTo>
                    <a:cubicBezTo>
                      <a:pt x="12" y="111"/>
                      <a:pt x="12" y="111"/>
                      <a:pt x="12" y="111"/>
                    </a:cubicBezTo>
                    <a:cubicBezTo>
                      <a:pt x="0" y="111"/>
                      <a:pt x="0" y="111"/>
                      <a:pt x="0" y="111"/>
                    </a:cubicBezTo>
                    <a:cubicBezTo>
                      <a:pt x="0" y="128"/>
                      <a:pt x="0" y="128"/>
                      <a:pt x="0" y="128"/>
                    </a:cubicBezTo>
                  </a:path>
                </a:pathLst>
              </a:custGeom>
              <a:noFill/>
              <a:ln w="19050" cap="rnd" cmpd="sng">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7" name="Freeform 730"/>
              <p:cNvSpPr>
                <a:spLocks/>
              </p:cNvSpPr>
              <p:nvPr/>
            </p:nvSpPr>
            <p:spPr bwMode="auto">
              <a:xfrm>
                <a:off x="6116638" y="4295776"/>
                <a:ext cx="80963" cy="84138"/>
              </a:xfrm>
              <a:custGeom>
                <a:avLst/>
                <a:gdLst/>
                <a:ahLst/>
                <a:cxnLst>
                  <a:cxn ang="0">
                    <a:pos x="30" y="30"/>
                  </a:cxn>
                  <a:cxn ang="0">
                    <a:pos x="6" y="30"/>
                  </a:cxn>
                  <a:cxn ang="0">
                    <a:pos x="6" y="7"/>
                  </a:cxn>
                  <a:cxn ang="0">
                    <a:pos x="30" y="7"/>
                  </a:cxn>
                  <a:cxn ang="0">
                    <a:pos x="30" y="30"/>
                  </a:cxn>
                </a:cxnLst>
                <a:rect l="0" t="0" r="r" b="b"/>
                <a:pathLst>
                  <a:path w="36" h="37">
                    <a:moveTo>
                      <a:pt x="30" y="30"/>
                    </a:moveTo>
                    <a:cubicBezTo>
                      <a:pt x="23" y="37"/>
                      <a:pt x="13" y="37"/>
                      <a:pt x="6" y="30"/>
                    </a:cubicBezTo>
                    <a:cubicBezTo>
                      <a:pt x="0" y="24"/>
                      <a:pt x="0" y="13"/>
                      <a:pt x="6" y="7"/>
                    </a:cubicBezTo>
                    <a:cubicBezTo>
                      <a:pt x="13" y="0"/>
                      <a:pt x="23" y="0"/>
                      <a:pt x="30" y="7"/>
                    </a:cubicBezTo>
                    <a:cubicBezTo>
                      <a:pt x="36" y="13"/>
                      <a:pt x="36" y="24"/>
                      <a:pt x="30" y="30"/>
                    </a:cubicBezTo>
                    <a:close/>
                  </a:path>
                </a:pathLst>
              </a:custGeom>
              <a:noFill/>
              <a:ln w="19050" cap="rnd" cmpd="sng">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grpSp>
        <p:grpSp>
          <p:nvGrpSpPr>
            <p:cNvPr id="7" name="Group 6"/>
            <p:cNvGrpSpPr/>
            <p:nvPr/>
          </p:nvGrpSpPr>
          <p:grpSpPr>
            <a:xfrm>
              <a:off x="3286978" y="979071"/>
              <a:ext cx="271289" cy="275809"/>
              <a:chOff x="3845657" y="3881265"/>
              <a:chExt cx="271289" cy="275809"/>
            </a:xfrm>
          </p:grpSpPr>
          <p:sp>
            <p:nvSpPr>
              <p:cNvPr id="12" name="Freeform 622"/>
              <p:cNvSpPr>
                <a:spLocks/>
              </p:cNvSpPr>
              <p:nvPr/>
            </p:nvSpPr>
            <p:spPr bwMode="auto">
              <a:xfrm rot="10800000">
                <a:off x="4021993" y="3881265"/>
                <a:ext cx="90430" cy="99473"/>
              </a:xfrm>
              <a:custGeom>
                <a:avLst/>
                <a:gdLst/>
                <a:ahLst/>
                <a:cxnLst>
                  <a:cxn ang="0">
                    <a:pos x="15" y="18"/>
                  </a:cxn>
                  <a:cxn ang="0">
                    <a:pos x="14" y="7"/>
                  </a:cxn>
                  <a:cxn ang="0">
                    <a:pos x="0" y="1"/>
                  </a:cxn>
                </a:cxnLst>
                <a:rect l="0" t="0" r="r" b="b"/>
                <a:pathLst>
                  <a:path w="16" h="18">
                    <a:moveTo>
                      <a:pt x="15" y="18"/>
                    </a:moveTo>
                    <a:cubicBezTo>
                      <a:pt x="16" y="14"/>
                      <a:pt x="16" y="10"/>
                      <a:pt x="14" y="7"/>
                    </a:cubicBezTo>
                    <a:cubicBezTo>
                      <a:pt x="10" y="2"/>
                      <a:pt x="5" y="0"/>
                      <a:pt x="0" y="1"/>
                    </a:cubicBezTo>
                  </a:path>
                </a:pathLst>
              </a:custGeom>
              <a:noFill/>
              <a:ln w="19050" cap="rnd" cmpd="sng">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3" name="Freeform 623"/>
              <p:cNvSpPr>
                <a:spLocks/>
              </p:cNvSpPr>
              <p:nvPr/>
            </p:nvSpPr>
            <p:spPr bwMode="auto">
              <a:xfrm rot="10800000">
                <a:off x="3936087" y="3903871"/>
                <a:ext cx="180859" cy="167296"/>
              </a:xfrm>
              <a:custGeom>
                <a:avLst/>
                <a:gdLst/>
                <a:ahLst/>
                <a:cxnLst>
                  <a:cxn ang="0">
                    <a:pos x="0" y="1"/>
                  </a:cxn>
                  <a:cxn ang="0">
                    <a:pos x="28" y="14"/>
                  </a:cxn>
                  <a:cxn ang="0">
                    <a:pos x="33" y="30"/>
                  </a:cxn>
                </a:cxnLst>
                <a:rect l="0" t="0" r="r" b="b"/>
                <a:pathLst>
                  <a:path w="33" h="30">
                    <a:moveTo>
                      <a:pt x="0" y="1"/>
                    </a:moveTo>
                    <a:cubicBezTo>
                      <a:pt x="11" y="0"/>
                      <a:pt x="21" y="5"/>
                      <a:pt x="28" y="14"/>
                    </a:cubicBezTo>
                    <a:cubicBezTo>
                      <a:pt x="31" y="19"/>
                      <a:pt x="33" y="25"/>
                      <a:pt x="33" y="30"/>
                    </a:cubicBezTo>
                  </a:path>
                </a:pathLst>
              </a:custGeom>
              <a:noFill/>
              <a:ln w="19050" cap="rnd" cmpd="sng">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4" name="Freeform 624"/>
              <p:cNvSpPr>
                <a:spLocks/>
              </p:cNvSpPr>
              <p:nvPr/>
            </p:nvSpPr>
            <p:spPr bwMode="auto">
              <a:xfrm rot="10800000">
                <a:off x="3845657" y="3921957"/>
                <a:ext cx="271289" cy="235117"/>
              </a:xfrm>
              <a:custGeom>
                <a:avLst/>
                <a:gdLst/>
                <a:ahLst/>
                <a:cxnLst>
                  <a:cxn ang="0">
                    <a:pos x="49" y="43"/>
                  </a:cxn>
                  <a:cxn ang="0">
                    <a:pos x="41" y="21"/>
                  </a:cxn>
                  <a:cxn ang="0">
                    <a:pos x="0" y="1"/>
                  </a:cxn>
                </a:cxnLst>
                <a:rect l="0" t="0" r="r" b="b"/>
                <a:pathLst>
                  <a:path w="49" h="43">
                    <a:moveTo>
                      <a:pt x="49" y="43"/>
                    </a:moveTo>
                    <a:cubicBezTo>
                      <a:pt x="48" y="35"/>
                      <a:pt x="46" y="28"/>
                      <a:pt x="41" y="21"/>
                    </a:cubicBezTo>
                    <a:cubicBezTo>
                      <a:pt x="32" y="7"/>
                      <a:pt x="16" y="0"/>
                      <a:pt x="0" y="1"/>
                    </a:cubicBezTo>
                  </a:path>
                </a:pathLst>
              </a:custGeom>
              <a:noFill/>
              <a:ln w="19050" cap="rnd" cmpd="sng">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grpSp>
        <p:grpSp>
          <p:nvGrpSpPr>
            <p:cNvPr id="8" name="Group 7"/>
            <p:cNvGrpSpPr/>
            <p:nvPr/>
          </p:nvGrpSpPr>
          <p:grpSpPr>
            <a:xfrm rot="16538303" flipH="1">
              <a:off x="3771534" y="572673"/>
              <a:ext cx="271289" cy="275809"/>
              <a:chOff x="3845657" y="3881265"/>
              <a:chExt cx="271289" cy="275809"/>
            </a:xfrm>
          </p:grpSpPr>
          <p:sp>
            <p:nvSpPr>
              <p:cNvPr id="9" name="Freeform 622"/>
              <p:cNvSpPr>
                <a:spLocks/>
              </p:cNvSpPr>
              <p:nvPr/>
            </p:nvSpPr>
            <p:spPr bwMode="auto">
              <a:xfrm rot="10800000">
                <a:off x="4021993" y="3881265"/>
                <a:ext cx="90430" cy="99473"/>
              </a:xfrm>
              <a:custGeom>
                <a:avLst/>
                <a:gdLst/>
                <a:ahLst/>
                <a:cxnLst>
                  <a:cxn ang="0">
                    <a:pos x="15" y="18"/>
                  </a:cxn>
                  <a:cxn ang="0">
                    <a:pos x="14" y="7"/>
                  </a:cxn>
                  <a:cxn ang="0">
                    <a:pos x="0" y="1"/>
                  </a:cxn>
                </a:cxnLst>
                <a:rect l="0" t="0" r="r" b="b"/>
                <a:pathLst>
                  <a:path w="16" h="18">
                    <a:moveTo>
                      <a:pt x="15" y="18"/>
                    </a:moveTo>
                    <a:cubicBezTo>
                      <a:pt x="16" y="14"/>
                      <a:pt x="16" y="10"/>
                      <a:pt x="14" y="7"/>
                    </a:cubicBezTo>
                    <a:cubicBezTo>
                      <a:pt x="10" y="2"/>
                      <a:pt x="5" y="0"/>
                      <a:pt x="0" y="1"/>
                    </a:cubicBezTo>
                  </a:path>
                </a:pathLst>
              </a:custGeom>
              <a:noFill/>
              <a:ln w="19050" cap="rnd" cmpd="sng">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0" name="Freeform 623"/>
              <p:cNvSpPr>
                <a:spLocks/>
              </p:cNvSpPr>
              <p:nvPr/>
            </p:nvSpPr>
            <p:spPr bwMode="auto">
              <a:xfrm rot="10800000">
                <a:off x="3936087" y="3903871"/>
                <a:ext cx="180859" cy="167296"/>
              </a:xfrm>
              <a:custGeom>
                <a:avLst/>
                <a:gdLst/>
                <a:ahLst/>
                <a:cxnLst>
                  <a:cxn ang="0">
                    <a:pos x="0" y="1"/>
                  </a:cxn>
                  <a:cxn ang="0">
                    <a:pos x="28" y="14"/>
                  </a:cxn>
                  <a:cxn ang="0">
                    <a:pos x="33" y="30"/>
                  </a:cxn>
                </a:cxnLst>
                <a:rect l="0" t="0" r="r" b="b"/>
                <a:pathLst>
                  <a:path w="33" h="30">
                    <a:moveTo>
                      <a:pt x="0" y="1"/>
                    </a:moveTo>
                    <a:cubicBezTo>
                      <a:pt x="11" y="0"/>
                      <a:pt x="21" y="5"/>
                      <a:pt x="28" y="14"/>
                    </a:cubicBezTo>
                    <a:cubicBezTo>
                      <a:pt x="31" y="19"/>
                      <a:pt x="33" y="25"/>
                      <a:pt x="33" y="30"/>
                    </a:cubicBezTo>
                  </a:path>
                </a:pathLst>
              </a:custGeom>
              <a:noFill/>
              <a:ln w="19050" cap="rnd" cmpd="sng">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sp>
            <p:nvSpPr>
              <p:cNvPr id="11" name="Freeform 624"/>
              <p:cNvSpPr>
                <a:spLocks/>
              </p:cNvSpPr>
              <p:nvPr/>
            </p:nvSpPr>
            <p:spPr bwMode="auto">
              <a:xfrm rot="10800000">
                <a:off x="3845657" y="3921957"/>
                <a:ext cx="271289" cy="235117"/>
              </a:xfrm>
              <a:custGeom>
                <a:avLst/>
                <a:gdLst/>
                <a:ahLst/>
                <a:cxnLst>
                  <a:cxn ang="0">
                    <a:pos x="49" y="43"/>
                  </a:cxn>
                  <a:cxn ang="0">
                    <a:pos x="41" y="21"/>
                  </a:cxn>
                  <a:cxn ang="0">
                    <a:pos x="0" y="1"/>
                  </a:cxn>
                </a:cxnLst>
                <a:rect l="0" t="0" r="r" b="b"/>
                <a:pathLst>
                  <a:path w="49" h="43">
                    <a:moveTo>
                      <a:pt x="49" y="43"/>
                    </a:moveTo>
                    <a:cubicBezTo>
                      <a:pt x="48" y="35"/>
                      <a:pt x="46" y="28"/>
                      <a:pt x="41" y="21"/>
                    </a:cubicBezTo>
                    <a:cubicBezTo>
                      <a:pt x="32" y="7"/>
                      <a:pt x="16" y="0"/>
                      <a:pt x="0" y="1"/>
                    </a:cubicBezTo>
                  </a:path>
                </a:pathLst>
              </a:custGeom>
              <a:noFill/>
              <a:ln w="19050" cap="rnd" cmpd="sng">
                <a:solidFill>
                  <a:srgbClr val="1A171B"/>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itchFamily="34" charset="0"/>
                  <a:cs typeface="Arial" pitchFamily="34" charset="0"/>
                </a:endParaRPr>
              </a:p>
            </p:txBody>
          </p:sp>
        </p:grpSp>
      </p:grpSp>
      <p:grpSp>
        <p:nvGrpSpPr>
          <p:cNvPr id="18" name="Group 17"/>
          <p:cNvGrpSpPr/>
          <p:nvPr/>
        </p:nvGrpSpPr>
        <p:grpSpPr>
          <a:xfrm>
            <a:off x="141329" y="694782"/>
            <a:ext cx="468266" cy="626014"/>
            <a:chOff x="1257300" y="899004"/>
            <a:chExt cx="724506" cy="918225"/>
          </a:xfrm>
        </p:grpSpPr>
        <p:sp>
          <p:nvSpPr>
            <p:cNvPr id="19" name="Freeform 355"/>
            <p:cNvSpPr>
              <a:spLocks/>
            </p:cNvSpPr>
            <p:nvPr/>
          </p:nvSpPr>
          <p:spPr bwMode="auto">
            <a:xfrm>
              <a:off x="1257300" y="992104"/>
              <a:ext cx="724506" cy="734165"/>
            </a:xfrm>
            <a:custGeom>
              <a:avLst/>
              <a:gdLst/>
              <a:ahLst/>
              <a:cxnLst>
                <a:cxn ang="0">
                  <a:pos x="60" y="63"/>
                </a:cxn>
                <a:cxn ang="0">
                  <a:pos x="76" y="50"/>
                </a:cxn>
                <a:cxn ang="0">
                  <a:pos x="81" y="51"/>
                </a:cxn>
                <a:cxn ang="0">
                  <a:pos x="106" y="25"/>
                </a:cxn>
                <a:cxn ang="0">
                  <a:pos x="106" y="23"/>
                </a:cxn>
                <a:cxn ang="0">
                  <a:pos x="82" y="36"/>
                </a:cxn>
                <a:cxn ang="0">
                  <a:pos x="73" y="19"/>
                </a:cxn>
                <a:cxn ang="0">
                  <a:pos x="97" y="6"/>
                </a:cxn>
                <a:cxn ang="0">
                  <a:pos x="81" y="0"/>
                </a:cxn>
                <a:cxn ang="0">
                  <a:pos x="55" y="25"/>
                </a:cxn>
                <a:cxn ang="0">
                  <a:pos x="58" y="37"/>
                </a:cxn>
                <a:cxn ang="0">
                  <a:pos x="33" y="57"/>
                </a:cxn>
                <a:cxn ang="0">
                  <a:pos x="25" y="56"/>
                </a:cxn>
                <a:cxn ang="0">
                  <a:pos x="0" y="81"/>
                </a:cxn>
                <a:cxn ang="0">
                  <a:pos x="0" y="83"/>
                </a:cxn>
                <a:cxn ang="0">
                  <a:pos x="25" y="70"/>
                </a:cxn>
                <a:cxn ang="0">
                  <a:pos x="34" y="87"/>
                </a:cxn>
                <a:cxn ang="0">
                  <a:pos x="8" y="100"/>
                </a:cxn>
                <a:cxn ang="0">
                  <a:pos x="25" y="107"/>
                </a:cxn>
                <a:cxn ang="0">
                  <a:pos x="51" y="81"/>
                </a:cxn>
                <a:cxn ang="0">
                  <a:pos x="49" y="72"/>
                </a:cxn>
              </a:cxnLst>
              <a:rect l="0" t="0" r="r" b="b"/>
              <a:pathLst>
                <a:path w="106" h="107">
                  <a:moveTo>
                    <a:pt x="60" y="63"/>
                  </a:moveTo>
                  <a:cubicBezTo>
                    <a:pt x="76" y="50"/>
                    <a:pt x="76" y="50"/>
                    <a:pt x="76" y="50"/>
                  </a:cubicBezTo>
                  <a:cubicBezTo>
                    <a:pt x="77" y="51"/>
                    <a:pt x="79" y="51"/>
                    <a:pt x="81" y="51"/>
                  </a:cubicBezTo>
                  <a:cubicBezTo>
                    <a:pt x="95" y="51"/>
                    <a:pt x="106" y="39"/>
                    <a:pt x="106" y="25"/>
                  </a:cubicBezTo>
                  <a:cubicBezTo>
                    <a:pt x="106" y="24"/>
                    <a:pt x="106" y="24"/>
                    <a:pt x="106" y="23"/>
                  </a:cubicBezTo>
                  <a:cubicBezTo>
                    <a:pt x="82" y="36"/>
                    <a:pt x="82" y="36"/>
                    <a:pt x="82" y="36"/>
                  </a:cubicBezTo>
                  <a:cubicBezTo>
                    <a:pt x="73" y="19"/>
                    <a:pt x="73" y="19"/>
                    <a:pt x="73" y="19"/>
                  </a:cubicBezTo>
                  <a:cubicBezTo>
                    <a:pt x="97" y="6"/>
                    <a:pt x="97" y="6"/>
                    <a:pt x="97" y="6"/>
                  </a:cubicBezTo>
                  <a:cubicBezTo>
                    <a:pt x="93" y="2"/>
                    <a:pt x="87" y="0"/>
                    <a:pt x="81" y="0"/>
                  </a:cubicBezTo>
                  <a:cubicBezTo>
                    <a:pt x="67" y="0"/>
                    <a:pt x="55" y="11"/>
                    <a:pt x="55" y="25"/>
                  </a:cubicBezTo>
                  <a:cubicBezTo>
                    <a:pt x="55" y="29"/>
                    <a:pt x="56" y="33"/>
                    <a:pt x="58" y="37"/>
                  </a:cubicBezTo>
                  <a:cubicBezTo>
                    <a:pt x="33" y="57"/>
                    <a:pt x="33" y="57"/>
                    <a:pt x="33" y="57"/>
                  </a:cubicBezTo>
                  <a:cubicBezTo>
                    <a:pt x="31" y="56"/>
                    <a:pt x="28" y="56"/>
                    <a:pt x="25" y="56"/>
                  </a:cubicBezTo>
                  <a:cubicBezTo>
                    <a:pt x="11" y="56"/>
                    <a:pt x="0" y="67"/>
                    <a:pt x="0" y="81"/>
                  </a:cubicBezTo>
                  <a:cubicBezTo>
                    <a:pt x="0" y="82"/>
                    <a:pt x="0" y="82"/>
                    <a:pt x="0" y="83"/>
                  </a:cubicBezTo>
                  <a:cubicBezTo>
                    <a:pt x="25" y="70"/>
                    <a:pt x="25" y="70"/>
                    <a:pt x="25" y="70"/>
                  </a:cubicBezTo>
                  <a:cubicBezTo>
                    <a:pt x="34" y="87"/>
                    <a:pt x="34" y="87"/>
                    <a:pt x="34" y="87"/>
                  </a:cubicBezTo>
                  <a:cubicBezTo>
                    <a:pt x="8" y="100"/>
                    <a:pt x="8" y="100"/>
                    <a:pt x="8" y="100"/>
                  </a:cubicBezTo>
                  <a:cubicBezTo>
                    <a:pt x="13" y="104"/>
                    <a:pt x="19" y="107"/>
                    <a:pt x="25" y="107"/>
                  </a:cubicBezTo>
                  <a:cubicBezTo>
                    <a:pt x="39" y="107"/>
                    <a:pt x="51" y="95"/>
                    <a:pt x="51" y="81"/>
                  </a:cubicBezTo>
                  <a:cubicBezTo>
                    <a:pt x="51" y="78"/>
                    <a:pt x="50" y="75"/>
                    <a:pt x="49" y="72"/>
                  </a:cubicBezTo>
                </a:path>
              </a:pathLst>
            </a:custGeom>
            <a:noFill/>
            <a:ln w="19050" cap="rnd"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344"/>
            <p:cNvSpPr>
              <a:spLocks/>
            </p:cNvSpPr>
            <p:nvPr/>
          </p:nvSpPr>
          <p:spPr bwMode="auto">
            <a:xfrm rot="19648353">
              <a:off x="1493512" y="899004"/>
              <a:ext cx="358175" cy="918225"/>
            </a:xfrm>
            <a:custGeom>
              <a:avLst/>
              <a:gdLst/>
              <a:ahLst/>
              <a:cxnLst>
                <a:cxn ang="0">
                  <a:pos x="8" y="63"/>
                </a:cxn>
                <a:cxn ang="0">
                  <a:pos x="7" y="57"/>
                </a:cxn>
                <a:cxn ang="0">
                  <a:pos x="16" y="56"/>
                </a:cxn>
                <a:cxn ang="0">
                  <a:pos x="7" y="22"/>
                </a:cxn>
                <a:cxn ang="0">
                  <a:pos x="2" y="18"/>
                </a:cxn>
                <a:cxn ang="0">
                  <a:pos x="0" y="3"/>
                </a:cxn>
                <a:cxn ang="0">
                  <a:pos x="12" y="0"/>
                </a:cxn>
                <a:cxn ang="0">
                  <a:pos x="18" y="14"/>
                </a:cxn>
                <a:cxn ang="0">
                  <a:pos x="14" y="20"/>
                </a:cxn>
                <a:cxn ang="0">
                  <a:pos x="23" y="54"/>
                </a:cxn>
                <a:cxn ang="0">
                  <a:pos x="31" y="51"/>
                </a:cxn>
                <a:cxn ang="0">
                  <a:pos x="33" y="57"/>
                </a:cxn>
                <a:cxn ang="0">
                  <a:pos x="27" y="63"/>
                </a:cxn>
                <a:cxn ang="0">
                  <a:pos x="29" y="70"/>
                </a:cxn>
                <a:cxn ang="0">
                  <a:pos x="37" y="76"/>
                </a:cxn>
                <a:cxn ang="0">
                  <a:pos x="44" y="106"/>
                </a:cxn>
                <a:cxn ang="0">
                  <a:pos x="42" y="112"/>
                </a:cxn>
                <a:cxn ang="0">
                  <a:pos x="25" y="116"/>
                </a:cxn>
                <a:cxn ang="0">
                  <a:pos x="20" y="112"/>
                </a:cxn>
                <a:cxn ang="0">
                  <a:pos x="13" y="82"/>
                </a:cxn>
                <a:cxn ang="0">
                  <a:pos x="17" y="73"/>
                </a:cxn>
                <a:cxn ang="0">
                  <a:pos x="16" y="66"/>
                </a:cxn>
              </a:cxnLst>
              <a:rect l="0" t="0" r="r" b="b"/>
              <a:pathLst>
                <a:path w="45" h="116">
                  <a:moveTo>
                    <a:pt x="8" y="63"/>
                  </a:moveTo>
                  <a:cubicBezTo>
                    <a:pt x="7" y="57"/>
                    <a:pt x="7" y="57"/>
                    <a:pt x="7" y="57"/>
                  </a:cubicBezTo>
                  <a:cubicBezTo>
                    <a:pt x="10" y="57"/>
                    <a:pt x="13" y="57"/>
                    <a:pt x="16" y="56"/>
                  </a:cubicBezTo>
                  <a:cubicBezTo>
                    <a:pt x="13" y="45"/>
                    <a:pt x="10" y="33"/>
                    <a:pt x="7" y="22"/>
                  </a:cubicBezTo>
                  <a:cubicBezTo>
                    <a:pt x="2" y="18"/>
                    <a:pt x="2" y="18"/>
                    <a:pt x="2" y="18"/>
                  </a:cubicBezTo>
                  <a:cubicBezTo>
                    <a:pt x="1" y="13"/>
                    <a:pt x="2" y="8"/>
                    <a:pt x="0" y="3"/>
                  </a:cubicBezTo>
                  <a:cubicBezTo>
                    <a:pt x="4" y="2"/>
                    <a:pt x="8" y="1"/>
                    <a:pt x="12" y="0"/>
                  </a:cubicBezTo>
                  <a:cubicBezTo>
                    <a:pt x="13" y="5"/>
                    <a:pt x="16" y="9"/>
                    <a:pt x="18" y="14"/>
                  </a:cubicBezTo>
                  <a:cubicBezTo>
                    <a:pt x="14" y="20"/>
                    <a:pt x="14" y="20"/>
                    <a:pt x="14" y="20"/>
                  </a:cubicBezTo>
                  <a:cubicBezTo>
                    <a:pt x="17" y="31"/>
                    <a:pt x="20" y="43"/>
                    <a:pt x="23" y="54"/>
                  </a:cubicBezTo>
                  <a:cubicBezTo>
                    <a:pt x="26" y="53"/>
                    <a:pt x="28" y="53"/>
                    <a:pt x="31" y="51"/>
                  </a:cubicBezTo>
                  <a:cubicBezTo>
                    <a:pt x="32" y="53"/>
                    <a:pt x="32" y="55"/>
                    <a:pt x="33" y="57"/>
                  </a:cubicBezTo>
                  <a:cubicBezTo>
                    <a:pt x="27" y="63"/>
                    <a:pt x="27" y="63"/>
                    <a:pt x="27" y="63"/>
                  </a:cubicBezTo>
                  <a:cubicBezTo>
                    <a:pt x="29" y="70"/>
                    <a:pt x="29" y="70"/>
                    <a:pt x="29" y="70"/>
                  </a:cubicBezTo>
                  <a:cubicBezTo>
                    <a:pt x="37" y="76"/>
                    <a:pt x="37" y="76"/>
                    <a:pt x="37" y="76"/>
                  </a:cubicBezTo>
                  <a:cubicBezTo>
                    <a:pt x="40" y="86"/>
                    <a:pt x="42" y="96"/>
                    <a:pt x="44" y="106"/>
                  </a:cubicBezTo>
                  <a:cubicBezTo>
                    <a:pt x="45" y="109"/>
                    <a:pt x="44" y="111"/>
                    <a:pt x="42" y="112"/>
                  </a:cubicBezTo>
                  <a:cubicBezTo>
                    <a:pt x="25" y="116"/>
                    <a:pt x="25" y="116"/>
                    <a:pt x="25" y="116"/>
                  </a:cubicBezTo>
                  <a:cubicBezTo>
                    <a:pt x="23" y="116"/>
                    <a:pt x="21" y="114"/>
                    <a:pt x="20" y="112"/>
                  </a:cubicBezTo>
                  <a:cubicBezTo>
                    <a:pt x="18" y="102"/>
                    <a:pt x="15" y="92"/>
                    <a:pt x="13" y="82"/>
                  </a:cubicBezTo>
                  <a:cubicBezTo>
                    <a:pt x="17" y="73"/>
                    <a:pt x="17" y="73"/>
                    <a:pt x="17" y="73"/>
                  </a:cubicBezTo>
                  <a:cubicBezTo>
                    <a:pt x="16" y="66"/>
                    <a:pt x="16" y="66"/>
                    <a:pt x="16" y="66"/>
                  </a:cubicBezTo>
                </a:path>
              </a:pathLst>
            </a:custGeom>
            <a:solidFill>
              <a:schemeClr val="bg1"/>
            </a:solidFill>
            <a:ln w="19050" cap="rnd" cmpd="sng">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700">
                <a:latin typeface="Arial" pitchFamily="34" charset="0"/>
                <a:cs typeface="Arial" pitchFamily="34" charset="0"/>
              </a:endParaRPr>
            </a:p>
          </p:txBody>
        </p:sp>
      </p:grpSp>
    </p:spTree>
    <p:extLst>
      <p:ext uri="{BB962C8B-B14F-4D97-AF65-F5344CB8AC3E}">
        <p14:creationId xmlns:p14="http://schemas.microsoft.com/office/powerpoint/2010/main" val="1757692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marL="231132" indent="-231132">
              <a:spcBef>
                <a:spcPts val="0"/>
              </a:spcBef>
              <a:defRPr/>
            </a:pPr>
            <a:r>
              <a:rPr lang="en-US" dirty="0" smtClean="0">
                <a:solidFill>
                  <a:schemeClr val="tx2">
                    <a:lumMod val="50000"/>
                  </a:schemeClr>
                </a:solidFill>
              </a:rPr>
              <a:t>IMMEDIATE FEATURES &amp; BENEFITS</a:t>
            </a:r>
            <a:endParaRPr lang="en-US" dirty="0">
              <a:solidFill>
                <a:schemeClr val="tx2">
                  <a:lumMod val="50000"/>
                </a:schemeClr>
              </a:solidFill>
            </a:endParaRPr>
          </a:p>
        </p:txBody>
      </p:sp>
      <p:sp>
        <p:nvSpPr>
          <p:cNvPr id="22" name="Content Placeholder 2"/>
          <p:cNvSpPr txBox="1">
            <a:spLocks/>
          </p:cNvSpPr>
          <p:nvPr/>
        </p:nvSpPr>
        <p:spPr bwMode="auto">
          <a:xfrm>
            <a:off x="40191" y="532881"/>
            <a:ext cx="4648926" cy="238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844" tIns="38922" rIns="77844" bIns="38922">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0" indent="-888596" eaLnBrk="1" hangingPunct="1">
              <a:spcBef>
                <a:spcPts val="200"/>
              </a:spcBef>
              <a:buClr>
                <a:srgbClr val="AC2B37"/>
              </a:buClr>
            </a:pPr>
            <a:r>
              <a:rPr lang="en-GB" b="1" dirty="0" smtClean="0">
                <a:solidFill>
                  <a:srgbClr val="998C85">
                    <a:lumMod val="50000"/>
                  </a:srgbClr>
                </a:solidFill>
                <a:latin typeface="Calibri" pitchFamily="34" charset="0"/>
                <a:cs typeface="Calibri" pitchFamily="34" charset="0"/>
              </a:rPr>
              <a:t>Immediate Features:</a:t>
            </a:r>
            <a:endParaRPr lang="en-GB" dirty="0">
              <a:solidFill>
                <a:srgbClr val="000000"/>
              </a:solidFill>
              <a:latin typeface="Calibri" pitchFamily="34" charset="0"/>
              <a:cs typeface="Calibri" pitchFamily="34" charset="0"/>
            </a:endParaRPr>
          </a:p>
          <a:p>
            <a:pPr marL="177760" lvl="2" indent="-88880" eaLnBrk="1" hangingPunct="1">
              <a:spcBef>
                <a:spcPts val="0"/>
              </a:spcBef>
              <a:buClr>
                <a:srgbClr val="AC2B37"/>
              </a:buClr>
              <a:buFont typeface="Arial" charset="0"/>
              <a:buChar char="•"/>
            </a:pPr>
            <a:r>
              <a:rPr lang="en-GB" sz="1000" dirty="0">
                <a:solidFill>
                  <a:srgbClr val="000000"/>
                </a:solidFill>
                <a:latin typeface="Calibri" pitchFamily="34" charset="0"/>
                <a:cs typeface="Calibri" pitchFamily="34" charset="0"/>
              </a:rPr>
              <a:t>Reference Architecture that binds together six open-source based accelerators.</a:t>
            </a:r>
          </a:p>
          <a:p>
            <a:pPr marL="177760" lvl="2" indent="-88880" eaLnBrk="1" hangingPunct="1">
              <a:spcBef>
                <a:spcPts val="0"/>
              </a:spcBef>
              <a:buClr>
                <a:srgbClr val="AC2B37"/>
              </a:buClr>
              <a:buFont typeface="Arial" charset="0"/>
              <a:buChar char="•"/>
            </a:pPr>
            <a:r>
              <a:rPr lang="en-GB" sz="1000" dirty="0">
                <a:solidFill>
                  <a:srgbClr val="000000"/>
                </a:solidFill>
                <a:latin typeface="Calibri" pitchFamily="34" charset="0"/>
                <a:cs typeface="Calibri" pitchFamily="34" charset="0"/>
              </a:rPr>
              <a:t>Six accelerators that wrap best of breed open source software containing extensive documentation, scalable examples and auto-provisioning scripts.</a:t>
            </a:r>
          </a:p>
          <a:p>
            <a:pPr marL="355518" lvl="3" indent="-88880" eaLnBrk="1" hangingPunct="1">
              <a:spcBef>
                <a:spcPts val="0"/>
              </a:spcBef>
              <a:buClr>
                <a:schemeClr val="accent6"/>
              </a:buClr>
              <a:buFont typeface="Arial" charset="0"/>
              <a:buChar char="•"/>
            </a:pPr>
            <a:r>
              <a:rPr lang="en-GB" sz="1000" dirty="0">
                <a:solidFill>
                  <a:srgbClr val="000000"/>
                </a:solidFill>
                <a:latin typeface="Calibri" pitchFamily="34" charset="0"/>
                <a:cs typeface="Calibri" pitchFamily="34" charset="0"/>
              </a:rPr>
              <a:t>Integration</a:t>
            </a:r>
          </a:p>
          <a:p>
            <a:pPr marL="355518" lvl="3" indent="-88880" eaLnBrk="1" hangingPunct="1">
              <a:spcBef>
                <a:spcPts val="0"/>
              </a:spcBef>
              <a:buClr>
                <a:schemeClr val="accent6"/>
              </a:buClr>
              <a:buFont typeface="Arial" charset="0"/>
              <a:buChar char="•"/>
            </a:pPr>
            <a:r>
              <a:rPr lang="en-GB" sz="1000" dirty="0">
                <a:solidFill>
                  <a:srgbClr val="000000"/>
                </a:solidFill>
                <a:latin typeface="Calibri" pitchFamily="34" charset="0"/>
                <a:cs typeface="Calibri" pitchFamily="34" charset="0"/>
              </a:rPr>
              <a:t>API Management</a:t>
            </a:r>
          </a:p>
          <a:p>
            <a:pPr marL="355518" lvl="3" indent="-88880" eaLnBrk="1" hangingPunct="1">
              <a:spcBef>
                <a:spcPts val="0"/>
              </a:spcBef>
              <a:buClr>
                <a:schemeClr val="accent6"/>
              </a:buClr>
              <a:buFont typeface="Arial" charset="0"/>
              <a:buChar char="•"/>
            </a:pPr>
            <a:r>
              <a:rPr lang="en-GB" sz="1000" dirty="0">
                <a:solidFill>
                  <a:srgbClr val="000000"/>
                </a:solidFill>
                <a:latin typeface="Calibri" pitchFamily="34" charset="0"/>
                <a:cs typeface="Calibri" pitchFamily="34" charset="0"/>
              </a:rPr>
              <a:t>Identity Access and Management </a:t>
            </a:r>
          </a:p>
          <a:p>
            <a:pPr marL="355518" lvl="3" indent="-88880" eaLnBrk="1" hangingPunct="1">
              <a:spcBef>
                <a:spcPts val="0"/>
              </a:spcBef>
              <a:buClr>
                <a:schemeClr val="accent6"/>
              </a:buClr>
              <a:buFont typeface="Arial" charset="0"/>
              <a:buChar char="•"/>
            </a:pPr>
            <a:r>
              <a:rPr lang="en-GB" sz="1000" dirty="0">
                <a:solidFill>
                  <a:srgbClr val="000000"/>
                </a:solidFill>
                <a:latin typeface="Calibri" pitchFamily="34" charset="0"/>
                <a:cs typeface="Calibri" pitchFamily="34" charset="0"/>
              </a:rPr>
              <a:t>Service Management</a:t>
            </a:r>
          </a:p>
          <a:p>
            <a:pPr marL="355518" lvl="3" indent="-88880" eaLnBrk="1" hangingPunct="1">
              <a:spcBef>
                <a:spcPts val="0"/>
              </a:spcBef>
              <a:buClr>
                <a:schemeClr val="accent6"/>
              </a:buClr>
              <a:buFont typeface="Arial" charset="0"/>
              <a:buChar char="•"/>
            </a:pPr>
            <a:r>
              <a:rPr lang="en-GB" sz="1000" dirty="0">
                <a:solidFill>
                  <a:srgbClr val="000000"/>
                </a:solidFill>
                <a:latin typeface="Calibri" pitchFamily="34" charset="0"/>
                <a:cs typeface="Calibri" pitchFamily="34" charset="0"/>
              </a:rPr>
              <a:t>Automated Provisioning</a:t>
            </a:r>
          </a:p>
          <a:p>
            <a:pPr marL="355518" lvl="3" indent="-88880" eaLnBrk="1" hangingPunct="1">
              <a:spcBef>
                <a:spcPts val="0"/>
              </a:spcBef>
              <a:buClr>
                <a:schemeClr val="accent6"/>
              </a:buClr>
              <a:buFont typeface="Arial" charset="0"/>
              <a:buChar char="•"/>
            </a:pPr>
            <a:r>
              <a:rPr lang="en-GB" sz="1000" dirty="0">
                <a:solidFill>
                  <a:srgbClr val="000000"/>
                </a:solidFill>
                <a:latin typeface="Calibri" pitchFamily="34" charset="0"/>
                <a:cs typeface="Calibri" pitchFamily="34" charset="0"/>
              </a:rPr>
              <a:t>Application Lifecycle Management</a:t>
            </a:r>
          </a:p>
          <a:p>
            <a:pPr marL="177760" lvl="2" indent="-88880" eaLnBrk="1" hangingPunct="1">
              <a:spcBef>
                <a:spcPts val="0"/>
              </a:spcBef>
              <a:buClr>
                <a:srgbClr val="AC2B37"/>
              </a:buClr>
              <a:buFont typeface="Arial" charset="0"/>
              <a:buChar char="•"/>
            </a:pPr>
            <a:r>
              <a:rPr lang="en-GB" sz="1000" dirty="0">
                <a:solidFill>
                  <a:srgbClr val="000000"/>
                </a:solidFill>
                <a:latin typeface="Calibri" pitchFamily="34" charset="0"/>
                <a:cs typeface="Calibri" pitchFamily="34" charset="0"/>
              </a:rPr>
              <a:t>Products are unchanged by Capgemini and are supported and maintained by the originating source</a:t>
            </a:r>
          </a:p>
          <a:p>
            <a:pPr marL="177760" lvl="2" indent="-88880" eaLnBrk="1" hangingPunct="1">
              <a:spcBef>
                <a:spcPts val="0"/>
              </a:spcBef>
              <a:buClr>
                <a:srgbClr val="AC2B37"/>
              </a:buClr>
              <a:buFont typeface="Arial" charset="0"/>
              <a:buChar char="•"/>
            </a:pPr>
            <a:r>
              <a:rPr lang="en-GB" sz="1000" dirty="0">
                <a:solidFill>
                  <a:srgbClr val="000000"/>
                </a:solidFill>
                <a:latin typeface="Calibri" pitchFamily="34" charset="0"/>
                <a:cs typeface="Calibri" pitchFamily="34" charset="0"/>
              </a:rPr>
              <a:t>Deployable on-premise or in the cloud, in part or whole.</a:t>
            </a:r>
          </a:p>
          <a:p>
            <a:pPr marL="177760" lvl="2" indent="-88880" eaLnBrk="1" hangingPunct="1">
              <a:spcBef>
                <a:spcPts val="0"/>
              </a:spcBef>
              <a:buClr>
                <a:srgbClr val="AC2B37"/>
              </a:buClr>
              <a:buFont typeface="Arial" charset="0"/>
              <a:buChar char="•"/>
            </a:pPr>
            <a:r>
              <a:rPr lang="en-GB" sz="1000" dirty="0">
                <a:solidFill>
                  <a:srgbClr val="000000"/>
                </a:solidFill>
                <a:latin typeface="Calibri" pitchFamily="34" charset="0"/>
                <a:cs typeface="Calibri" pitchFamily="34" charset="0"/>
              </a:rPr>
              <a:t>Capgemini can offer a support model and service management wrap </a:t>
            </a:r>
          </a:p>
        </p:txBody>
      </p:sp>
      <p:sp>
        <p:nvSpPr>
          <p:cNvPr id="18" name="Content Placeholder 2"/>
          <p:cNvSpPr txBox="1">
            <a:spLocks/>
          </p:cNvSpPr>
          <p:nvPr/>
        </p:nvSpPr>
        <p:spPr bwMode="auto">
          <a:xfrm>
            <a:off x="40193" y="2878985"/>
            <a:ext cx="5950205" cy="191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844" tIns="38922" rIns="77844" bIns="38922">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0" indent="-888596" eaLnBrk="1" hangingPunct="1">
              <a:spcBef>
                <a:spcPts val="200"/>
              </a:spcBef>
              <a:buClr>
                <a:srgbClr val="AC2B37"/>
              </a:buClr>
            </a:pPr>
            <a:r>
              <a:rPr lang="en-GB" b="1" dirty="0" smtClean="0">
                <a:solidFill>
                  <a:srgbClr val="998C85">
                    <a:lumMod val="50000"/>
                  </a:srgbClr>
                </a:solidFill>
                <a:latin typeface="Calibri" pitchFamily="34" charset="0"/>
                <a:cs typeface="Calibri" pitchFamily="34" charset="0"/>
              </a:rPr>
              <a:t>Immediate Benefits:</a:t>
            </a:r>
            <a:endParaRPr lang="en-GB" dirty="0">
              <a:solidFill>
                <a:srgbClr val="000000"/>
              </a:solidFill>
              <a:latin typeface="Calibri" pitchFamily="34" charset="0"/>
              <a:cs typeface="Calibri" pitchFamily="34" charset="0"/>
            </a:endParaRPr>
          </a:p>
          <a:p>
            <a:pPr marL="177760" lvl="2" indent="-88880" eaLnBrk="1" hangingPunct="1">
              <a:spcBef>
                <a:spcPts val="0"/>
              </a:spcBef>
              <a:buClr>
                <a:srgbClr val="AC2B37"/>
              </a:buClr>
              <a:buFont typeface="Arial" charset="0"/>
              <a:buChar char="•"/>
            </a:pPr>
            <a:r>
              <a:rPr lang="en-GB" sz="1000" dirty="0">
                <a:solidFill>
                  <a:srgbClr val="000000"/>
                </a:solidFill>
                <a:latin typeface="Calibri" pitchFamily="34" charset="0"/>
                <a:cs typeface="Calibri" pitchFamily="34" charset="0"/>
              </a:rPr>
              <a:t>Rapid integration of new digital services with your existing estate</a:t>
            </a:r>
          </a:p>
          <a:p>
            <a:pPr marL="177760" lvl="2" indent="-88880" eaLnBrk="1" hangingPunct="1">
              <a:spcBef>
                <a:spcPts val="0"/>
              </a:spcBef>
              <a:buClr>
                <a:srgbClr val="AC2B37"/>
              </a:buClr>
              <a:buFont typeface="Arial" charset="0"/>
              <a:buChar char="•"/>
            </a:pPr>
            <a:r>
              <a:rPr lang="en-GB" sz="1000" dirty="0">
                <a:solidFill>
                  <a:srgbClr val="000000"/>
                </a:solidFill>
                <a:latin typeface="Calibri" pitchFamily="34" charset="0"/>
                <a:cs typeface="Calibri" pitchFamily="34" charset="0"/>
              </a:rPr>
              <a:t>Grow digital skills within your business</a:t>
            </a:r>
          </a:p>
          <a:p>
            <a:pPr marL="177760" lvl="2" indent="-88880" eaLnBrk="1" hangingPunct="1">
              <a:spcBef>
                <a:spcPts val="0"/>
              </a:spcBef>
              <a:buClr>
                <a:srgbClr val="AC2B37"/>
              </a:buClr>
              <a:buFont typeface="Arial" charset="0"/>
              <a:buChar char="•"/>
            </a:pPr>
            <a:r>
              <a:rPr lang="en-GB" sz="1000" dirty="0">
                <a:solidFill>
                  <a:srgbClr val="000000"/>
                </a:solidFill>
                <a:latin typeface="Calibri" pitchFamily="34" charset="0"/>
                <a:cs typeface="Calibri" pitchFamily="34" charset="0"/>
              </a:rPr>
              <a:t>Unlock and leverage your existing data via API enablement</a:t>
            </a:r>
          </a:p>
          <a:p>
            <a:pPr marL="177760" lvl="2" indent="-88880" eaLnBrk="1" hangingPunct="1">
              <a:spcBef>
                <a:spcPts val="0"/>
              </a:spcBef>
              <a:buClr>
                <a:srgbClr val="AC2B37"/>
              </a:buClr>
              <a:buFont typeface="Arial" charset="0"/>
              <a:buChar char="•"/>
            </a:pPr>
            <a:r>
              <a:rPr lang="en-GB" sz="1000" dirty="0">
                <a:solidFill>
                  <a:srgbClr val="000000"/>
                </a:solidFill>
                <a:latin typeface="Calibri" pitchFamily="34" charset="0"/>
                <a:cs typeface="Calibri" pitchFamily="34" charset="0"/>
              </a:rPr>
              <a:t>A route to open source</a:t>
            </a:r>
          </a:p>
          <a:p>
            <a:pPr marL="177760" lvl="2" indent="-88880" eaLnBrk="1" hangingPunct="1">
              <a:spcBef>
                <a:spcPts val="0"/>
              </a:spcBef>
              <a:buClr>
                <a:srgbClr val="AC2B37"/>
              </a:buClr>
              <a:buFont typeface="Arial" charset="0"/>
              <a:buChar char="•"/>
            </a:pPr>
            <a:r>
              <a:rPr lang="en-GB" sz="1000" dirty="0">
                <a:solidFill>
                  <a:srgbClr val="000000"/>
                </a:solidFill>
                <a:latin typeface="Calibri" pitchFamily="34" charset="0"/>
                <a:cs typeface="Calibri" pitchFamily="34" charset="0"/>
              </a:rPr>
              <a:t>Reduction in bespoke work, technical decisions, time to become productive</a:t>
            </a:r>
          </a:p>
          <a:p>
            <a:pPr marL="177760" lvl="2" indent="-88880" eaLnBrk="1" hangingPunct="1">
              <a:spcBef>
                <a:spcPts val="0"/>
              </a:spcBef>
              <a:buClr>
                <a:srgbClr val="AC2B37"/>
              </a:buClr>
              <a:buFont typeface="Arial" charset="0"/>
              <a:buChar char="•"/>
            </a:pPr>
            <a:r>
              <a:rPr lang="en-GB" sz="1000" dirty="0">
                <a:solidFill>
                  <a:srgbClr val="000000"/>
                </a:solidFill>
                <a:latin typeface="Calibri" pitchFamily="34" charset="0"/>
                <a:cs typeface="Calibri" pitchFamily="34" charset="0"/>
              </a:rPr>
              <a:t>Innovative digital services using technology suppliers/SMEs of your choice</a:t>
            </a:r>
          </a:p>
          <a:p>
            <a:pPr marL="177760" lvl="2" indent="-88880" eaLnBrk="1" hangingPunct="1">
              <a:spcBef>
                <a:spcPts val="0"/>
              </a:spcBef>
              <a:buClr>
                <a:srgbClr val="AC2B37"/>
              </a:buClr>
              <a:buFont typeface="Arial" charset="0"/>
              <a:buChar char="•"/>
            </a:pPr>
            <a:r>
              <a:rPr lang="en-GB" sz="1000" dirty="0">
                <a:solidFill>
                  <a:srgbClr val="000000"/>
                </a:solidFill>
                <a:latin typeface="Calibri" pitchFamily="34" charset="0"/>
                <a:cs typeface="Calibri" pitchFamily="34" charset="0"/>
              </a:rPr>
              <a:t>Govern multiple suppliers delivering services in co-located / distributed teams</a:t>
            </a:r>
          </a:p>
          <a:p>
            <a:pPr marL="177760" lvl="2" indent="-88880" eaLnBrk="1" hangingPunct="1">
              <a:spcBef>
                <a:spcPts val="0"/>
              </a:spcBef>
              <a:buClr>
                <a:srgbClr val="AC2B37"/>
              </a:buClr>
              <a:buFont typeface="Arial" charset="0"/>
              <a:buChar char="•"/>
            </a:pPr>
            <a:r>
              <a:rPr lang="en-GB" sz="1000" dirty="0">
                <a:solidFill>
                  <a:srgbClr val="000000"/>
                </a:solidFill>
                <a:latin typeface="Calibri" pitchFamily="34" charset="0"/>
                <a:cs typeface="Calibri" pitchFamily="34" charset="0"/>
              </a:rPr>
              <a:t>Service design which can be accredited to Government security standards</a:t>
            </a:r>
          </a:p>
          <a:p>
            <a:pPr marL="177760" lvl="2" indent="-88880" eaLnBrk="1" hangingPunct="1">
              <a:spcBef>
                <a:spcPts val="0"/>
              </a:spcBef>
              <a:buClr>
                <a:srgbClr val="AC2B37"/>
              </a:buClr>
              <a:buFont typeface="Arial" charset="0"/>
              <a:buChar char="•"/>
            </a:pPr>
            <a:r>
              <a:rPr lang="en-GB" sz="1000" dirty="0">
                <a:solidFill>
                  <a:srgbClr val="000000"/>
                </a:solidFill>
                <a:latin typeface="Calibri" pitchFamily="34" charset="0"/>
                <a:cs typeface="Calibri" pitchFamily="34" charset="0"/>
              </a:rPr>
              <a:t>Based on Capgemini’s experience of delivering Digital Platforms and Services</a:t>
            </a:r>
          </a:p>
          <a:p>
            <a:pPr marL="177760" lvl="2" indent="-88880" eaLnBrk="1" hangingPunct="1">
              <a:spcBef>
                <a:spcPts val="0"/>
              </a:spcBef>
              <a:buClr>
                <a:srgbClr val="AC2B37"/>
              </a:buClr>
              <a:buFont typeface="Arial" charset="0"/>
              <a:buChar char="•"/>
            </a:pPr>
            <a:endParaRPr lang="en-GB" sz="1000" dirty="0">
              <a:solidFill>
                <a:srgbClr val="000000"/>
              </a:solidFill>
              <a:latin typeface="Calibri" pitchFamily="34" charset="0"/>
              <a:cs typeface="Calibri" pitchFamily="34" charset="0"/>
            </a:endParaRPr>
          </a:p>
        </p:txBody>
      </p:sp>
      <p:grpSp>
        <p:nvGrpSpPr>
          <p:cNvPr id="19" name="Group 18"/>
          <p:cNvGrpSpPr/>
          <p:nvPr/>
        </p:nvGrpSpPr>
        <p:grpSpPr>
          <a:xfrm>
            <a:off x="5401021" y="2978120"/>
            <a:ext cx="896974" cy="1002573"/>
            <a:chOff x="5452874" y="2978116"/>
            <a:chExt cx="896972" cy="1002573"/>
          </a:xfrm>
        </p:grpSpPr>
        <p:grpSp>
          <p:nvGrpSpPr>
            <p:cNvPr id="20" name="Group 19"/>
            <p:cNvGrpSpPr/>
            <p:nvPr/>
          </p:nvGrpSpPr>
          <p:grpSpPr>
            <a:xfrm>
              <a:off x="5469370" y="2978116"/>
              <a:ext cx="880476" cy="974153"/>
              <a:chOff x="6570601" y="2969239"/>
              <a:chExt cx="773906" cy="879269"/>
            </a:xfrm>
          </p:grpSpPr>
          <p:sp>
            <p:nvSpPr>
              <p:cNvPr id="23" name="Freeform 876"/>
              <p:cNvSpPr>
                <a:spLocks/>
              </p:cNvSpPr>
              <p:nvPr/>
            </p:nvSpPr>
            <p:spPr bwMode="auto">
              <a:xfrm flipH="1">
                <a:off x="7071882" y="2969239"/>
                <a:ext cx="230954" cy="450849"/>
              </a:xfrm>
              <a:custGeom>
                <a:avLst/>
                <a:gdLst/>
                <a:ahLst/>
                <a:cxnLst>
                  <a:cxn ang="0">
                    <a:pos x="34" y="186"/>
                  </a:cxn>
                  <a:cxn ang="0">
                    <a:pos x="41" y="182"/>
                  </a:cxn>
                  <a:cxn ang="0">
                    <a:pos x="55" y="166"/>
                  </a:cxn>
                  <a:cxn ang="0">
                    <a:pos x="56" y="163"/>
                  </a:cxn>
                  <a:cxn ang="0">
                    <a:pos x="56" y="153"/>
                  </a:cxn>
                  <a:cxn ang="0">
                    <a:pos x="50" y="138"/>
                  </a:cxn>
                  <a:cxn ang="0">
                    <a:pos x="43" y="123"/>
                  </a:cxn>
                  <a:cxn ang="0">
                    <a:pos x="42" y="113"/>
                  </a:cxn>
                  <a:cxn ang="0">
                    <a:pos x="43" y="110"/>
                  </a:cxn>
                  <a:cxn ang="0">
                    <a:pos x="50" y="105"/>
                  </a:cxn>
                  <a:cxn ang="0">
                    <a:pos x="62" y="105"/>
                  </a:cxn>
                  <a:cxn ang="0">
                    <a:pos x="70" y="102"/>
                  </a:cxn>
                  <a:cxn ang="0">
                    <a:pos x="73" y="99"/>
                  </a:cxn>
                  <a:cxn ang="0">
                    <a:pos x="74" y="95"/>
                  </a:cxn>
                  <a:cxn ang="0">
                    <a:pos x="80" y="47"/>
                  </a:cxn>
                  <a:cxn ang="0">
                    <a:pos x="76" y="40"/>
                  </a:cxn>
                  <a:cxn ang="0">
                    <a:pos x="74" y="38"/>
                  </a:cxn>
                  <a:cxn ang="0">
                    <a:pos x="70" y="36"/>
                  </a:cxn>
                  <a:cxn ang="0">
                    <a:pos x="62" y="9"/>
                  </a:cxn>
                  <a:cxn ang="0">
                    <a:pos x="62" y="5"/>
                  </a:cxn>
                  <a:cxn ang="0">
                    <a:pos x="60" y="2"/>
                  </a:cxn>
                  <a:cxn ang="0">
                    <a:pos x="60" y="2"/>
                  </a:cxn>
                  <a:cxn ang="0">
                    <a:pos x="54" y="0"/>
                  </a:cxn>
                  <a:cxn ang="0">
                    <a:pos x="51" y="1"/>
                  </a:cxn>
                  <a:cxn ang="0">
                    <a:pos x="48" y="2"/>
                  </a:cxn>
                  <a:cxn ang="0">
                    <a:pos x="46" y="5"/>
                  </a:cxn>
                  <a:cxn ang="0">
                    <a:pos x="46" y="36"/>
                  </a:cxn>
                  <a:cxn ang="0">
                    <a:pos x="34" y="9"/>
                  </a:cxn>
                  <a:cxn ang="0">
                    <a:pos x="33" y="5"/>
                  </a:cxn>
                  <a:cxn ang="0">
                    <a:pos x="32" y="2"/>
                  </a:cxn>
                  <a:cxn ang="0">
                    <a:pos x="26" y="0"/>
                  </a:cxn>
                  <a:cxn ang="0">
                    <a:pos x="22" y="1"/>
                  </a:cxn>
                  <a:cxn ang="0">
                    <a:pos x="19" y="2"/>
                  </a:cxn>
                  <a:cxn ang="0">
                    <a:pos x="17" y="9"/>
                  </a:cxn>
                  <a:cxn ang="0">
                    <a:pos x="17" y="36"/>
                  </a:cxn>
                  <a:cxn ang="0">
                    <a:pos x="10" y="36"/>
                  </a:cxn>
                  <a:cxn ang="0">
                    <a:pos x="3" y="40"/>
                  </a:cxn>
                  <a:cxn ang="0">
                    <a:pos x="0" y="43"/>
                  </a:cxn>
                  <a:cxn ang="0">
                    <a:pos x="0" y="47"/>
                  </a:cxn>
                  <a:cxn ang="0">
                    <a:pos x="5" y="95"/>
                  </a:cxn>
                  <a:cxn ang="0">
                    <a:pos x="9" y="102"/>
                  </a:cxn>
                  <a:cxn ang="0">
                    <a:pos x="13" y="105"/>
                  </a:cxn>
                  <a:cxn ang="0">
                    <a:pos x="21" y="105"/>
                  </a:cxn>
                </a:cxnLst>
                <a:rect l="0" t="0" r="r" b="b"/>
                <a:pathLst>
                  <a:path w="80" h="186">
                    <a:moveTo>
                      <a:pt x="34" y="186"/>
                    </a:moveTo>
                    <a:lnTo>
                      <a:pt x="34" y="186"/>
                    </a:lnTo>
                    <a:lnTo>
                      <a:pt x="41" y="182"/>
                    </a:lnTo>
                    <a:lnTo>
                      <a:pt x="41" y="182"/>
                    </a:lnTo>
                    <a:lnTo>
                      <a:pt x="50" y="175"/>
                    </a:lnTo>
                    <a:lnTo>
                      <a:pt x="55" y="166"/>
                    </a:lnTo>
                    <a:lnTo>
                      <a:pt x="55" y="166"/>
                    </a:lnTo>
                    <a:lnTo>
                      <a:pt x="56" y="163"/>
                    </a:lnTo>
                    <a:lnTo>
                      <a:pt x="57" y="159"/>
                    </a:lnTo>
                    <a:lnTo>
                      <a:pt x="56" y="153"/>
                    </a:lnTo>
                    <a:lnTo>
                      <a:pt x="54" y="145"/>
                    </a:lnTo>
                    <a:lnTo>
                      <a:pt x="50" y="138"/>
                    </a:lnTo>
                    <a:lnTo>
                      <a:pt x="46" y="130"/>
                    </a:lnTo>
                    <a:lnTo>
                      <a:pt x="43" y="123"/>
                    </a:lnTo>
                    <a:lnTo>
                      <a:pt x="42" y="115"/>
                    </a:lnTo>
                    <a:lnTo>
                      <a:pt x="42" y="113"/>
                    </a:lnTo>
                    <a:lnTo>
                      <a:pt x="43" y="110"/>
                    </a:lnTo>
                    <a:lnTo>
                      <a:pt x="43" y="110"/>
                    </a:lnTo>
                    <a:lnTo>
                      <a:pt x="46" y="106"/>
                    </a:lnTo>
                    <a:lnTo>
                      <a:pt x="50" y="105"/>
                    </a:lnTo>
                    <a:lnTo>
                      <a:pt x="62" y="105"/>
                    </a:lnTo>
                    <a:lnTo>
                      <a:pt x="62" y="105"/>
                    </a:lnTo>
                    <a:lnTo>
                      <a:pt x="66" y="105"/>
                    </a:lnTo>
                    <a:lnTo>
                      <a:pt x="70" y="102"/>
                    </a:lnTo>
                    <a:lnTo>
                      <a:pt x="70" y="102"/>
                    </a:lnTo>
                    <a:lnTo>
                      <a:pt x="73" y="99"/>
                    </a:lnTo>
                    <a:lnTo>
                      <a:pt x="74" y="95"/>
                    </a:lnTo>
                    <a:lnTo>
                      <a:pt x="74" y="95"/>
                    </a:lnTo>
                    <a:lnTo>
                      <a:pt x="80" y="47"/>
                    </a:lnTo>
                    <a:lnTo>
                      <a:pt x="80" y="47"/>
                    </a:lnTo>
                    <a:lnTo>
                      <a:pt x="79" y="43"/>
                    </a:lnTo>
                    <a:lnTo>
                      <a:pt x="76" y="40"/>
                    </a:lnTo>
                    <a:lnTo>
                      <a:pt x="76" y="40"/>
                    </a:lnTo>
                    <a:lnTo>
                      <a:pt x="74" y="38"/>
                    </a:lnTo>
                    <a:lnTo>
                      <a:pt x="70" y="36"/>
                    </a:lnTo>
                    <a:lnTo>
                      <a:pt x="70" y="36"/>
                    </a:lnTo>
                    <a:lnTo>
                      <a:pt x="62" y="36"/>
                    </a:lnTo>
                    <a:lnTo>
                      <a:pt x="62" y="9"/>
                    </a:lnTo>
                    <a:lnTo>
                      <a:pt x="62" y="9"/>
                    </a:lnTo>
                    <a:lnTo>
                      <a:pt x="62" y="5"/>
                    </a:lnTo>
                    <a:lnTo>
                      <a:pt x="60" y="2"/>
                    </a:lnTo>
                    <a:lnTo>
                      <a:pt x="60" y="2"/>
                    </a:lnTo>
                    <a:lnTo>
                      <a:pt x="60" y="2"/>
                    </a:lnTo>
                    <a:lnTo>
                      <a:pt x="60" y="2"/>
                    </a:lnTo>
                    <a:lnTo>
                      <a:pt x="57" y="1"/>
                    </a:lnTo>
                    <a:lnTo>
                      <a:pt x="54" y="0"/>
                    </a:lnTo>
                    <a:lnTo>
                      <a:pt x="54" y="0"/>
                    </a:lnTo>
                    <a:lnTo>
                      <a:pt x="51" y="1"/>
                    </a:lnTo>
                    <a:lnTo>
                      <a:pt x="48" y="2"/>
                    </a:lnTo>
                    <a:lnTo>
                      <a:pt x="48" y="2"/>
                    </a:lnTo>
                    <a:lnTo>
                      <a:pt x="48" y="2"/>
                    </a:lnTo>
                    <a:lnTo>
                      <a:pt x="46" y="5"/>
                    </a:lnTo>
                    <a:lnTo>
                      <a:pt x="46" y="9"/>
                    </a:lnTo>
                    <a:lnTo>
                      <a:pt x="46" y="36"/>
                    </a:lnTo>
                    <a:lnTo>
                      <a:pt x="34" y="36"/>
                    </a:lnTo>
                    <a:lnTo>
                      <a:pt x="34" y="9"/>
                    </a:lnTo>
                    <a:lnTo>
                      <a:pt x="34" y="9"/>
                    </a:lnTo>
                    <a:lnTo>
                      <a:pt x="33" y="5"/>
                    </a:lnTo>
                    <a:lnTo>
                      <a:pt x="32" y="2"/>
                    </a:lnTo>
                    <a:lnTo>
                      <a:pt x="32" y="2"/>
                    </a:lnTo>
                    <a:lnTo>
                      <a:pt x="28" y="1"/>
                    </a:lnTo>
                    <a:lnTo>
                      <a:pt x="26" y="0"/>
                    </a:lnTo>
                    <a:lnTo>
                      <a:pt x="26" y="0"/>
                    </a:lnTo>
                    <a:lnTo>
                      <a:pt x="22" y="1"/>
                    </a:lnTo>
                    <a:lnTo>
                      <a:pt x="19" y="2"/>
                    </a:lnTo>
                    <a:lnTo>
                      <a:pt x="19" y="2"/>
                    </a:lnTo>
                    <a:lnTo>
                      <a:pt x="18" y="5"/>
                    </a:lnTo>
                    <a:lnTo>
                      <a:pt x="17" y="9"/>
                    </a:lnTo>
                    <a:lnTo>
                      <a:pt x="17" y="36"/>
                    </a:lnTo>
                    <a:lnTo>
                      <a:pt x="17" y="36"/>
                    </a:lnTo>
                    <a:lnTo>
                      <a:pt x="10" y="36"/>
                    </a:lnTo>
                    <a:lnTo>
                      <a:pt x="10" y="36"/>
                    </a:lnTo>
                    <a:lnTo>
                      <a:pt x="7" y="38"/>
                    </a:lnTo>
                    <a:lnTo>
                      <a:pt x="3" y="40"/>
                    </a:lnTo>
                    <a:lnTo>
                      <a:pt x="3" y="40"/>
                    </a:lnTo>
                    <a:lnTo>
                      <a:pt x="0" y="43"/>
                    </a:lnTo>
                    <a:lnTo>
                      <a:pt x="0" y="47"/>
                    </a:lnTo>
                    <a:lnTo>
                      <a:pt x="0" y="47"/>
                    </a:lnTo>
                    <a:lnTo>
                      <a:pt x="5" y="95"/>
                    </a:lnTo>
                    <a:lnTo>
                      <a:pt x="5" y="95"/>
                    </a:lnTo>
                    <a:lnTo>
                      <a:pt x="7" y="99"/>
                    </a:lnTo>
                    <a:lnTo>
                      <a:pt x="9" y="102"/>
                    </a:lnTo>
                    <a:lnTo>
                      <a:pt x="9" y="102"/>
                    </a:lnTo>
                    <a:lnTo>
                      <a:pt x="13" y="105"/>
                    </a:lnTo>
                    <a:lnTo>
                      <a:pt x="17" y="105"/>
                    </a:lnTo>
                    <a:lnTo>
                      <a:pt x="21" y="105"/>
                    </a:lnTo>
                  </a:path>
                </a:pathLst>
              </a:custGeom>
              <a:ln>
                <a:solidFill>
                  <a:schemeClr val="accent1">
                    <a:lumMod val="75000"/>
                  </a:schemeClr>
                </a:solidFill>
                <a:headEnd/>
                <a:tailEnd/>
              </a:ln>
            </p:spPr>
            <p:style>
              <a:lnRef idx="2">
                <a:schemeClr val="dk1"/>
              </a:lnRef>
              <a:fillRef idx="1">
                <a:schemeClr val="lt1"/>
              </a:fillRef>
              <a:effectRef idx="0">
                <a:schemeClr val="dk1"/>
              </a:effectRef>
              <a:fontRef idx="minor">
                <a:schemeClr val="dk1"/>
              </a:fontRef>
            </p:style>
            <p:txBody>
              <a:bodyPr vert="horz" wrap="square" lIns="83969" tIns="41985" rIns="83969" bIns="41985" numCol="1" anchor="t" anchorCtr="0" compatLnSpc="1">
                <a:prstTxWarp prst="textNoShape">
                  <a:avLst/>
                </a:prstTxWarp>
              </a:bodyPr>
              <a:lstStyle/>
              <a:p>
                <a:endParaRPr lang="en-US">
                  <a:solidFill>
                    <a:schemeClr val="tx1">
                      <a:lumMod val="75000"/>
                      <a:lumOff val="25000"/>
                    </a:schemeClr>
                  </a:solidFill>
                </a:endParaRPr>
              </a:p>
            </p:txBody>
          </p:sp>
          <p:sp>
            <p:nvSpPr>
              <p:cNvPr id="24" name="Freeform 23"/>
              <p:cNvSpPr/>
              <p:nvPr/>
            </p:nvSpPr>
            <p:spPr>
              <a:xfrm rot="10800000">
                <a:off x="6570601" y="3403008"/>
                <a:ext cx="735405" cy="445500"/>
              </a:xfrm>
              <a:custGeom>
                <a:avLst/>
                <a:gdLst>
                  <a:gd name="connsiteX0" fmla="*/ 0 w 419100"/>
                  <a:gd name="connsiteY0" fmla="*/ 42070 h 252413"/>
                  <a:gd name="connsiteX1" fmla="*/ 12322 w 419100"/>
                  <a:gd name="connsiteY1" fmla="*/ 12322 h 252413"/>
                  <a:gd name="connsiteX2" fmla="*/ 42070 w 419100"/>
                  <a:gd name="connsiteY2" fmla="*/ 0 h 252413"/>
                  <a:gd name="connsiteX3" fmla="*/ 377030 w 419100"/>
                  <a:gd name="connsiteY3" fmla="*/ 0 h 252413"/>
                  <a:gd name="connsiteX4" fmla="*/ 406778 w 419100"/>
                  <a:gd name="connsiteY4" fmla="*/ 12322 h 252413"/>
                  <a:gd name="connsiteX5" fmla="*/ 419100 w 419100"/>
                  <a:gd name="connsiteY5" fmla="*/ 42070 h 252413"/>
                  <a:gd name="connsiteX6" fmla="*/ 419100 w 419100"/>
                  <a:gd name="connsiteY6" fmla="*/ 210343 h 252413"/>
                  <a:gd name="connsiteX7" fmla="*/ 406778 w 419100"/>
                  <a:gd name="connsiteY7" fmla="*/ 240091 h 252413"/>
                  <a:gd name="connsiteX8" fmla="*/ 377030 w 419100"/>
                  <a:gd name="connsiteY8" fmla="*/ 252413 h 252413"/>
                  <a:gd name="connsiteX9" fmla="*/ 42070 w 419100"/>
                  <a:gd name="connsiteY9" fmla="*/ 252413 h 252413"/>
                  <a:gd name="connsiteX10" fmla="*/ 12322 w 419100"/>
                  <a:gd name="connsiteY10" fmla="*/ 240091 h 252413"/>
                  <a:gd name="connsiteX11" fmla="*/ 0 w 419100"/>
                  <a:gd name="connsiteY11" fmla="*/ 210343 h 252413"/>
                  <a:gd name="connsiteX12" fmla="*/ 0 w 419100"/>
                  <a:gd name="connsiteY12" fmla="*/ 42070 h 25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100" h="252413">
                    <a:moveTo>
                      <a:pt x="0" y="42070"/>
                    </a:moveTo>
                    <a:cubicBezTo>
                      <a:pt x="0" y="30912"/>
                      <a:pt x="4432" y="20212"/>
                      <a:pt x="12322" y="12322"/>
                    </a:cubicBezTo>
                    <a:cubicBezTo>
                      <a:pt x="20212" y="4432"/>
                      <a:pt x="30912" y="0"/>
                      <a:pt x="42070" y="0"/>
                    </a:cubicBezTo>
                    <a:lnTo>
                      <a:pt x="377030" y="0"/>
                    </a:lnTo>
                    <a:cubicBezTo>
                      <a:pt x="388188" y="0"/>
                      <a:pt x="398888" y="4432"/>
                      <a:pt x="406778" y="12322"/>
                    </a:cubicBezTo>
                    <a:cubicBezTo>
                      <a:pt x="414668" y="20212"/>
                      <a:pt x="419100" y="30912"/>
                      <a:pt x="419100" y="42070"/>
                    </a:cubicBezTo>
                    <a:lnTo>
                      <a:pt x="419100" y="210343"/>
                    </a:lnTo>
                    <a:cubicBezTo>
                      <a:pt x="419100" y="221501"/>
                      <a:pt x="414668" y="232201"/>
                      <a:pt x="406778" y="240091"/>
                    </a:cubicBezTo>
                    <a:cubicBezTo>
                      <a:pt x="398888" y="247981"/>
                      <a:pt x="388188" y="252413"/>
                      <a:pt x="377030" y="252413"/>
                    </a:cubicBezTo>
                    <a:lnTo>
                      <a:pt x="42070" y="252413"/>
                    </a:lnTo>
                    <a:cubicBezTo>
                      <a:pt x="30912" y="252413"/>
                      <a:pt x="20212" y="247981"/>
                      <a:pt x="12322" y="240091"/>
                    </a:cubicBezTo>
                    <a:cubicBezTo>
                      <a:pt x="4432" y="232201"/>
                      <a:pt x="0" y="221501"/>
                      <a:pt x="0" y="210343"/>
                    </a:cubicBezTo>
                    <a:lnTo>
                      <a:pt x="0" y="42070"/>
                    </a:lnTo>
                    <a:close/>
                  </a:path>
                </a:pathLst>
              </a:custGeom>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err="1">
                  <a:solidFill>
                    <a:schemeClr val="tx1">
                      <a:lumMod val="75000"/>
                      <a:lumOff val="25000"/>
                    </a:schemeClr>
                  </a:solidFill>
                </a:endParaRPr>
              </a:p>
            </p:txBody>
          </p:sp>
          <p:sp>
            <p:nvSpPr>
              <p:cNvPr id="25" name="Freeform 24"/>
              <p:cNvSpPr/>
              <p:nvPr/>
            </p:nvSpPr>
            <p:spPr>
              <a:xfrm rot="10800000">
                <a:off x="7179619" y="3383851"/>
                <a:ext cx="164888" cy="108867"/>
              </a:xfrm>
              <a:custGeom>
                <a:avLst/>
                <a:gdLst>
                  <a:gd name="connsiteX0" fmla="*/ 0 w 219075"/>
                  <a:gd name="connsiteY0" fmla="*/ 0 h 47625"/>
                  <a:gd name="connsiteX1" fmla="*/ 219075 w 219075"/>
                  <a:gd name="connsiteY1" fmla="*/ 0 h 47625"/>
                  <a:gd name="connsiteX2" fmla="*/ 219075 w 219075"/>
                  <a:gd name="connsiteY2" fmla="*/ 47625 h 47625"/>
                  <a:gd name="connsiteX3" fmla="*/ 0 w 219075"/>
                  <a:gd name="connsiteY3" fmla="*/ 47625 h 47625"/>
                  <a:gd name="connsiteX4" fmla="*/ 0 w 219075"/>
                  <a:gd name="connsiteY4" fmla="*/ 0 h 47625"/>
                  <a:gd name="connsiteX0" fmla="*/ 0 w 219075"/>
                  <a:gd name="connsiteY0" fmla="*/ 0 h 59532"/>
                  <a:gd name="connsiteX1" fmla="*/ 219075 w 219075"/>
                  <a:gd name="connsiteY1" fmla="*/ 0 h 59532"/>
                  <a:gd name="connsiteX2" fmla="*/ 209550 w 219075"/>
                  <a:gd name="connsiteY2" fmla="*/ 59532 h 59532"/>
                  <a:gd name="connsiteX3" fmla="*/ 0 w 219075"/>
                  <a:gd name="connsiteY3" fmla="*/ 47625 h 59532"/>
                  <a:gd name="connsiteX4" fmla="*/ 0 w 219075"/>
                  <a:gd name="connsiteY4" fmla="*/ 0 h 59532"/>
                  <a:gd name="connsiteX0" fmla="*/ 0 w 219075"/>
                  <a:gd name="connsiteY0" fmla="*/ 0 h 64293"/>
                  <a:gd name="connsiteX1" fmla="*/ 219075 w 219075"/>
                  <a:gd name="connsiteY1" fmla="*/ 0 h 64293"/>
                  <a:gd name="connsiteX2" fmla="*/ 209550 w 219075"/>
                  <a:gd name="connsiteY2" fmla="*/ 59532 h 64293"/>
                  <a:gd name="connsiteX3" fmla="*/ 11907 w 219075"/>
                  <a:gd name="connsiteY3" fmla="*/ 64293 h 64293"/>
                  <a:gd name="connsiteX4" fmla="*/ 0 w 219075"/>
                  <a:gd name="connsiteY4" fmla="*/ 0 h 64293"/>
                  <a:gd name="connsiteX0" fmla="*/ 0 w 219075"/>
                  <a:gd name="connsiteY0" fmla="*/ 0 h 71439"/>
                  <a:gd name="connsiteX1" fmla="*/ 219075 w 219075"/>
                  <a:gd name="connsiteY1" fmla="*/ 0 h 71439"/>
                  <a:gd name="connsiteX2" fmla="*/ 200025 w 219075"/>
                  <a:gd name="connsiteY2" fmla="*/ 71439 h 71439"/>
                  <a:gd name="connsiteX3" fmla="*/ 11907 w 219075"/>
                  <a:gd name="connsiteY3" fmla="*/ 64293 h 71439"/>
                  <a:gd name="connsiteX4" fmla="*/ 0 w 219075"/>
                  <a:gd name="connsiteY4" fmla="*/ 0 h 71439"/>
                  <a:gd name="connsiteX0" fmla="*/ 0 w 219075"/>
                  <a:gd name="connsiteY0" fmla="*/ 0 h 64293"/>
                  <a:gd name="connsiteX1" fmla="*/ 219075 w 219075"/>
                  <a:gd name="connsiteY1" fmla="*/ 0 h 64293"/>
                  <a:gd name="connsiteX2" fmla="*/ 200025 w 219075"/>
                  <a:gd name="connsiteY2" fmla="*/ 61914 h 64293"/>
                  <a:gd name="connsiteX3" fmla="*/ 11907 w 219075"/>
                  <a:gd name="connsiteY3" fmla="*/ 64293 h 64293"/>
                  <a:gd name="connsiteX4" fmla="*/ 0 w 219075"/>
                  <a:gd name="connsiteY4" fmla="*/ 0 h 64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64293">
                    <a:moveTo>
                      <a:pt x="0" y="0"/>
                    </a:moveTo>
                    <a:lnTo>
                      <a:pt x="219075" y="0"/>
                    </a:lnTo>
                    <a:lnTo>
                      <a:pt x="200025" y="61914"/>
                    </a:lnTo>
                    <a:lnTo>
                      <a:pt x="11907" y="642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1">
                      <a:lumMod val="75000"/>
                      <a:lumOff val="25000"/>
                    </a:schemeClr>
                  </a:solidFill>
                </a:endParaRPr>
              </a:p>
            </p:txBody>
          </p:sp>
        </p:grpSp>
        <p:sp>
          <p:nvSpPr>
            <p:cNvPr id="21" name="TextBox 20"/>
            <p:cNvSpPr txBox="1"/>
            <p:nvPr/>
          </p:nvSpPr>
          <p:spPr>
            <a:xfrm>
              <a:off x="5452874" y="3454904"/>
              <a:ext cx="847656" cy="525785"/>
            </a:xfrm>
            <a:prstGeom prst="rect">
              <a:avLst/>
            </a:prstGeom>
            <a:noFill/>
          </p:spPr>
          <p:txBody>
            <a:bodyPr wrap="none" rtlCol="0">
              <a:spAutoFit/>
            </a:bodyPr>
            <a:lstStyle/>
            <a:p>
              <a:pPr>
                <a:lnSpc>
                  <a:spcPct val="90000"/>
                </a:lnSpc>
              </a:pPr>
              <a:r>
                <a:rPr lang="en-GB" sz="1000" dirty="0">
                  <a:solidFill>
                    <a:schemeClr val="tx2">
                      <a:lumMod val="50000"/>
                    </a:schemeClr>
                  </a:solidFill>
                </a:rPr>
                <a:t>Operational</a:t>
              </a:r>
            </a:p>
            <a:p>
              <a:r>
                <a:rPr lang="en-GB" sz="1000" dirty="0">
                  <a:solidFill>
                    <a:schemeClr val="tx2">
                      <a:lumMod val="50000"/>
                    </a:schemeClr>
                  </a:solidFill>
                </a:rPr>
                <a:t>Business</a:t>
              </a:r>
            </a:p>
            <a:p>
              <a:pPr>
                <a:lnSpc>
                  <a:spcPct val="90000"/>
                </a:lnSpc>
              </a:pPr>
              <a:r>
                <a:rPr lang="en-GB" sz="1000" dirty="0">
                  <a:solidFill>
                    <a:schemeClr val="tx2">
                      <a:lumMod val="50000"/>
                    </a:schemeClr>
                  </a:solidFill>
                </a:rPr>
                <a:t>Services</a:t>
              </a:r>
            </a:p>
          </p:txBody>
        </p:sp>
      </p:grpSp>
      <p:grpSp>
        <p:nvGrpSpPr>
          <p:cNvPr id="26" name="Group 25"/>
          <p:cNvGrpSpPr/>
          <p:nvPr/>
        </p:nvGrpSpPr>
        <p:grpSpPr>
          <a:xfrm>
            <a:off x="6440079" y="2978120"/>
            <a:ext cx="896972" cy="1002573"/>
            <a:chOff x="5452874" y="2978116"/>
            <a:chExt cx="896972" cy="1002573"/>
          </a:xfrm>
        </p:grpSpPr>
        <p:grpSp>
          <p:nvGrpSpPr>
            <p:cNvPr id="27" name="Group 26"/>
            <p:cNvGrpSpPr/>
            <p:nvPr/>
          </p:nvGrpSpPr>
          <p:grpSpPr>
            <a:xfrm>
              <a:off x="5469370" y="2978116"/>
              <a:ext cx="880476" cy="974153"/>
              <a:chOff x="6570601" y="2969239"/>
              <a:chExt cx="773906" cy="879269"/>
            </a:xfrm>
          </p:grpSpPr>
          <p:sp>
            <p:nvSpPr>
              <p:cNvPr id="29" name="Freeform 876"/>
              <p:cNvSpPr>
                <a:spLocks/>
              </p:cNvSpPr>
              <p:nvPr/>
            </p:nvSpPr>
            <p:spPr bwMode="auto">
              <a:xfrm flipH="1">
                <a:off x="7071882" y="2969239"/>
                <a:ext cx="230954" cy="450849"/>
              </a:xfrm>
              <a:custGeom>
                <a:avLst/>
                <a:gdLst/>
                <a:ahLst/>
                <a:cxnLst>
                  <a:cxn ang="0">
                    <a:pos x="34" y="186"/>
                  </a:cxn>
                  <a:cxn ang="0">
                    <a:pos x="41" y="182"/>
                  </a:cxn>
                  <a:cxn ang="0">
                    <a:pos x="55" y="166"/>
                  </a:cxn>
                  <a:cxn ang="0">
                    <a:pos x="56" y="163"/>
                  </a:cxn>
                  <a:cxn ang="0">
                    <a:pos x="56" y="153"/>
                  </a:cxn>
                  <a:cxn ang="0">
                    <a:pos x="50" y="138"/>
                  </a:cxn>
                  <a:cxn ang="0">
                    <a:pos x="43" y="123"/>
                  </a:cxn>
                  <a:cxn ang="0">
                    <a:pos x="42" y="113"/>
                  </a:cxn>
                  <a:cxn ang="0">
                    <a:pos x="43" y="110"/>
                  </a:cxn>
                  <a:cxn ang="0">
                    <a:pos x="50" y="105"/>
                  </a:cxn>
                  <a:cxn ang="0">
                    <a:pos x="62" y="105"/>
                  </a:cxn>
                  <a:cxn ang="0">
                    <a:pos x="70" y="102"/>
                  </a:cxn>
                  <a:cxn ang="0">
                    <a:pos x="73" y="99"/>
                  </a:cxn>
                  <a:cxn ang="0">
                    <a:pos x="74" y="95"/>
                  </a:cxn>
                  <a:cxn ang="0">
                    <a:pos x="80" y="47"/>
                  </a:cxn>
                  <a:cxn ang="0">
                    <a:pos x="76" y="40"/>
                  </a:cxn>
                  <a:cxn ang="0">
                    <a:pos x="74" y="38"/>
                  </a:cxn>
                  <a:cxn ang="0">
                    <a:pos x="70" y="36"/>
                  </a:cxn>
                  <a:cxn ang="0">
                    <a:pos x="62" y="9"/>
                  </a:cxn>
                  <a:cxn ang="0">
                    <a:pos x="62" y="5"/>
                  </a:cxn>
                  <a:cxn ang="0">
                    <a:pos x="60" y="2"/>
                  </a:cxn>
                  <a:cxn ang="0">
                    <a:pos x="60" y="2"/>
                  </a:cxn>
                  <a:cxn ang="0">
                    <a:pos x="54" y="0"/>
                  </a:cxn>
                  <a:cxn ang="0">
                    <a:pos x="51" y="1"/>
                  </a:cxn>
                  <a:cxn ang="0">
                    <a:pos x="48" y="2"/>
                  </a:cxn>
                  <a:cxn ang="0">
                    <a:pos x="46" y="5"/>
                  </a:cxn>
                  <a:cxn ang="0">
                    <a:pos x="46" y="36"/>
                  </a:cxn>
                  <a:cxn ang="0">
                    <a:pos x="34" y="9"/>
                  </a:cxn>
                  <a:cxn ang="0">
                    <a:pos x="33" y="5"/>
                  </a:cxn>
                  <a:cxn ang="0">
                    <a:pos x="32" y="2"/>
                  </a:cxn>
                  <a:cxn ang="0">
                    <a:pos x="26" y="0"/>
                  </a:cxn>
                  <a:cxn ang="0">
                    <a:pos x="22" y="1"/>
                  </a:cxn>
                  <a:cxn ang="0">
                    <a:pos x="19" y="2"/>
                  </a:cxn>
                  <a:cxn ang="0">
                    <a:pos x="17" y="9"/>
                  </a:cxn>
                  <a:cxn ang="0">
                    <a:pos x="17" y="36"/>
                  </a:cxn>
                  <a:cxn ang="0">
                    <a:pos x="10" y="36"/>
                  </a:cxn>
                  <a:cxn ang="0">
                    <a:pos x="3" y="40"/>
                  </a:cxn>
                  <a:cxn ang="0">
                    <a:pos x="0" y="43"/>
                  </a:cxn>
                  <a:cxn ang="0">
                    <a:pos x="0" y="47"/>
                  </a:cxn>
                  <a:cxn ang="0">
                    <a:pos x="5" y="95"/>
                  </a:cxn>
                  <a:cxn ang="0">
                    <a:pos x="9" y="102"/>
                  </a:cxn>
                  <a:cxn ang="0">
                    <a:pos x="13" y="105"/>
                  </a:cxn>
                  <a:cxn ang="0">
                    <a:pos x="21" y="105"/>
                  </a:cxn>
                </a:cxnLst>
                <a:rect l="0" t="0" r="r" b="b"/>
                <a:pathLst>
                  <a:path w="80" h="186">
                    <a:moveTo>
                      <a:pt x="34" y="186"/>
                    </a:moveTo>
                    <a:lnTo>
                      <a:pt x="34" y="186"/>
                    </a:lnTo>
                    <a:lnTo>
                      <a:pt x="41" y="182"/>
                    </a:lnTo>
                    <a:lnTo>
                      <a:pt x="41" y="182"/>
                    </a:lnTo>
                    <a:lnTo>
                      <a:pt x="50" y="175"/>
                    </a:lnTo>
                    <a:lnTo>
                      <a:pt x="55" y="166"/>
                    </a:lnTo>
                    <a:lnTo>
                      <a:pt x="55" y="166"/>
                    </a:lnTo>
                    <a:lnTo>
                      <a:pt x="56" y="163"/>
                    </a:lnTo>
                    <a:lnTo>
                      <a:pt x="57" y="159"/>
                    </a:lnTo>
                    <a:lnTo>
                      <a:pt x="56" y="153"/>
                    </a:lnTo>
                    <a:lnTo>
                      <a:pt x="54" y="145"/>
                    </a:lnTo>
                    <a:lnTo>
                      <a:pt x="50" y="138"/>
                    </a:lnTo>
                    <a:lnTo>
                      <a:pt x="46" y="130"/>
                    </a:lnTo>
                    <a:lnTo>
                      <a:pt x="43" y="123"/>
                    </a:lnTo>
                    <a:lnTo>
                      <a:pt x="42" y="115"/>
                    </a:lnTo>
                    <a:lnTo>
                      <a:pt x="42" y="113"/>
                    </a:lnTo>
                    <a:lnTo>
                      <a:pt x="43" y="110"/>
                    </a:lnTo>
                    <a:lnTo>
                      <a:pt x="43" y="110"/>
                    </a:lnTo>
                    <a:lnTo>
                      <a:pt x="46" y="106"/>
                    </a:lnTo>
                    <a:lnTo>
                      <a:pt x="50" y="105"/>
                    </a:lnTo>
                    <a:lnTo>
                      <a:pt x="62" y="105"/>
                    </a:lnTo>
                    <a:lnTo>
                      <a:pt x="62" y="105"/>
                    </a:lnTo>
                    <a:lnTo>
                      <a:pt x="66" y="105"/>
                    </a:lnTo>
                    <a:lnTo>
                      <a:pt x="70" y="102"/>
                    </a:lnTo>
                    <a:lnTo>
                      <a:pt x="70" y="102"/>
                    </a:lnTo>
                    <a:lnTo>
                      <a:pt x="73" y="99"/>
                    </a:lnTo>
                    <a:lnTo>
                      <a:pt x="74" y="95"/>
                    </a:lnTo>
                    <a:lnTo>
                      <a:pt x="74" y="95"/>
                    </a:lnTo>
                    <a:lnTo>
                      <a:pt x="80" y="47"/>
                    </a:lnTo>
                    <a:lnTo>
                      <a:pt x="80" y="47"/>
                    </a:lnTo>
                    <a:lnTo>
                      <a:pt x="79" y="43"/>
                    </a:lnTo>
                    <a:lnTo>
                      <a:pt x="76" y="40"/>
                    </a:lnTo>
                    <a:lnTo>
                      <a:pt x="76" y="40"/>
                    </a:lnTo>
                    <a:lnTo>
                      <a:pt x="74" y="38"/>
                    </a:lnTo>
                    <a:lnTo>
                      <a:pt x="70" y="36"/>
                    </a:lnTo>
                    <a:lnTo>
                      <a:pt x="70" y="36"/>
                    </a:lnTo>
                    <a:lnTo>
                      <a:pt x="62" y="36"/>
                    </a:lnTo>
                    <a:lnTo>
                      <a:pt x="62" y="9"/>
                    </a:lnTo>
                    <a:lnTo>
                      <a:pt x="62" y="9"/>
                    </a:lnTo>
                    <a:lnTo>
                      <a:pt x="62" y="5"/>
                    </a:lnTo>
                    <a:lnTo>
                      <a:pt x="60" y="2"/>
                    </a:lnTo>
                    <a:lnTo>
                      <a:pt x="60" y="2"/>
                    </a:lnTo>
                    <a:lnTo>
                      <a:pt x="60" y="2"/>
                    </a:lnTo>
                    <a:lnTo>
                      <a:pt x="60" y="2"/>
                    </a:lnTo>
                    <a:lnTo>
                      <a:pt x="57" y="1"/>
                    </a:lnTo>
                    <a:lnTo>
                      <a:pt x="54" y="0"/>
                    </a:lnTo>
                    <a:lnTo>
                      <a:pt x="54" y="0"/>
                    </a:lnTo>
                    <a:lnTo>
                      <a:pt x="51" y="1"/>
                    </a:lnTo>
                    <a:lnTo>
                      <a:pt x="48" y="2"/>
                    </a:lnTo>
                    <a:lnTo>
                      <a:pt x="48" y="2"/>
                    </a:lnTo>
                    <a:lnTo>
                      <a:pt x="48" y="2"/>
                    </a:lnTo>
                    <a:lnTo>
                      <a:pt x="46" y="5"/>
                    </a:lnTo>
                    <a:lnTo>
                      <a:pt x="46" y="9"/>
                    </a:lnTo>
                    <a:lnTo>
                      <a:pt x="46" y="36"/>
                    </a:lnTo>
                    <a:lnTo>
                      <a:pt x="34" y="36"/>
                    </a:lnTo>
                    <a:lnTo>
                      <a:pt x="34" y="9"/>
                    </a:lnTo>
                    <a:lnTo>
                      <a:pt x="34" y="9"/>
                    </a:lnTo>
                    <a:lnTo>
                      <a:pt x="33" y="5"/>
                    </a:lnTo>
                    <a:lnTo>
                      <a:pt x="32" y="2"/>
                    </a:lnTo>
                    <a:lnTo>
                      <a:pt x="32" y="2"/>
                    </a:lnTo>
                    <a:lnTo>
                      <a:pt x="28" y="1"/>
                    </a:lnTo>
                    <a:lnTo>
                      <a:pt x="26" y="0"/>
                    </a:lnTo>
                    <a:lnTo>
                      <a:pt x="26" y="0"/>
                    </a:lnTo>
                    <a:lnTo>
                      <a:pt x="22" y="1"/>
                    </a:lnTo>
                    <a:lnTo>
                      <a:pt x="19" y="2"/>
                    </a:lnTo>
                    <a:lnTo>
                      <a:pt x="19" y="2"/>
                    </a:lnTo>
                    <a:lnTo>
                      <a:pt x="18" y="5"/>
                    </a:lnTo>
                    <a:lnTo>
                      <a:pt x="17" y="9"/>
                    </a:lnTo>
                    <a:lnTo>
                      <a:pt x="17" y="36"/>
                    </a:lnTo>
                    <a:lnTo>
                      <a:pt x="17" y="36"/>
                    </a:lnTo>
                    <a:lnTo>
                      <a:pt x="10" y="36"/>
                    </a:lnTo>
                    <a:lnTo>
                      <a:pt x="10" y="36"/>
                    </a:lnTo>
                    <a:lnTo>
                      <a:pt x="7" y="38"/>
                    </a:lnTo>
                    <a:lnTo>
                      <a:pt x="3" y="40"/>
                    </a:lnTo>
                    <a:lnTo>
                      <a:pt x="3" y="40"/>
                    </a:lnTo>
                    <a:lnTo>
                      <a:pt x="0" y="43"/>
                    </a:lnTo>
                    <a:lnTo>
                      <a:pt x="0" y="47"/>
                    </a:lnTo>
                    <a:lnTo>
                      <a:pt x="0" y="47"/>
                    </a:lnTo>
                    <a:lnTo>
                      <a:pt x="5" y="95"/>
                    </a:lnTo>
                    <a:lnTo>
                      <a:pt x="5" y="95"/>
                    </a:lnTo>
                    <a:lnTo>
                      <a:pt x="7" y="99"/>
                    </a:lnTo>
                    <a:lnTo>
                      <a:pt x="9" y="102"/>
                    </a:lnTo>
                    <a:lnTo>
                      <a:pt x="9" y="102"/>
                    </a:lnTo>
                    <a:lnTo>
                      <a:pt x="13" y="105"/>
                    </a:lnTo>
                    <a:lnTo>
                      <a:pt x="17" y="105"/>
                    </a:lnTo>
                    <a:lnTo>
                      <a:pt x="21" y="105"/>
                    </a:lnTo>
                  </a:path>
                </a:pathLst>
              </a:custGeom>
              <a:ln>
                <a:solidFill>
                  <a:schemeClr val="accent1">
                    <a:lumMod val="75000"/>
                  </a:schemeClr>
                </a:solidFill>
                <a:headEnd/>
                <a:tailEnd/>
              </a:ln>
            </p:spPr>
            <p:style>
              <a:lnRef idx="2">
                <a:schemeClr val="dk1"/>
              </a:lnRef>
              <a:fillRef idx="1">
                <a:schemeClr val="lt1"/>
              </a:fillRef>
              <a:effectRef idx="0">
                <a:schemeClr val="dk1"/>
              </a:effectRef>
              <a:fontRef idx="minor">
                <a:schemeClr val="dk1"/>
              </a:fontRef>
            </p:style>
            <p:txBody>
              <a:bodyPr vert="horz" wrap="square" lIns="83969" tIns="41985" rIns="83969" bIns="41985" numCol="1" anchor="t" anchorCtr="0" compatLnSpc="1">
                <a:prstTxWarp prst="textNoShape">
                  <a:avLst/>
                </a:prstTxWarp>
              </a:bodyPr>
              <a:lstStyle/>
              <a:p>
                <a:endParaRPr lang="en-US">
                  <a:solidFill>
                    <a:schemeClr val="tx1">
                      <a:lumMod val="75000"/>
                      <a:lumOff val="25000"/>
                    </a:schemeClr>
                  </a:solidFill>
                </a:endParaRPr>
              </a:p>
            </p:txBody>
          </p:sp>
          <p:sp>
            <p:nvSpPr>
              <p:cNvPr id="30" name="Freeform 29"/>
              <p:cNvSpPr/>
              <p:nvPr/>
            </p:nvSpPr>
            <p:spPr>
              <a:xfrm rot="10800000">
                <a:off x="6570601" y="3403008"/>
                <a:ext cx="735405" cy="445500"/>
              </a:xfrm>
              <a:custGeom>
                <a:avLst/>
                <a:gdLst>
                  <a:gd name="connsiteX0" fmla="*/ 0 w 419100"/>
                  <a:gd name="connsiteY0" fmla="*/ 42070 h 252413"/>
                  <a:gd name="connsiteX1" fmla="*/ 12322 w 419100"/>
                  <a:gd name="connsiteY1" fmla="*/ 12322 h 252413"/>
                  <a:gd name="connsiteX2" fmla="*/ 42070 w 419100"/>
                  <a:gd name="connsiteY2" fmla="*/ 0 h 252413"/>
                  <a:gd name="connsiteX3" fmla="*/ 377030 w 419100"/>
                  <a:gd name="connsiteY3" fmla="*/ 0 h 252413"/>
                  <a:gd name="connsiteX4" fmla="*/ 406778 w 419100"/>
                  <a:gd name="connsiteY4" fmla="*/ 12322 h 252413"/>
                  <a:gd name="connsiteX5" fmla="*/ 419100 w 419100"/>
                  <a:gd name="connsiteY5" fmla="*/ 42070 h 252413"/>
                  <a:gd name="connsiteX6" fmla="*/ 419100 w 419100"/>
                  <a:gd name="connsiteY6" fmla="*/ 210343 h 252413"/>
                  <a:gd name="connsiteX7" fmla="*/ 406778 w 419100"/>
                  <a:gd name="connsiteY7" fmla="*/ 240091 h 252413"/>
                  <a:gd name="connsiteX8" fmla="*/ 377030 w 419100"/>
                  <a:gd name="connsiteY8" fmla="*/ 252413 h 252413"/>
                  <a:gd name="connsiteX9" fmla="*/ 42070 w 419100"/>
                  <a:gd name="connsiteY9" fmla="*/ 252413 h 252413"/>
                  <a:gd name="connsiteX10" fmla="*/ 12322 w 419100"/>
                  <a:gd name="connsiteY10" fmla="*/ 240091 h 252413"/>
                  <a:gd name="connsiteX11" fmla="*/ 0 w 419100"/>
                  <a:gd name="connsiteY11" fmla="*/ 210343 h 252413"/>
                  <a:gd name="connsiteX12" fmla="*/ 0 w 419100"/>
                  <a:gd name="connsiteY12" fmla="*/ 42070 h 25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100" h="252413">
                    <a:moveTo>
                      <a:pt x="0" y="42070"/>
                    </a:moveTo>
                    <a:cubicBezTo>
                      <a:pt x="0" y="30912"/>
                      <a:pt x="4432" y="20212"/>
                      <a:pt x="12322" y="12322"/>
                    </a:cubicBezTo>
                    <a:cubicBezTo>
                      <a:pt x="20212" y="4432"/>
                      <a:pt x="30912" y="0"/>
                      <a:pt x="42070" y="0"/>
                    </a:cubicBezTo>
                    <a:lnTo>
                      <a:pt x="377030" y="0"/>
                    </a:lnTo>
                    <a:cubicBezTo>
                      <a:pt x="388188" y="0"/>
                      <a:pt x="398888" y="4432"/>
                      <a:pt x="406778" y="12322"/>
                    </a:cubicBezTo>
                    <a:cubicBezTo>
                      <a:pt x="414668" y="20212"/>
                      <a:pt x="419100" y="30912"/>
                      <a:pt x="419100" y="42070"/>
                    </a:cubicBezTo>
                    <a:lnTo>
                      <a:pt x="419100" y="210343"/>
                    </a:lnTo>
                    <a:cubicBezTo>
                      <a:pt x="419100" y="221501"/>
                      <a:pt x="414668" y="232201"/>
                      <a:pt x="406778" y="240091"/>
                    </a:cubicBezTo>
                    <a:cubicBezTo>
                      <a:pt x="398888" y="247981"/>
                      <a:pt x="388188" y="252413"/>
                      <a:pt x="377030" y="252413"/>
                    </a:cubicBezTo>
                    <a:lnTo>
                      <a:pt x="42070" y="252413"/>
                    </a:lnTo>
                    <a:cubicBezTo>
                      <a:pt x="30912" y="252413"/>
                      <a:pt x="20212" y="247981"/>
                      <a:pt x="12322" y="240091"/>
                    </a:cubicBezTo>
                    <a:cubicBezTo>
                      <a:pt x="4432" y="232201"/>
                      <a:pt x="0" y="221501"/>
                      <a:pt x="0" y="210343"/>
                    </a:cubicBezTo>
                    <a:lnTo>
                      <a:pt x="0" y="42070"/>
                    </a:lnTo>
                    <a:close/>
                  </a:path>
                </a:pathLst>
              </a:custGeom>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err="1">
                  <a:solidFill>
                    <a:schemeClr val="tx1">
                      <a:lumMod val="75000"/>
                      <a:lumOff val="25000"/>
                    </a:schemeClr>
                  </a:solidFill>
                </a:endParaRPr>
              </a:p>
            </p:txBody>
          </p:sp>
          <p:sp>
            <p:nvSpPr>
              <p:cNvPr id="31" name="Freeform 30"/>
              <p:cNvSpPr/>
              <p:nvPr/>
            </p:nvSpPr>
            <p:spPr>
              <a:xfrm rot="10800000">
                <a:off x="7179619" y="3383851"/>
                <a:ext cx="164888" cy="108867"/>
              </a:xfrm>
              <a:custGeom>
                <a:avLst/>
                <a:gdLst>
                  <a:gd name="connsiteX0" fmla="*/ 0 w 219075"/>
                  <a:gd name="connsiteY0" fmla="*/ 0 h 47625"/>
                  <a:gd name="connsiteX1" fmla="*/ 219075 w 219075"/>
                  <a:gd name="connsiteY1" fmla="*/ 0 h 47625"/>
                  <a:gd name="connsiteX2" fmla="*/ 219075 w 219075"/>
                  <a:gd name="connsiteY2" fmla="*/ 47625 h 47625"/>
                  <a:gd name="connsiteX3" fmla="*/ 0 w 219075"/>
                  <a:gd name="connsiteY3" fmla="*/ 47625 h 47625"/>
                  <a:gd name="connsiteX4" fmla="*/ 0 w 219075"/>
                  <a:gd name="connsiteY4" fmla="*/ 0 h 47625"/>
                  <a:gd name="connsiteX0" fmla="*/ 0 w 219075"/>
                  <a:gd name="connsiteY0" fmla="*/ 0 h 59532"/>
                  <a:gd name="connsiteX1" fmla="*/ 219075 w 219075"/>
                  <a:gd name="connsiteY1" fmla="*/ 0 h 59532"/>
                  <a:gd name="connsiteX2" fmla="*/ 209550 w 219075"/>
                  <a:gd name="connsiteY2" fmla="*/ 59532 h 59532"/>
                  <a:gd name="connsiteX3" fmla="*/ 0 w 219075"/>
                  <a:gd name="connsiteY3" fmla="*/ 47625 h 59532"/>
                  <a:gd name="connsiteX4" fmla="*/ 0 w 219075"/>
                  <a:gd name="connsiteY4" fmla="*/ 0 h 59532"/>
                  <a:gd name="connsiteX0" fmla="*/ 0 w 219075"/>
                  <a:gd name="connsiteY0" fmla="*/ 0 h 64293"/>
                  <a:gd name="connsiteX1" fmla="*/ 219075 w 219075"/>
                  <a:gd name="connsiteY1" fmla="*/ 0 h 64293"/>
                  <a:gd name="connsiteX2" fmla="*/ 209550 w 219075"/>
                  <a:gd name="connsiteY2" fmla="*/ 59532 h 64293"/>
                  <a:gd name="connsiteX3" fmla="*/ 11907 w 219075"/>
                  <a:gd name="connsiteY3" fmla="*/ 64293 h 64293"/>
                  <a:gd name="connsiteX4" fmla="*/ 0 w 219075"/>
                  <a:gd name="connsiteY4" fmla="*/ 0 h 64293"/>
                  <a:gd name="connsiteX0" fmla="*/ 0 w 219075"/>
                  <a:gd name="connsiteY0" fmla="*/ 0 h 71439"/>
                  <a:gd name="connsiteX1" fmla="*/ 219075 w 219075"/>
                  <a:gd name="connsiteY1" fmla="*/ 0 h 71439"/>
                  <a:gd name="connsiteX2" fmla="*/ 200025 w 219075"/>
                  <a:gd name="connsiteY2" fmla="*/ 71439 h 71439"/>
                  <a:gd name="connsiteX3" fmla="*/ 11907 w 219075"/>
                  <a:gd name="connsiteY3" fmla="*/ 64293 h 71439"/>
                  <a:gd name="connsiteX4" fmla="*/ 0 w 219075"/>
                  <a:gd name="connsiteY4" fmla="*/ 0 h 71439"/>
                  <a:gd name="connsiteX0" fmla="*/ 0 w 219075"/>
                  <a:gd name="connsiteY0" fmla="*/ 0 h 64293"/>
                  <a:gd name="connsiteX1" fmla="*/ 219075 w 219075"/>
                  <a:gd name="connsiteY1" fmla="*/ 0 h 64293"/>
                  <a:gd name="connsiteX2" fmla="*/ 200025 w 219075"/>
                  <a:gd name="connsiteY2" fmla="*/ 61914 h 64293"/>
                  <a:gd name="connsiteX3" fmla="*/ 11907 w 219075"/>
                  <a:gd name="connsiteY3" fmla="*/ 64293 h 64293"/>
                  <a:gd name="connsiteX4" fmla="*/ 0 w 219075"/>
                  <a:gd name="connsiteY4" fmla="*/ 0 h 64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64293">
                    <a:moveTo>
                      <a:pt x="0" y="0"/>
                    </a:moveTo>
                    <a:lnTo>
                      <a:pt x="219075" y="0"/>
                    </a:lnTo>
                    <a:lnTo>
                      <a:pt x="200025" y="61914"/>
                    </a:lnTo>
                    <a:lnTo>
                      <a:pt x="11907" y="642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1">
                      <a:lumMod val="75000"/>
                      <a:lumOff val="25000"/>
                    </a:schemeClr>
                  </a:solidFill>
                </a:endParaRPr>
              </a:p>
            </p:txBody>
          </p:sp>
        </p:grpSp>
        <p:sp>
          <p:nvSpPr>
            <p:cNvPr id="28" name="TextBox 27"/>
            <p:cNvSpPr txBox="1"/>
            <p:nvPr/>
          </p:nvSpPr>
          <p:spPr>
            <a:xfrm>
              <a:off x="5452874" y="3454904"/>
              <a:ext cx="704890" cy="525785"/>
            </a:xfrm>
            <a:prstGeom prst="rect">
              <a:avLst/>
            </a:prstGeom>
            <a:noFill/>
          </p:spPr>
          <p:txBody>
            <a:bodyPr wrap="none" rtlCol="0">
              <a:spAutoFit/>
            </a:bodyPr>
            <a:lstStyle/>
            <a:p>
              <a:pPr>
                <a:lnSpc>
                  <a:spcPct val="90000"/>
                </a:lnSpc>
              </a:pPr>
              <a:r>
                <a:rPr lang="en-GB" sz="1000" dirty="0">
                  <a:solidFill>
                    <a:schemeClr val="tx2">
                      <a:lumMod val="50000"/>
                    </a:schemeClr>
                  </a:solidFill>
                </a:rPr>
                <a:t>Common</a:t>
              </a:r>
            </a:p>
            <a:p>
              <a:r>
                <a:rPr lang="en-GB" sz="1000" dirty="0">
                  <a:solidFill>
                    <a:schemeClr val="tx2">
                      <a:lumMod val="50000"/>
                    </a:schemeClr>
                  </a:solidFill>
                </a:rPr>
                <a:t>Data</a:t>
              </a:r>
            </a:p>
            <a:p>
              <a:pPr>
                <a:lnSpc>
                  <a:spcPct val="90000"/>
                </a:lnSpc>
              </a:pPr>
              <a:r>
                <a:rPr lang="en-GB" sz="1000" dirty="0">
                  <a:solidFill>
                    <a:schemeClr val="tx2">
                      <a:lumMod val="50000"/>
                    </a:schemeClr>
                  </a:solidFill>
                </a:rPr>
                <a:t>Services</a:t>
              </a:r>
            </a:p>
          </p:txBody>
        </p:sp>
      </p:grpSp>
      <p:grpSp>
        <p:nvGrpSpPr>
          <p:cNvPr id="32" name="Group 31"/>
          <p:cNvGrpSpPr/>
          <p:nvPr/>
        </p:nvGrpSpPr>
        <p:grpSpPr>
          <a:xfrm>
            <a:off x="7480571" y="2978120"/>
            <a:ext cx="896972" cy="1002573"/>
            <a:chOff x="5452874" y="2978116"/>
            <a:chExt cx="896972" cy="1002573"/>
          </a:xfrm>
        </p:grpSpPr>
        <p:grpSp>
          <p:nvGrpSpPr>
            <p:cNvPr id="33" name="Group 32"/>
            <p:cNvGrpSpPr/>
            <p:nvPr/>
          </p:nvGrpSpPr>
          <p:grpSpPr>
            <a:xfrm>
              <a:off x="5469370" y="2978116"/>
              <a:ext cx="880476" cy="974153"/>
              <a:chOff x="6570601" y="2969239"/>
              <a:chExt cx="773906" cy="879269"/>
            </a:xfrm>
          </p:grpSpPr>
          <p:sp>
            <p:nvSpPr>
              <p:cNvPr id="35" name="Freeform 876"/>
              <p:cNvSpPr>
                <a:spLocks/>
              </p:cNvSpPr>
              <p:nvPr/>
            </p:nvSpPr>
            <p:spPr bwMode="auto">
              <a:xfrm flipH="1">
                <a:off x="7071882" y="2969239"/>
                <a:ext cx="230954" cy="450849"/>
              </a:xfrm>
              <a:custGeom>
                <a:avLst/>
                <a:gdLst/>
                <a:ahLst/>
                <a:cxnLst>
                  <a:cxn ang="0">
                    <a:pos x="34" y="186"/>
                  </a:cxn>
                  <a:cxn ang="0">
                    <a:pos x="41" y="182"/>
                  </a:cxn>
                  <a:cxn ang="0">
                    <a:pos x="55" y="166"/>
                  </a:cxn>
                  <a:cxn ang="0">
                    <a:pos x="56" y="163"/>
                  </a:cxn>
                  <a:cxn ang="0">
                    <a:pos x="56" y="153"/>
                  </a:cxn>
                  <a:cxn ang="0">
                    <a:pos x="50" y="138"/>
                  </a:cxn>
                  <a:cxn ang="0">
                    <a:pos x="43" y="123"/>
                  </a:cxn>
                  <a:cxn ang="0">
                    <a:pos x="42" y="113"/>
                  </a:cxn>
                  <a:cxn ang="0">
                    <a:pos x="43" y="110"/>
                  </a:cxn>
                  <a:cxn ang="0">
                    <a:pos x="50" y="105"/>
                  </a:cxn>
                  <a:cxn ang="0">
                    <a:pos x="62" y="105"/>
                  </a:cxn>
                  <a:cxn ang="0">
                    <a:pos x="70" y="102"/>
                  </a:cxn>
                  <a:cxn ang="0">
                    <a:pos x="73" y="99"/>
                  </a:cxn>
                  <a:cxn ang="0">
                    <a:pos x="74" y="95"/>
                  </a:cxn>
                  <a:cxn ang="0">
                    <a:pos x="80" y="47"/>
                  </a:cxn>
                  <a:cxn ang="0">
                    <a:pos x="76" y="40"/>
                  </a:cxn>
                  <a:cxn ang="0">
                    <a:pos x="74" y="38"/>
                  </a:cxn>
                  <a:cxn ang="0">
                    <a:pos x="70" y="36"/>
                  </a:cxn>
                  <a:cxn ang="0">
                    <a:pos x="62" y="9"/>
                  </a:cxn>
                  <a:cxn ang="0">
                    <a:pos x="62" y="5"/>
                  </a:cxn>
                  <a:cxn ang="0">
                    <a:pos x="60" y="2"/>
                  </a:cxn>
                  <a:cxn ang="0">
                    <a:pos x="60" y="2"/>
                  </a:cxn>
                  <a:cxn ang="0">
                    <a:pos x="54" y="0"/>
                  </a:cxn>
                  <a:cxn ang="0">
                    <a:pos x="51" y="1"/>
                  </a:cxn>
                  <a:cxn ang="0">
                    <a:pos x="48" y="2"/>
                  </a:cxn>
                  <a:cxn ang="0">
                    <a:pos x="46" y="5"/>
                  </a:cxn>
                  <a:cxn ang="0">
                    <a:pos x="46" y="36"/>
                  </a:cxn>
                  <a:cxn ang="0">
                    <a:pos x="34" y="9"/>
                  </a:cxn>
                  <a:cxn ang="0">
                    <a:pos x="33" y="5"/>
                  </a:cxn>
                  <a:cxn ang="0">
                    <a:pos x="32" y="2"/>
                  </a:cxn>
                  <a:cxn ang="0">
                    <a:pos x="26" y="0"/>
                  </a:cxn>
                  <a:cxn ang="0">
                    <a:pos x="22" y="1"/>
                  </a:cxn>
                  <a:cxn ang="0">
                    <a:pos x="19" y="2"/>
                  </a:cxn>
                  <a:cxn ang="0">
                    <a:pos x="17" y="9"/>
                  </a:cxn>
                  <a:cxn ang="0">
                    <a:pos x="17" y="36"/>
                  </a:cxn>
                  <a:cxn ang="0">
                    <a:pos x="10" y="36"/>
                  </a:cxn>
                  <a:cxn ang="0">
                    <a:pos x="3" y="40"/>
                  </a:cxn>
                  <a:cxn ang="0">
                    <a:pos x="0" y="43"/>
                  </a:cxn>
                  <a:cxn ang="0">
                    <a:pos x="0" y="47"/>
                  </a:cxn>
                  <a:cxn ang="0">
                    <a:pos x="5" y="95"/>
                  </a:cxn>
                  <a:cxn ang="0">
                    <a:pos x="9" y="102"/>
                  </a:cxn>
                  <a:cxn ang="0">
                    <a:pos x="13" y="105"/>
                  </a:cxn>
                  <a:cxn ang="0">
                    <a:pos x="21" y="105"/>
                  </a:cxn>
                </a:cxnLst>
                <a:rect l="0" t="0" r="r" b="b"/>
                <a:pathLst>
                  <a:path w="80" h="186">
                    <a:moveTo>
                      <a:pt x="34" y="186"/>
                    </a:moveTo>
                    <a:lnTo>
                      <a:pt x="34" y="186"/>
                    </a:lnTo>
                    <a:lnTo>
                      <a:pt x="41" y="182"/>
                    </a:lnTo>
                    <a:lnTo>
                      <a:pt x="41" y="182"/>
                    </a:lnTo>
                    <a:lnTo>
                      <a:pt x="50" y="175"/>
                    </a:lnTo>
                    <a:lnTo>
                      <a:pt x="55" y="166"/>
                    </a:lnTo>
                    <a:lnTo>
                      <a:pt x="55" y="166"/>
                    </a:lnTo>
                    <a:lnTo>
                      <a:pt x="56" y="163"/>
                    </a:lnTo>
                    <a:lnTo>
                      <a:pt x="57" y="159"/>
                    </a:lnTo>
                    <a:lnTo>
                      <a:pt x="56" y="153"/>
                    </a:lnTo>
                    <a:lnTo>
                      <a:pt x="54" y="145"/>
                    </a:lnTo>
                    <a:lnTo>
                      <a:pt x="50" y="138"/>
                    </a:lnTo>
                    <a:lnTo>
                      <a:pt x="46" y="130"/>
                    </a:lnTo>
                    <a:lnTo>
                      <a:pt x="43" y="123"/>
                    </a:lnTo>
                    <a:lnTo>
                      <a:pt x="42" y="115"/>
                    </a:lnTo>
                    <a:lnTo>
                      <a:pt x="42" y="113"/>
                    </a:lnTo>
                    <a:lnTo>
                      <a:pt x="43" y="110"/>
                    </a:lnTo>
                    <a:lnTo>
                      <a:pt x="43" y="110"/>
                    </a:lnTo>
                    <a:lnTo>
                      <a:pt x="46" y="106"/>
                    </a:lnTo>
                    <a:lnTo>
                      <a:pt x="50" y="105"/>
                    </a:lnTo>
                    <a:lnTo>
                      <a:pt x="62" y="105"/>
                    </a:lnTo>
                    <a:lnTo>
                      <a:pt x="62" y="105"/>
                    </a:lnTo>
                    <a:lnTo>
                      <a:pt x="66" y="105"/>
                    </a:lnTo>
                    <a:lnTo>
                      <a:pt x="70" y="102"/>
                    </a:lnTo>
                    <a:lnTo>
                      <a:pt x="70" y="102"/>
                    </a:lnTo>
                    <a:lnTo>
                      <a:pt x="73" y="99"/>
                    </a:lnTo>
                    <a:lnTo>
                      <a:pt x="74" y="95"/>
                    </a:lnTo>
                    <a:lnTo>
                      <a:pt x="74" y="95"/>
                    </a:lnTo>
                    <a:lnTo>
                      <a:pt x="80" y="47"/>
                    </a:lnTo>
                    <a:lnTo>
                      <a:pt x="80" y="47"/>
                    </a:lnTo>
                    <a:lnTo>
                      <a:pt x="79" y="43"/>
                    </a:lnTo>
                    <a:lnTo>
                      <a:pt x="76" y="40"/>
                    </a:lnTo>
                    <a:lnTo>
                      <a:pt x="76" y="40"/>
                    </a:lnTo>
                    <a:lnTo>
                      <a:pt x="74" y="38"/>
                    </a:lnTo>
                    <a:lnTo>
                      <a:pt x="70" y="36"/>
                    </a:lnTo>
                    <a:lnTo>
                      <a:pt x="70" y="36"/>
                    </a:lnTo>
                    <a:lnTo>
                      <a:pt x="62" y="36"/>
                    </a:lnTo>
                    <a:lnTo>
                      <a:pt x="62" y="9"/>
                    </a:lnTo>
                    <a:lnTo>
                      <a:pt x="62" y="9"/>
                    </a:lnTo>
                    <a:lnTo>
                      <a:pt x="62" y="5"/>
                    </a:lnTo>
                    <a:lnTo>
                      <a:pt x="60" y="2"/>
                    </a:lnTo>
                    <a:lnTo>
                      <a:pt x="60" y="2"/>
                    </a:lnTo>
                    <a:lnTo>
                      <a:pt x="60" y="2"/>
                    </a:lnTo>
                    <a:lnTo>
                      <a:pt x="60" y="2"/>
                    </a:lnTo>
                    <a:lnTo>
                      <a:pt x="57" y="1"/>
                    </a:lnTo>
                    <a:lnTo>
                      <a:pt x="54" y="0"/>
                    </a:lnTo>
                    <a:lnTo>
                      <a:pt x="54" y="0"/>
                    </a:lnTo>
                    <a:lnTo>
                      <a:pt x="51" y="1"/>
                    </a:lnTo>
                    <a:lnTo>
                      <a:pt x="48" y="2"/>
                    </a:lnTo>
                    <a:lnTo>
                      <a:pt x="48" y="2"/>
                    </a:lnTo>
                    <a:lnTo>
                      <a:pt x="48" y="2"/>
                    </a:lnTo>
                    <a:lnTo>
                      <a:pt x="46" y="5"/>
                    </a:lnTo>
                    <a:lnTo>
                      <a:pt x="46" y="9"/>
                    </a:lnTo>
                    <a:lnTo>
                      <a:pt x="46" y="36"/>
                    </a:lnTo>
                    <a:lnTo>
                      <a:pt x="34" y="36"/>
                    </a:lnTo>
                    <a:lnTo>
                      <a:pt x="34" y="9"/>
                    </a:lnTo>
                    <a:lnTo>
                      <a:pt x="34" y="9"/>
                    </a:lnTo>
                    <a:lnTo>
                      <a:pt x="33" y="5"/>
                    </a:lnTo>
                    <a:lnTo>
                      <a:pt x="32" y="2"/>
                    </a:lnTo>
                    <a:lnTo>
                      <a:pt x="32" y="2"/>
                    </a:lnTo>
                    <a:lnTo>
                      <a:pt x="28" y="1"/>
                    </a:lnTo>
                    <a:lnTo>
                      <a:pt x="26" y="0"/>
                    </a:lnTo>
                    <a:lnTo>
                      <a:pt x="26" y="0"/>
                    </a:lnTo>
                    <a:lnTo>
                      <a:pt x="22" y="1"/>
                    </a:lnTo>
                    <a:lnTo>
                      <a:pt x="19" y="2"/>
                    </a:lnTo>
                    <a:lnTo>
                      <a:pt x="19" y="2"/>
                    </a:lnTo>
                    <a:lnTo>
                      <a:pt x="18" y="5"/>
                    </a:lnTo>
                    <a:lnTo>
                      <a:pt x="17" y="9"/>
                    </a:lnTo>
                    <a:lnTo>
                      <a:pt x="17" y="36"/>
                    </a:lnTo>
                    <a:lnTo>
                      <a:pt x="17" y="36"/>
                    </a:lnTo>
                    <a:lnTo>
                      <a:pt x="10" y="36"/>
                    </a:lnTo>
                    <a:lnTo>
                      <a:pt x="10" y="36"/>
                    </a:lnTo>
                    <a:lnTo>
                      <a:pt x="7" y="38"/>
                    </a:lnTo>
                    <a:lnTo>
                      <a:pt x="3" y="40"/>
                    </a:lnTo>
                    <a:lnTo>
                      <a:pt x="3" y="40"/>
                    </a:lnTo>
                    <a:lnTo>
                      <a:pt x="0" y="43"/>
                    </a:lnTo>
                    <a:lnTo>
                      <a:pt x="0" y="47"/>
                    </a:lnTo>
                    <a:lnTo>
                      <a:pt x="0" y="47"/>
                    </a:lnTo>
                    <a:lnTo>
                      <a:pt x="5" y="95"/>
                    </a:lnTo>
                    <a:lnTo>
                      <a:pt x="5" y="95"/>
                    </a:lnTo>
                    <a:lnTo>
                      <a:pt x="7" y="99"/>
                    </a:lnTo>
                    <a:lnTo>
                      <a:pt x="9" y="102"/>
                    </a:lnTo>
                    <a:lnTo>
                      <a:pt x="9" y="102"/>
                    </a:lnTo>
                    <a:lnTo>
                      <a:pt x="13" y="105"/>
                    </a:lnTo>
                    <a:lnTo>
                      <a:pt x="17" y="105"/>
                    </a:lnTo>
                    <a:lnTo>
                      <a:pt x="21" y="105"/>
                    </a:lnTo>
                  </a:path>
                </a:pathLst>
              </a:custGeom>
              <a:ln>
                <a:solidFill>
                  <a:schemeClr val="accent1">
                    <a:lumMod val="75000"/>
                  </a:schemeClr>
                </a:solidFill>
                <a:headEnd/>
                <a:tailEnd/>
              </a:ln>
            </p:spPr>
            <p:style>
              <a:lnRef idx="2">
                <a:schemeClr val="dk1"/>
              </a:lnRef>
              <a:fillRef idx="1">
                <a:schemeClr val="lt1"/>
              </a:fillRef>
              <a:effectRef idx="0">
                <a:schemeClr val="dk1"/>
              </a:effectRef>
              <a:fontRef idx="minor">
                <a:schemeClr val="dk1"/>
              </a:fontRef>
            </p:style>
            <p:txBody>
              <a:bodyPr vert="horz" wrap="square" lIns="83969" tIns="41985" rIns="83969" bIns="41985" numCol="1" anchor="t" anchorCtr="0" compatLnSpc="1">
                <a:prstTxWarp prst="textNoShape">
                  <a:avLst/>
                </a:prstTxWarp>
              </a:bodyPr>
              <a:lstStyle/>
              <a:p>
                <a:endParaRPr lang="en-US">
                  <a:solidFill>
                    <a:schemeClr val="tx1">
                      <a:lumMod val="75000"/>
                      <a:lumOff val="25000"/>
                    </a:schemeClr>
                  </a:solidFill>
                </a:endParaRPr>
              </a:p>
            </p:txBody>
          </p:sp>
          <p:sp>
            <p:nvSpPr>
              <p:cNvPr id="36" name="Freeform 35"/>
              <p:cNvSpPr/>
              <p:nvPr/>
            </p:nvSpPr>
            <p:spPr>
              <a:xfrm rot="10800000">
                <a:off x="6570601" y="3403008"/>
                <a:ext cx="735405" cy="445500"/>
              </a:xfrm>
              <a:custGeom>
                <a:avLst/>
                <a:gdLst>
                  <a:gd name="connsiteX0" fmla="*/ 0 w 419100"/>
                  <a:gd name="connsiteY0" fmla="*/ 42070 h 252413"/>
                  <a:gd name="connsiteX1" fmla="*/ 12322 w 419100"/>
                  <a:gd name="connsiteY1" fmla="*/ 12322 h 252413"/>
                  <a:gd name="connsiteX2" fmla="*/ 42070 w 419100"/>
                  <a:gd name="connsiteY2" fmla="*/ 0 h 252413"/>
                  <a:gd name="connsiteX3" fmla="*/ 377030 w 419100"/>
                  <a:gd name="connsiteY3" fmla="*/ 0 h 252413"/>
                  <a:gd name="connsiteX4" fmla="*/ 406778 w 419100"/>
                  <a:gd name="connsiteY4" fmla="*/ 12322 h 252413"/>
                  <a:gd name="connsiteX5" fmla="*/ 419100 w 419100"/>
                  <a:gd name="connsiteY5" fmla="*/ 42070 h 252413"/>
                  <a:gd name="connsiteX6" fmla="*/ 419100 w 419100"/>
                  <a:gd name="connsiteY6" fmla="*/ 210343 h 252413"/>
                  <a:gd name="connsiteX7" fmla="*/ 406778 w 419100"/>
                  <a:gd name="connsiteY7" fmla="*/ 240091 h 252413"/>
                  <a:gd name="connsiteX8" fmla="*/ 377030 w 419100"/>
                  <a:gd name="connsiteY8" fmla="*/ 252413 h 252413"/>
                  <a:gd name="connsiteX9" fmla="*/ 42070 w 419100"/>
                  <a:gd name="connsiteY9" fmla="*/ 252413 h 252413"/>
                  <a:gd name="connsiteX10" fmla="*/ 12322 w 419100"/>
                  <a:gd name="connsiteY10" fmla="*/ 240091 h 252413"/>
                  <a:gd name="connsiteX11" fmla="*/ 0 w 419100"/>
                  <a:gd name="connsiteY11" fmla="*/ 210343 h 252413"/>
                  <a:gd name="connsiteX12" fmla="*/ 0 w 419100"/>
                  <a:gd name="connsiteY12" fmla="*/ 42070 h 25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100" h="252413">
                    <a:moveTo>
                      <a:pt x="0" y="42070"/>
                    </a:moveTo>
                    <a:cubicBezTo>
                      <a:pt x="0" y="30912"/>
                      <a:pt x="4432" y="20212"/>
                      <a:pt x="12322" y="12322"/>
                    </a:cubicBezTo>
                    <a:cubicBezTo>
                      <a:pt x="20212" y="4432"/>
                      <a:pt x="30912" y="0"/>
                      <a:pt x="42070" y="0"/>
                    </a:cubicBezTo>
                    <a:lnTo>
                      <a:pt x="377030" y="0"/>
                    </a:lnTo>
                    <a:cubicBezTo>
                      <a:pt x="388188" y="0"/>
                      <a:pt x="398888" y="4432"/>
                      <a:pt x="406778" y="12322"/>
                    </a:cubicBezTo>
                    <a:cubicBezTo>
                      <a:pt x="414668" y="20212"/>
                      <a:pt x="419100" y="30912"/>
                      <a:pt x="419100" y="42070"/>
                    </a:cubicBezTo>
                    <a:lnTo>
                      <a:pt x="419100" y="210343"/>
                    </a:lnTo>
                    <a:cubicBezTo>
                      <a:pt x="419100" y="221501"/>
                      <a:pt x="414668" y="232201"/>
                      <a:pt x="406778" y="240091"/>
                    </a:cubicBezTo>
                    <a:cubicBezTo>
                      <a:pt x="398888" y="247981"/>
                      <a:pt x="388188" y="252413"/>
                      <a:pt x="377030" y="252413"/>
                    </a:cubicBezTo>
                    <a:lnTo>
                      <a:pt x="42070" y="252413"/>
                    </a:lnTo>
                    <a:cubicBezTo>
                      <a:pt x="30912" y="252413"/>
                      <a:pt x="20212" y="247981"/>
                      <a:pt x="12322" y="240091"/>
                    </a:cubicBezTo>
                    <a:cubicBezTo>
                      <a:pt x="4432" y="232201"/>
                      <a:pt x="0" y="221501"/>
                      <a:pt x="0" y="210343"/>
                    </a:cubicBezTo>
                    <a:lnTo>
                      <a:pt x="0" y="42070"/>
                    </a:lnTo>
                    <a:close/>
                  </a:path>
                </a:pathLst>
              </a:custGeom>
              <a:ln>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err="1">
                  <a:solidFill>
                    <a:schemeClr val="tx1">
                      <a:lumMod val="75000"/>
                      <a:lumOff val="25000"/>
                    </a:schemeClr>
                  </a:solidFill>
                </a:endParaRPr>
              </a:p>
            </p:txBody>
          </p:sp>
          <p:sp>
            <p:nvSpPr>
              <p:cNvPr id="37" name="Freeform 36"/>
              <p:cNvSpPr/>
              <p:nvPr/>
            </p:nvSpPr>
            <p:spPr>
              <a:xfrm rot="10800000">
                <a:off x="7179619" y="3383851"/>
                <a:ext cx="164888" cy="108867"/>
              </a:xfrm>
              <a:custGeom>
                <a:avLst/>
                <a:gdLst>
                  <a:gd name="connsiteX0" fmla="*/ 0 w 219075"/>
                  <a:gd name="connsiteY0" fmla="*/ 0 h 47625"/>
                  <a:gd name="connsiteX1" fmla="*/ 219075 w 219075"/>
                  <a:gd name="connsiteY1" fmla="*/ 0 h 47625"/>
                  <a:gd name="connsiteX2" fmla="*/ 219075 w 219075"/>
                  <a:gd name="connsiteY2" fmla="*/ 47625 h 47625"/>
                  <a:gd name="connsiteX3" fmla="*/ 0 w 219075"/>
                  <a:gd name="connsiteY3" fmla="*/ 47625 h 47625"/>
                  <a:gd name="connsiteX4" fmla="*/ 0 w 219075"/>
                  <a:gd name="connsiteY4" fmla="*/ 0 h 47625"/>
                  <a:gd name="connsiteX0" fmla="*/ 0 w 219075"/>
                  <a:gd name="connsiteY0" fmla="*/ 0 h 59532"/>
                  <a:gd name="connsiteX1" fmla="*/ 219075 w 219075"/>
                  <a:gd name="connsiteY1" fmla="*/ 0 h 59532"/>
                  <a:gd name="connsiteX2" fmla="*/ 209550 w 219075"/>
                  <a:gd name="connsiteY2" fmla="*/ 59532 h 59532"/>
                  <a:gd name="connsiteX3" fmla="*/ 0 w 219075"/>
                  <a:gd name="connsiteY3" fmla="*/ 47625 h 59532"/>
                  <a:gd name="connsiteX4" fmla="*/ 0 w 219075"/>
                  <a:gd name="connsiteY4" fmla="*/ 0 h 59532"/>
                  <a:gd name="connsiteX0" fmla="*/ 0 w 219075"/>
                  <a:gd name="connsiteY0" fmla="*/ 0 h 64293"/>
                  <a:gd name="connsiteX1" fmla="*/ 219075 w 219075"/>
                  <a:gd name="connsiteY1" fmla="*/ 0 h 64293"/>
                  <a:gd name="connsiteX2" fmla="*/ 209550 w 219075"/>
                  <a:gd name="connsiteY2" fmla="*/ 59532 h 64293"/>
                  <a:gd name="connsiteX3" fmla="*/ 11907 w 219075"/>
                  <a:gd name="connsiteY3" fmla="*/ 64293 h 64293"/>
                  <a:gd name="connsiteX4" fmla="*/ 0 w 219075"/>
                  <a:gd name="connsiteY4" fmla="*/ 0 h 64293"/>
                  <a:gd name="connsiteX0" fmla="*/ 0 w 219075"/>
                  <a:gd name="connsiteY0" fmla="*/ 0 h 71439"/>
                  <a:gd name="connsiteX1" fmla="*/ 219075 w 219075"/>
                  <a:gd name="connsiteY1" fmla="*/ 0 h 71439"/>
                  <a:gd name="connsiteX2" fmla="*/ 200025 w 219075"/>
                  <a:gd name="connsiteY2" fmla="*/ 71439 h 71439"/>
                  <a:gd name="connsiteX3" fmla="*/ 11907 w 219075"/>
                  <a:gd name="connsiteY3" fmla="*/ 64293 h 71439"/>
                  <a:gd name="connsiteX4" fmla="*/ 0 w 219075"/>
                  <a:gd name="connsiteY4" fmla="*/ 0 h 71439"/>
                  <a:gd name="connsiteX0" fmla="*/ 0 w 219075"/>
                  <a:gd name="connsiteY0" fmla="*/ 0 h 64293"/>
                  <a:gd name="connsiteX1" fmla="*/ 219075 w 219075"/>
                  <a:gd name="connsiteY1" fmla="*/ 0 h 64293"/>
                  <a:gd name="connsiteX2" fmla="*/ 200025 w 219075"/>
                  <a:gd name="connsiteY2" fmla="*/ 61914 h 64293"/>
                  <a:gd name="connsiteX3" fmla="*/ 11907 w 219075"/>
                  <a:gd name="connsiteY3" fmla="*/ 64293 h 64293"/>
                  <a:gd name="connsiteX4" fmla="*/ 0 w 219075"/>
                  <a:gd name="connsiteY4" fmla="*/ 0 h 64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64293">
                    <a:moveTo>
                      <a:pt x="0" y="0"/>
                    </a:moveTo>
                    <a:lnTo>
                      <a:pt x="219075" y="0"/>
                    </a:lnTo>
                    <a:lnTo>
                      <a:pt x="200025" y="61914"/>
                    </a:lnTo>
                    <a:lnTo>
                      <a:pt x="11907" y="642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tx1">
                      <a:lumMod val="75000"/>
                      <a:lumOff val="25000"/>
                    </a:schemeClr>
                  </a:solidFill>
                </a:endParaRPr>
              </a:p>
            </p:txBody>
          </p:sp>
        </p:grpSp>
        <p:sp>
          <p:nvSpPr>
            <p:cNvPr id="34" name="TextBox 33"/>
            <p:cNvSpPr txBox="1"/>
            <p:nvPr/>
          </p:nvSpPr>
          <p:spPr>
            <a:xfrm>
              <a:off x="5452874" y="3454904"/>
              <a:ext cx="705016" cy="525785"/>
            </a:xfrm>
            <a:prstGeom prst="rect">
              <a:avLst/>
            </a:prstGeom>
            <a:noFill/>
          </p:spPr>
          <p:txBody>
            <a:bodyPr wrap="none" rtlCol="0">
              <a:spAutoFit/>
            </a:bodyPr>
            <a:lstStyle/>
            <a:p>
              <a:pPr>
                <a:lnSpc>
                  <a:spcPct val="90000"/>
                </a:lnSpc>
              </a:pPr>
              <a:r>
                <a:rPr lang="en-GB" sz="1000" dirty="0">
                  <a:solidFill>
                    <a:schemeClr val="tx2">
                      <a:lumMod val="50000"/>
                    </a:schemeClr>
                  </a:solidFill>
                </a:rPr>
                <a:t>Business</a:t>
              </a:r>
            </a:p>
            <a:p>
              <a:r>
                <a:rPr lang="en-GB" sz="1000" dirty="0">
                  <a:solidFill>
                    <a:schemeClr val="tx2">
                      <a:lumMod val="50000"/>
                    </a:schemeClr>
                  </a:solidFill>
                </a:rPr>
                <a:t>Support</a:t>
              </a:r>
            </a:p>
            <a:p>
              <a:pPr>
                <a:lnSpc>
                  <a:spcPct val="90000"/>
                </a:lnSpc>
              </a:pPr>
              <a:r>
                <a:rPr lang="en-GB" sz="1000" dirty="0">
                  <a:solidFill>
                    <a:schemeClr val="tx2">
                      <a:lumMod val="50000"/>
                    </a:schemeClr>
                  </a:solidFill>
                </a:rPr>
                <a:t>Services</a:t>
              </a:r>
            </a:p>
          </p:txBody>
        </p:sp>
      </p:grpSp>
      <p:grpSp>
        <p:nvGrpSpPr>
          <p:cNvPr id="38" name="Group 37"/>
          <p:cNvGrpSpPr/>
          <p:nvPr/>
        </p:nvGrpSpPr>
        <p:grpSpPr>
          <a:xfrm>
            <a:off x="5428218" y="711200"/>
            <a:ext cx="1106051" cy="1011810"/>
            <a:chOff x="5381653" y="711200"/>
            <a:chExt cx="1106051" cy="1011810"/>
          </a:xfrm>
        </p:grpSpPr>
        <p:sp>
          <p:nvSpPr>
            <p:cNvPr id="39" name="Freeform 582"/>
            <p:cNvSpPr>
              <a:spLocks noChangeAspect="1" noEditPoints="1"/>
            </p:cNvSpPr>
            <p:nvPr/>
          </p:nvSpPr>
          <p:spPr bwMode="auto">
            <a:xfrm>
              <a:off x="5434217" y="711200"/>
              <a:ext cx="1000218" cy="1002930"/>
            </a:xfrm>
            <a:custGeom>
              <a:avLst/>
              <a:gdLst/>
              <a:ahLst/>
              <a:cxnLst>
                <a:cxn ang="0">
                  <a:pos x="73" y="15"/>
                </a:cxn>
                <a:cxn ang="0">
                  <a:pos x="76" y="31"/>
                </a:cxn>
                <a:cxn ang="0">
                  <a:pos x="62" y="58"/>
                </a:cxn>
                <a:cxn ang="0">
                  <a:pos x="83" y="71"/>
                </a:cxn>
                <a:cxn ang="0">
                  <a:pos x="43" y="2"/>
                </a:cxn>
                <a:cxn ang="0">
                  <a:pos x="51" y="0"/>
                </a:cxn>
                <a:cxn ang="0">
                  <a:pos x="73" y="15"/>
                </a:cxn>
                <a:cxn ang="0">
                  <a:pos x="83" y="71"/>
                </a:cxn>
                <a:cxn ang="0">
                  <a:pos x="102" y="138"/>
                </a:cxn>
                <a:cxn ang="0">
                  <a:pos x="31" y="143"/>
                </a:cxn>
                <a:cxn ang="0">
                  <a:pos x="26" y="28"/>
                </a:cxn>
                <a:cxn ang="0">
                  <a:pos x="26" y="31"/>
                </a:cxn>
                <a:cxn ang="0">
                  <a:pos x="40" y="58"/>
                </a:cxn>
                <a:cxn ang="0">
                  <a:pos x="0" y="138"/>
                </a:cxn>
                <a:cxn ang="0">
                  <a:pos x="26" y="28"/>
                </a:cxn>
                <a:cxn ang="0">
                  <a:pos x="43" y="2"/>
                </a:cxn>
              </a:cxnLst>
              <a:rect l="0" t="0" r="r" b="b"/>
              <a:pathLst>
                <a:path w="102" h="144">
                  <a:moveTo>
                    <a:pt x="73" y="15"/>
                  </a:moveTo>
                  <a:cubicBezTo>
                    <a:pt x="75" y="20"/>
                    <a:pt x="76" y="25"/>
                    <a:pt x="76" y="31"/>
                  </a:cubicBezTo>
                  <a:cubicBezTo>
                    <a:pt x="76" y="41"/>
                    <a:pt x="68" y="53"/>
                    <a:pt x="62" y="58"/>
                  </a:cubicBezTo>
                  <a:cubicBezTo>
                    <a:pt x="71" y="61"/>
                    <a:pt x="77" y="65"/>
                    <a:pt x="83" y="71"/>
                  </a:cubicBezTo>
                  <a:moveTo>
                    <a:pt x="43" y="2"/>
                  </a:moveTo>
                  <a:cubicBezTo>
                    <a:pt x="46" y="1"/>
                    <a:pt x="48" y="0"/>
                    <a:pt x="51" y="0"/>
                  </a:cubicBezTo>
                  <a:cubicBezTo>
                    <a:pt x="60" y="0"/>
                    <a:pt x="68" y="6"/>
                    <a:pt x="73" y="15"/>
                  </a:cubicBezTo>
                  <a:moveTo>
                    <a:pt x="83" y="71"/>
                  </a:moveTo>
                  <a:cubicBezTo>
                    <a:pt x="97" y="85"/>
                    <a:pt x="102" y="110"/>
                    <a:pt x="102" y="138"/>
                  </a:cubicBezTo>
                  <a:cubicBezTo>
                    <a:pt x="102" y="142"/>
                    <a:pt x="61" y="144"/>
                    <a:pt x="31" y="143"/>
                  </a:cubicBezTo>
                  <a:moveTo>
                    <a:pt x="26" y="28"/>
                  </a:moveTo>
                  <a:cubicBezTo>
                    <a:pt x="26" y="29"/>
                    <a:pt x="26" y="30"/>
                    <a:pt x="26" y="31"/>
                  </a:cubicBezTo>
                  <a:cubicBezTo>
                    <a:pt x="26" y="41"/>
                    <a:pt x="34" y="53"/>
                    <a:pt x="40" y="58"/>
                  </a:cubicBezTo>
                  <a:cubicBezTo>
                    <a:pt x="10" y="67"/>
                    <a:pt x="0" y="99"/>
                    <a:pt x="0" y="138"/>
                  </a:cubicBezTo>
                  <a:moveTo>
                    <a:pt x="26" y="28"/>
                  </a:moveTo>
                  <a:cubicBezTo>
                    <a:pt x="27" y="15"/>
                    <a:pt x="34" y="5"/>
                    <a:pt x="43" y="2"/>
                  </a:cubicBezTo>
                </a:path>
              </a:pathLst>
            </a:custGeom>
            <a:ln>
              <a:solidFill>
                <a:srgbClr val="949494"/>
              </a:solidFill>
              <a:headEnd/>
              <a:tailEnd/>
            </a:ln>
            <a:effectLst/>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a:ln w="38100" cmpd="sng">
                  <a:solidFill>
                    <a:srgbClr val="000000"/>
                  </a:solidFill>
                </a:ln>
              </a:endParaRPr>
            </a:p>
          </p:txBody>
        </p:sp>
        <p:sp>
          <p:nvSpPr>
            <p:cNvPr id="40" name="Rectangle 39"/>
            <p:cNvSpPr/>
            <p:nvPr/>
          </p:nvSpPr>
          <p:spPr>
            <a:xfrm>
              <a:off x="5399589" y="1643079"/>
              <a:ext cx="1065376" cy="799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err="1">
                <a:solidFill>
                  <a:schemeClr val="tx2">
                    <a:lumMod val="50000"/>
                  </a:schemeClr>
                </a:solidFill>
              </a:endParaRPr>
            </a:p>
          </p:txBody>
        </p:sp>
        <p:sp>
          <p:nvSpPr>
            <p:cNvPr id="41" name="Oval 40"/>
            <p:cNvSpPr/>
            <p:nvPr/>
          </p:nvSpPr>
          <p:spPr>
            <a:xfrm>
              <a:off x="6372252" y="1596598"/>
              <a:ext cx="115452" cy="115459"/>
            </a:xfrm>
            <a:prstGeom prst="ellipse">
              <a:avLst/>
            </a:prstGeom>
            <a:solidFill>
              <a:schemeClr val="bg1"/>
            </a:solidFill>
            <a:ln>
              <a:solidFill>
                <a:srgbClr val="9494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err="1">
                <a:solidFill>
                  <a:schemeClr val="tx2">
                    <a:lumMod val="50000"/>
                  </a:schemeClr>
                </a:solidFill>
              </a:endParaRPr>
            </a:p>
          </p:txBody>
        </p:sp>
        <p:sp>
          <p:nvSpPr>
            <p:cNvPr id="42" name="Oval 41"/>
            <p:cNvSpPr/>
            <p:nvPr/>
          </p:nvSpPr>
          <p:spPr>
            <a:xfrm>
              <a:off x="5381653" y="1596598"/>
              <a:ext cx="115452" cy="115459"/>
            </a:xfrm>
            <a:prstGeom prst="ellipse">
              <a:avLst/>
            </a:prstGeom>
            <a:solidFill>
              <a:schemeClr val="bg1"/>
            </a:solidFill>
            <a:ln>
              <a:solidFill>
                <a:srgbClr val="9494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err="1">
                <a:solidFill>
                  <a:schemeClr val="tx2">
                    <a:lumMod val="50000"/>
                  </a:schemeClr>
                </a:solidFill>
              </a:endParaRPr>
            </a:p>
          </p:txBody>
        </p:sp>
      </p:grpSp>
      <p:grpSp>
        <p:nvGrpSpPr>
          <p:cNvPr id="43" name="Group 42"/>
          <p:cNvGrpSpPr/>
          <p:nvPr/>
        </p:nvGrpSpPr>
        <p:grpSpPr>
          <a:xfrm>
            <a:off x="7180818" y="711200"/>
            <a:ext cx="1106051" cy="1011810"/>
            <a:chOff x="5381653" y="711200"/>
            <a:chExt cx="1106051" cy="1011810"/>
          </a:xfrm>
        </p:grpSpPr>
        <p:sp>
          <p:nvSpPr>
            <p:cNvPr id="44" name="Freeform 582"/>
            <p:cNvSpPr>
              <a:spLocks noChangeAspect="1" noEditPoints="1"/>
            </p:cNvSpPr>
            <p:nvPr/>
          </p:nvSpPr>
          <p:spPr bwMode="auto">
            <a:xfrm>
              <a:off x="5434217" y="711200"/>
              <a:ext cx="1000218" cy="1002930"/>
            </a:xfrm>
            <a:custGeom>
              <a:avLst/>
              <a:gdLst/>
              <a:ahLst/>
              <a:cxnLst>
                <a:cxn ang="0">
                  <a:pos x="73" y="15"/>
                </a:cxn>
                <a:cxn ang="0">
                  <a:pos x="76" y="31"/>
                </a:cxn>
                <a:cxn ang="0">
                  <a:pos x="62" y="58"/>
                </a:cxn>
                <a:cxn ang="0">
                  <a:pos x="83" y="71"/>
                </a:cxn>
                <a:cxn ang="0">
                  <a:pos x="43" y="2"/>
                </a:cxn>
                <a:cxn ang="0">
                  <a:pos x="51" y="0"/>
                </a:cxn>
                <a:cxn ang="0">
                  <a:pos x="73" y="15"/>
                </a:cxn>
                <a:cxn ang="0">
                  <a:pos x="83" y="71"/>
                </a:cxn>
                <a:cxn ang="0">
                  <a:pos x="102" y="138"/>
                </a:cxn>
                <a:cxn ang="0">
                  <a:pos x="31" y="143"/>
                </a:cxn>
                <a:cxn ang="0">
                  <a:pos x="26" y="28"/>
                </a:cxn>
                <a:cxn ang="0">
                  <a:pos x="26" y="31"/>
                </a:cxn>
                <a:cxn ang="0">
                  <a:pos x="40" y="58"/>
                </a:cxn>
                <a:cxn ang="0">
                  <a:pos x="0" y="138"/>
                </a:cxn>
                <a:cxn ang="0">
                  <a:pos x="26" y="28"/>
                </a:cxn>
                <a:cxn ang="0">
                  <a:pos x="43" y="2"/>
                </a:cxn>
              </a:cxnLst>
              <a:rect l="0" t="0" r="r" b="b"/>
              <a:pathLst>
                <a:path w="102" h="144">
                  <a:moveTo>
                    <a:pt x="73" y="15"/>
                  </a:moveTo>
                  <a:cubicBezTo>
                    <a:pt x="75" y="20"/>
                    <a:pt x="76" y="25"/>
                    <a:pt x="76" y="31"/>
                  </a:cubicBezTo>
                  <a:cubicBezTo>
                    <a:pt x="76" y="41"/>
                    <a:pt x="68" y="53"/>
                    <a:pt x="62" y="58"/>
                  </a:cubicBezTo>
                  <a:cubicBezTo>
                    <a:pt x="71" y="61"/>
                    <a:pt x="77" y="65"/>
                    <a:pt x="83" y="71"/>
                  </a:cubicBezTo>
                  <a:moveTo>
                    <a:pt x="43" y="2"/>
                  </a:moveTo>
                  <a:cubicBezTo>
                    <a:pt x="46" y="1"/>
                    <a:pt x="48" y="0"/>
                    <a:pt x="51" y="0"/>
                  </a:cubicBezTo>
                  <a:cubicBezTo>
                    <a:pt x="60" y="0"/>
                    <a:pt x="68" y="6"/>
                    <a:pt x="73" y="15"/>
                  </a:cubicBezTo>
                  <a:moveTo>
                    <a:pt x="83" y="71"/>
                  </a:moveTo>
                  <a:cubicBezTo>
                    <a:pt x="97" y="85"/>
                    <a:pt x="102" y="110"/>
                    <a:pt x="102" y="138"/>
                  </a:cubicBezTo>
                  <a:cubicBezTo>
                    <a:pt x="102" y="142"/>
                    <a:pt x="61" y="144"/>
                    <a:pt x="31" y="143"/>
                  </a:cubicBezTo>
                  <a:moveTo>
                    <a:pt x="26" y="28"/>
                  </a:moveTo>
                  <a:cubicBezTo>
                    <a:pt x="26" y="29"/>
                    <a:pt x="26" y="30"/>
                    <a:pt x="26" y="31"/>
                  </a:cubicBezTo>
                  <a:cubicBezTo>
                    <a:pt x="26" y="41"/>
                    <a:pt x="34" y="53"/>
                    <a:pt x="40" y="58"/>
                  </a:cubicBezTo>
                  <a:cubicBezTo>
                    <a:pt x="10" y="67"/>
                    <a:pt x="0" y="99"/>
                    <a:pt x="0" y="138"/>
                  </a:cubicBezTo>
                  <a:moveTo>
                    <a:pt x="26" y="28"/>
                  </a:moveTo>
                  <a:cubicBezTo>
                    <a:pt x="27" y="15"/>
                    <a:pt x="34" y="5"/>
                    <a:pt x="43" y="2"/>
                  </a:cubicBezTo>
                </a:path>
              </a:pathLst>
            </a:custGeom>
            <a:ln>
              <a:solidFill>
                <a:srgbClr val="949494"/>
              </a:solidFill>
              <a:headEnd/>
              <a:tailEnd/>
            </a:ln>
            <a:effectLst/>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a:ln w="38100" cmpd="sng">
                  <a:solidFill>
                    <a:srgbClr val="000000"/>
                  </a:solidFill>
                </a:ln>
              </a:endParaRPr>
            </a:p>
          </p:txBody>
        </p:sp>
        <p:sp>
          <p:nvSpPr>
            <p:cNvPr id="45" name="Rectangle 44"/>
            <p:cNvSpPr/>
            <p:nvPr/>
          </p:nvSpPr>
          <p:spPr>
            <a:xfrm>
              <a:off x="5399589" y="1643079"/>
              <a:ext cx="1065376" cy="799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err="1">
                <a:solidFill>
                  <a:schemeClr val="tx2">
                    <a:lumMod val="50000"/>
                  </a:schemeClr>
                </a:solidFill>
              </a:endParaRPr>
            </a:p>
          </p:txBody>
        </p:sp>
        <p:sp>
          <p:nvSpPr>
            <p:cNvPr id="46" name="Oval 45"/>
            <p:cNvSpPr/>
            <p:nvPr/>
          </p:nvSpPr>
          <p:spPr>
            <a:xfrm>
              <a:off x="6372252" y="1596598"/>
              <a:ext cx="115452" cy="115459"/>
            </a:xfrm>
            <a:prstGeom prst="ellipse">
              <a:avLst/>
            </a:prstGeom>
            <a:solidFill>
              <a:schemeClr val="bg1"/>
            </a:solidFill>
            <a:ln>
              <a:solidFill>
                <a:srgbClr val="9494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err="1">
                <a:solidFill>
                  <a:schemeClr val="tx2">
                    <a:lumMod val="50000"/>
                  </a:schemeClr>
                </a:solidFill>
              </a:endParaRPr>
            </a:p>
          </p:txBody>
        </p:sp>
        <p:sp>
          <p:nvSpPr>
            <p:cNvPr id="47" name="Oval 46"/>
            <p:cNvSpPr/>
            <p:nvPr/>
          </p:nvSpPr>
          <p:spPr>
            <a:xfrm>
              <a:off x="5381653" y="1596598"/>
              <a:ext cx="115452" cy="115459"/>
            </a:xfrm>
            <a:prstGeom prst="ellipse">
              <a:avLst/>
            </a:prstGeom>
            <a:solidFill>
              <a:schemeClr val="bg1"/>
            </a:solidFill>
            <a:ln>
              <a:solidFill>
                <a:srgbClr val="9494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err="1">
                <a:solidFill>
                  <a:schemeClr val="tx2">
                    <a:lumMod val="50000"/>
                  </a:schemeClr>
                </a:solidFill>
              </a:endParaRPr>
            </a:p>
          </p:txBody>
        </p:sp>
      </p:grpSp>
      <p:cxnSp>
        <p:nvCxnSpPr>
          <p:cNvPr id="48" name="Straight Connector 47"/>
          <p:cNvCxnSpPr>
            <a:stCxn id="41" idx="6"/>
            <a:endCxn id="47" idx="2"/>
          </p:cNvCxnSpPr>
          <p:nvPr/>
        </p:nvCxnSpPr>
        <p:spPr>
          <a:xfrm>
            <a:off x="6534269" y="1654328"/>
            <a:ext cx="646549" cy="0"/>
          </a:xfrm>
          <a:prstGeom prst="line">
            <a:avLst/>
          </a:prstGeom>
          <a:ln w="28575" cmpd="sng">
            <a:solidFill>
              <a:srgbClr val="949494"/>
            </a:solidFill>
            <a:prstDash val="solid"/>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547980" y="1332832"/>
            <a:ext cx="886090" cy="315962"/>
          </a:xfrm>
          <a:prstGeom prst="rect">
            <a:avLst/>
          </a:prstGeom>
          <a:noFill/>
        </p:spPr>
        <p:txBody>
          <a:bodyPr wrap="none" lIns="91420" tIns="45709" rIns="91420" bIns="45709" rtlCol="0">
            <a:spAutoFit/>
          </a:bodyPr>
          <a:lstStyle/>
          <a:p>
            <a:pPr algn="ctr">
              <a:lnSpc>
                <a:spcPct val="90000"/>
              </a:lnSpc>
            </a:pPr>
            <a:r>
              <a:rPr lang="en-GB" sz="800" dirty="0">
                <a:solidFill>
                  <a:schemeClr val="tx2">
                    <a:lumMod val="50000"/>
                  </a:schemeClr>
                </a:solidFill>
              </a:rPr>
              <a:t>Personalisation</a:t>
            </a:r>
          </a:p>
          <a:p>
            <a:pPr algn="ctr">
              <a:lnSpc>
                <a:spcPct val="90000"/>
              </a:lnSpc>
            </a:pPr>
            <a:r>
              <a:rPr lang="en-GB" sz="800" dirty="0">
                <a:solidFill>
                  <a:schemeClr val="tx2">
                    <a:lumMod val="50000"/>
                  </a:schemeClr>
                </a:solidFill>
              </a:rPr>
              <a:t>&amp; Interaction</a:t>
            </a:r>
          </a:p>
        </p:txBody>
      </p:sp>
      <p:sp>
        <p:nvSpPr>
          <p:cNvPr id="50" name="TextBox 49"/>
          <p:cNvSpPr txBox="1"/>
          <p:nvPr/>
        </p:nvSpPr>
        <p:spPr>
          <a:xfrm>
            <a:off x="7240946" y="1270509"/>
            <a:ext cx="1005363" cy="426761"/>
          </a:xfrm>
          <a:prstGeom prst="rect">
            <a:avLst/>
          </a:prstGeom>
          <a:noFill/>
        </p:spPr>
        <p:txBody>
          <a:bodyPr wrap="none" lIns="91420" tIns="45709" rIns="91420" bIns="45709" rtlCol="0">
            <a:spAutoFit/>
          </a:bodyPr>
          <a:lstStyle/>
          <a:p>
            <a:pPr algn="ctr">
              <a:lnSpc>
                <a:spcPct val="90000"/>
              </a:lnSpc>
            </a:pPr>
            <a:r>
              <a:rPr lang="en-GB" sz="800" dirty="0">
                <a:solidFill>
                  <a:schemeClr val="tx2">
                    <a:lumMod val="50000"/>
                  </a:schemeClr>
                </a:solidFill>
                <a:latin typeface="Arial"/>
                <a:cs typeface="Arial"/>
              </a:rPr>
              <a:t>Customer</a:t>
            </a:r>
          </a:p>
          <a:p>
            <a:pPr algn="ctr">
              <a:lnSpc>
                <a:spcPct val="90000"/>
              </a:lnSpc>
            </a:pPr>
            <a:r>
              <a:rPr lang="en-GB" sz="800" dirty="0">
                <a:solidFill>
                  <a:schemeClr val="tx2">
                    <a:lumMod val="50000"/>
                  </a:schemeClr>
                </a:solidFill>
                <a:latin typeface="Arial"/>
                <a:cs typeface="Arial"/>
              </a:rPr>
              <a:t>Supplier </a:t>
            </a:r>
            <a:r>
              <a:rPr lang="en-GB" sz="800" dirty="0">
                <a:solidFill>
                  <a:schemeClr val="tx2">
                    <a:lumMod val="50000"/>
                  </a:schemeClr>
                </a:solidFill>
                <a:latin typeface="Arial"/>
                <a:ea typeface="Wingdings"/>
                <a:cs typeface="Arial"/>
                <a:sym typeface="Wingdings"/>
              </a:rPr>
              <a:t></a:t>
            </a:r>
            <a:r>
              <a:rPr lang="en-GB" sz="800" dirty="0">
                <a:solidFill>
                  <a:schemeClr val="tx2">
                    <a:lumMod val="50000"/>
                  </a:schemeClr>
                </a:solidFill>
                <a:latin typeface="Arial"/>
                <a:cs typeface="Arial"/>
                <a:sym typeface="Wingdings"/>
              </a:rPr>
              <a:t> Partner</a:t>
            </a:r>
          </a:p>
          <a:p>
            <a:pPr algn="ctr">
              <a:lnSpc>
                <a:spcPct val="90000"/>
              </a:lnSpc>
            </a:pPr>
            <a:r>
              <a:rPr lang="en-GB" sz="800" dirty="0">
                <a:solidFill>
                  <a:schemeClr val="tx2">
                    <a:lumMod val="50000"/>
                  </a:schemeClr>
                </a:solidFill>
                <a:latin typeface="Arial"/>
                <a:cs typeface="Arial"/>
                <a:sym typeface="Wingdings"/>
              </a:rPr>
              <a:t>Management</a:t>
            </a:r>
            <a:endParaRPr lang="en-GB" sz="800" dirty="0">
              <a:solidFill>
                <a:schemeClr val="tx2">
                  <a:lumMod val="50000"/>
                </a:schemeClr>
              </a:solidFill>
              <a:latin typeface="Arial"/>
              <a:cs typeface="Arial"/>
            </a:endParaRPr>
          </a:p>
        </p:txBody>
      </p:sp>
      <p:sp>
        <p:nvSpPr>
          <p:cNvPr id="51" name="Rectangle 50"/>
          <p:cNvSpPr/>
          <p:nvPr/>
        </p:nvSpPr>
        <p:spPr>
          <a:xfrm>
            <a:off x="4690435" y="674988"/>
            <a:ext cx="651164" cy="3348328"/>
          </a:xfrm>
          <a:prstGeom prst="rect">
            <a:avLst/>
          </a:prstGeom>
          <a:solidFill>
            <a:srgbClr val="F4F4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vert270" lIns="91399" tIns="45698" rIns="91399" bIns="45698" rtlCol="0" anchor="ctr"/>
          <a:lstStyle/>
          <a:p>
            <a:pPr algn="ctr"/>
            <a:r>
              <a:rPr lang="en-US" sz="1800" dirty="0">
                <a:solidFill>
                  <a:srgbClr val="BDD522"/>
                </a:solidFill>
                <a:latin typeface="Helvetica Neue"/>
                <a:cs typeface="Helvetica Neue"/>
              </a:rPr>
              <a:t>Identity &amp; Access Management</a:t>
            </a:r>
          </a:p>
        </p:txBody>
      </p:sp>
      <p:sp>
        <p:nvSpPr>
          <p:cNvPr id="52" name="Rectangle 51"/>
          <p:cNvSpPr/>
          <p:nvPr/>
        </p:nvSpPr>
        <p:spPr>
          <a:xfrm>
            <a:off x="8417308" y="674990"/>
            <a:ext cx="651164" cy="3348327"/>
          </a:xfrm>
          <a:prstGeom prst="rect">
            <a:avLst/>
          </a:prstGeom>
          <a:solidFill>
            <a:srgbClr val="F4F4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vert270" lIns="91399" tIns="45698" rIns="91399" bIns="45698" rtlCol="0" anchor="ctr"/>
          <a:lstStyle/>
          <a:p>
            <a:pPr algn="ctr"/>
            <a:r>
              <a:rPr lang="en-US" sz="1800" dirty="0">
                <a:solidFill>
                  <a:srgbClr val="84AC62"/>
                </a:solidFill>
                <a:latin typeface="Helvetica Neue"/>
                <a:cs typeface="Helvetica Neue"/>
              </a:rPr>
              <a:t>Service  Management</a:t>
            </a:r>
          </a:p>
        </p:txBody>
      </p:sp>
      <p:sp>
        <p:nvSpPr>
          <p:cNvPr id="53" name="Rectangle 52"/>
          <p:cNvSpPr/>
          <p:nvPr/>
        </p:nvSpPr>
        <p:spPr>
          <a:xfrm>
            <a:off x="4692944" y="4078955"/>
            <a:ext cx="4374465" cy="271573"/>
          </a:xfrm>
          <a:prstGeom prst="rect">
            <a:avLst/>
          </a:prstGeom>
          <a:solidFill>
            <a:srgbClr val="F4F4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399" tIns="45698" rIns="91399" bIns="45698" rtlCol="0" anchor="ctr"/>
          <a:lstStyle/>
          <a:p>
            <a:pPr algn="ctr"/>
            <a:r>
              <a:rPr lang="en-US" sz="1400" dirty="0">
                <a:solidFill>
                  <a:srgbClr val="4C8367"/>
                </a:solidFill>
                <a:latin typeface="Helvetica Neue"/>
                <a:cs typeface="Helvetica Neue"/>
              </a:rPr>
              <a:t>Automated Provisioning</a:t>
            </a:r>
          </a:p>
        </p:txBody>
      </p:sp>
      <p:sp>
        <p:nvSpPr>
          <p:cNvPr id="54" name="Rectangle 53"/>
          <p:cNvSpPr/>
          <p:nvPr/>
        </p:nvSpPr>
        <p:spPr>
          <a:xfrm>
            <a:off x="4685491" y="4400102"/>
            <a:ext cx="4374465" cy="271573"/>
          </a:xfrm>
          <a:prstGeom prst="rect">
            <a:avLst/>
          </a:prstGeom>
          <a:solidFill>
            <a:srgbClr val="F4F4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399" tIns="45698" rIns="91399" bIns="45698" rtlCol="0" anchor="ctr"/>
          <a:lstStyle/>
          <a:p>
            <a:pPr algn="ctr"/>
            <a:r>
              <a:rPr lang="en-US" sz="1400" dirty="0">
                <a:solidFill>
                  <a:srgbClr val="4C8367"/>
                </a:solidFill>
                <a:latin typeface="Helvetica Neue"/>
                <a:cs typeface="Helvetica Neue"/>
              </a:rPr>
              <a:t>Application Lifecycle Management</a:t>
            </a:r>
          </a:p>
        </p:txBody>
      </p:sp>
      <p:sp>
        <p:nvSpPr>
          <p:cNvPr id="55" name="Rectangle 54"/>
          <p:cNvSpPr/>
          <p:nvPr/>
        </p:nvSpPr>
        <p:spPr>
          <a:xfrm rot="5400000">
            <a:off x="6646794" y="812203"/>
            <a:ext cx="455485" cy="2947040"/>
          </a:xfrm>
          <a:prstGeom prst="rect">
            <a:avLst/>
          </a:prstGeom>
          <a:solidFill>
            <a:srgbClr val="F4F4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vert270" lIns="91399" tIns="45698" rIns="91399" bIns="45698" rtlCol="0" anchor="ctr"/>
          <a:lstStyle/>
          <a:p>
            <a:pPr algn="ctr"/>
            <a:r>
              <a:rPr lang="en-US" sz="2800" dirty="0">
                <a:solidFill>
                  <a:srgbClr val="0E7237"/>
                </a:solidFill>
                <a:latin typeface="Helvetica Neue"/>
                <a:cs typeface="Helvetica Neue"/>
              </a:rPr>
              <a:t>Integration</a:t>
            </a:r>
          </a:p>
        </p:txBody>
      </p:sp>
      <p:sp>
        <p:nvSpPr>
          <p:cNvPr id="56" name="Rectangle 55"/>
          <p:cNvSpPr/>
          <p:nvPr/>
        </p:nvSpPr>
        <p:spPr>
          <a:xfrm rot="5400000">
            <a:off x="6748940" y="400614"/>
            <a:ext cx="258675" cy="2954516"/>
          </a:xfrm>
          <a:prstGeom prst="rect">
            <a:avLst/>
          </a:prstGeom>
          <a:solidFill>
            <a:srgbClr val="F4F4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vert270" lIns="91399" tIns="45698" rIns="91399" bIns="45698" rtlCol="0" anchor="ctr"/>
          <a:lstStyle/>
          <a:p>
            <a:pPr algn="ctr"/>
            <a:r>
              <a:rPr lang="en-US" sz="1400" dirty="0">
                <a:solidFill>
                  <a:srgbClr val="5C933B"/>
                </a:solidFill>
                <a:latin typeface="Helvetica Neue"/>
                <a:cs typeface="Helvetica Neue"/>
              </a:rPr>
              <a:t>   API Management (external)</a:t>
            </a:r>
          </a:p>
        </p:txBody>
      </p:sp>
      <p:sp>
        <p:nvSpPr>
          <p:cNvPr id="57" name="Rectangle 56"/>
          <p:cNvSpPr/>
          <p:nvPr/>
        </p:nvSpPr>
        <p:spPr>
          <a:xfrm rot="5400000">
            <a:off x="6743771" y="1224292"/>
            <a:ext cx="258675" cy="2944184"/>
          </a:xfrm>
          <a:prstGeom prst="rect">
            <a:avLst/>
          </a:prstGeom>
          <a:solidFill>
            <a:srgbClr val="F4F4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vert270" lIns="91399" tIns="45698" rIns="91399" bIns="45698" rtlCol="0" anchor="ctr"/>
          <a:lstStyle/>
          <a:p>
            <a:pPr algn="ctr"/>
            <a:r>
              <a:rPr lang="en-US" sz="1400" dirty="0">
                <a:solidFill>
                  <a:srgbClr val="5C933B"/>
                </a:solidFill>
                <a:latin typeface="Helvetica Neue"/>
                <a:cs typeface="Helvetica Neue"/>
              </a:rPr>
              <a:t>   API Management (internal)  </a:t>
            </a:r>
          </a:p>
        </p:txBody>
      </p:sp>
    </p:spTree>
    <p:extLst>
      <p:ext uri="{BB962C8B-B14F-4D97-AF65-F5344CB8AC3E}">
        <p14:creationId xmlns:p14="http://schemas.microsoft.com/office/powerpoint/2010/main" val="3299905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Effect transition="in" filter="fade">
                                      <p:cBhvr>
                                        <p:cTn id="13" dur="500"/>
                                        <p:tgtEl>
                                          <p:spTgt spid="2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xEl>
                                              <p:pRg st="3" end="3"/>
                                            </p:txEl>
                                          </p:spTgt>
                                        </p:tgtEl>
                                        <p:attrNameLst>
                                          <p:attrName>style.visibility</p:attrName>
                                        </p:attrNameLst>
                                      </p:cBhvr>
                                      <p:to>
                                        <p:strVal val="visible"/>
                                      </p:to>
                                    </p:set>
                                    <p:animEffect transition="in" filter="fade">
                                      <p:cBhvr>
                                        <p:cTn id="16" dur="500"/>
                                        <p:tgtEl>
                                          <p:spTgt spid="2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4" end="4"/>
                                            </p:txEl>
                                          </p:spTgt>
                                        </p:tgtEl>
                                        <p:attrNameLst>
                                          <p:attrName>style.visibility</p:attrName>
                                        </p:attrNameLst>
                                      </p:cBhvr>
                                      <p:to>
                                        <p:strVal val="visible"/>
                                      </p:to>
                                    </p:set>
                                    <p:animEffect transition="in" filter="fade">
                                      <p:cBhvr>
                                        <p:cTn id="19" dur="500"/>
                                        <p:tgtEl>
                                          <p:spTgt spid="22">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5" end="5"/>
                                            </p:txEl>
                                          </p:spTgt>
                                        </p:tgtEl>
                                        <p:attrNameLst>
                                          <p:attrName>style.visibility</p:attrName>
                                        </p:attrNameLst>
                                      </p:cBhvr>
                                      <p:to>
                                        <p:strVal val="visible"/>
                                      </p:to>
                                    </p:set>
                                    <p:animEffect transition="in" filter="fade">
                                      <p:cBhvr>
                                        <p:cTn id="22" dur="500"/>
                                        <p:tgtEl>
                                          <p:spTgt spid="22">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xEl>
                                              <p:pRg st="6" end="6"/>
                                            </p:txEl>
                                          </p:spTgt>
                                        </p:tgtEl>
                                        <p:attrNameLst>
                                          <p:attrName>style.visibility</p:attrName>
                                        </p:attrNameLst>
                                      </p:cBhvr>
                                      <p:to>
                                        <p:strVal val="visible"/>
                                      </p:to>
                                    </p:set>
                                    <p:animEffect transition="in" filter="fade">
                                      <p:cBhvr>
                                        <p:cTn id="25" dur="500"/>
                                        <p:tgtEl>
                                          <p:spTgt spid="22">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xEl>
                                              <p:pRg st="7" end="7"/>
                                            </p:txEl>
                                          </p:spTgt>
                                        </p:tgtEl>
                                        <p:attrNameLst>
                                          <p:attrName>style.visibility</p:attrName>
                                        </p:attrNameLst>
                                      </p:cBhvr>
                                      <p:to>
                                        <p:strVal val="visible"/>
                                      </p:to>
                                    </p:set>
                                    <p:animEffect transition="in" filter="fade">
                                      <p:cBhvr>
                                        <p:cTn id="28" dur="500"/>
                                        <p:tgtEl>
                                          <p:spTgt spid="22">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xEl>
                                              <p:pRg st="8" end="8"/>
                                            </p:txEl>
                                          </p:spTgt>
                                        </p:tgtEl>
                                        <p:attrNameLst>
                                          <p:attrName>style.visibility</p:attrName>
                                        </p:attrNameLst>
                                      </p:cBhvr>
                                      <p:to>
                                        <p:strVal val="visible"/>
                                      </p:to>
                                    </p:set>
                                    <p:animEffect transition="in" filter="fade">
                                      <p:cBhvr>
                                        <p:cTn id="31" dur="500"/>
                                        <p:tgtEl>
                                          <p:spTgt spid="22">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xEl>
                                              <p:pRg st="10" end="10"/>
                                            </p:txEl>
                                          </p:spTgt>
                                        </p:tgtEl>
                                        <p:attrNameLst>
                                          <p:attrName>style.visibility</p:attrName>
                                        </p:attrNameLst>
                                      </p:cBhvr>
                                      <p:to>
                                        <p:strVal val="visible"/>
                                      </p:to>
                                    </p:set>
                                    <p:animEffect transition="in" filter="fade">
                                      <p:cBhvr>
                                        <p:cTn id="34" dur="500"/>
                                        <p:tgtEl>
                                          <p:spTgt spid="22">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2">
                                            <p:txEl>
                                              <p:pRg st="9" end="9"/>
                                            </p:txEl>
                                          </p:spTgt>
                                        </p:tgtEl>
                                        <p:attrNameLst>
                                          <p:attrName>style.visibility</p:attrName>
                                        </p:attrNameLst>
                                      </p:cBhvr>
                                      <p:to>
                                        <p:strVal val="visible"/>
                                      </p:to>
                                    </p:set>
                                    <p:animEffect transition="in" filter="fade">
                                      <p:cBhvr>
                                        <p:cTn id="37" dur="500"/>
                                        <p:tgtEl>
                                          <p:spTgt spid="22">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xEl>
                                              <p:pRg st="11" end="11"/>
                                            </p:txEl>
                                          </p:spTgt>
                                        </p:tgtEl>
                                        <p:attrNameLst>
                                          <p:attrName>style.visibility</p:attrName>
                                        </p:attrNameLst>
                                      </p:cBhvr>
                                      <p:to>
                                        <p:strVal val="visible"/>
                                      </p:to>
                                    </p:set>
                                    <p:animEffect transition="in" filter="fade">
                                      <p:cBhvr>
                                        <p:cTn id="40" dur="500"/>
                                        <p:tgtEl>
                                          <p:spTgt spid="22">
                                            <p:txEl>
                                              <p:pRg st="11" end="1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Effect transition="in" filter="fade">
                                      <p:cBhvr>
                                        <p:cTn id="45" dur="500"/>
                                        <p:tgtEl>
                                          <p:spTgt spid="18">
                                            <p:txEl>
                                              <p:pRg st="0" end="0"/>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8">
                                            <p:txEl>
                                              <p:pRg st="1" end="1"/>
                                            </p:txEl>
                                          </p:spTgt>
                                        </p:tgtEl>
                                        <p:attrNameLst>
                                          <p:attrName>style.visibility</p:attrName>
                                        </p:attrNameLst>
                                      </p:cBhvr>
                                      <p:to>
                                        <p:strVal val="visible"/>
                                      </p:to>
                                    </p:set>
                                    <p:animEffect transition="in" filter="fade">
                                      <p:cBhvr>
                                        <p:cTn id="48" dur="500"/>
                                        <p:tgtEl>
                                          <p:spTgt spid="18">
                                            <p:txEl>
                                              <p:pRg st="1" end="1"/>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8">
                                            <p:txEl>
                                              <p:pRg st="2" end="2"/>
                                            </p:txEl>
                                          </p:spTgt>
                                        </p:tgtEl>
                                        <p:attrNameLst>
                                          <p:attrName>style.visibility</p:attrName>
                                        </p:attrNameLst>
                                      </p:cBhvr>
                                      <p:to>
                                        <p:strVal val="visible"/>
                                      </p:to>
                                    </p:set>
                                    <p:animEffect transition="in" filter="fade">
                                      <p:cBhvr>
                                        <p:cTn id="51" dur="500"/>
                                        <p:tgtEl>
                                          <p:spTgt spid="18">
                                            <p:txEl>
                                              <p:pRg st="2" end="2"/>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8">
                                            <p:txEl>
                                              <p:pRg st="3" end="3"/>
                                            </p:txEl>
                                          </p:spTgt>
                                        </p:tgtEl>
                                        <p:attrNameLst>
                                          <p:attrName>style.visibility</p:attrName>
                                        </p:attrNameLst>
                                      </p:cBhvr>
                                      <p:to>
                                        <p:strVal val="visible"/>
                                      </p:to>
                                    </p:set>
                                    <p:animEffect transition="in" filter="fade">
                                      <p:cBhvr>
                                        <p:cTn id="54" dur="500"/>
                                        <p:tgtEl>
                                          <p:spTgt spid="18">
                                            <p:txEl>
                                              <p:pRg st="3" end="3"/>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18">
                                            <p:txEl>
                                              <p:pRg st="4" end="4"/>
                                            </p:txEl>
                                          </p:spTgt>
                                        </p:tgtEl>
                                        <p:attrNameLst>
                                          <p:attrName>style.visibility</p:attrName>
                                        </p:attrNameLst>
                                      </p:cBhvr>
                                      <p:to>
                                        <p:strVal val="visible"/>
                                      </p:to>
                                    </p:set>
                                    <p:animEffect transition="in" filter="fade">
                                      <p:cBhvr>
                                        <p:cTn id="57" dur="500"/>
                                        <p:tgtEl>
                                          <p:spTgt spid="18">
                                            <p:txEl>
                                              <p:pRg st="4" end="4"/>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18">
                                            <p:txEl>
                                              <p:pRg st="5" end="5"/>
                                            </p:txEl>
                                          </p:spTgt>
                                        </p:tgtEl>
                                        <p:attrNameLst>
                                          <p:attrName>style.visibility</p:attrName>
                                        </p:attrNameLst>
                                      </p:cBhvr>
                                      <p:to>
                                        <p:strVal val="visible"/>
                                      </p:to>
                                    </p:set>
                                    <p:animEffect transition="in" filter="fade">
                                      <p:cBhvr>
                                        <p:cTn id="60" dur="500"/>
                                        <p:tgtEl>
                                          <p:spTgt spid="18">
                                            <p:txEl>
                                              <p:pRg st="5" end="5"/>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18">
                                            <p:txEl>
                                              <p:pRg st="6" end="6"/>
                                            </p:txEl>
                                          </p:spTgt>
                                        </p:tgtEl>
                                        <p:attrNameLst>
                                          <p:attrName>style.visibility</p:attrName>
                                        </p:attrNameLst>
                                      </p:cBhvr>
                                      <p:to>
                                        <p:strVal val="visible"/>
                                      </p:to>
                                    </p:set>
                                    <p:animEffect transition="in" filter="fade">
                                      <p:cBhvr>
                                        <p:cTn id="63" dur="500"/>
                                        <p:tgtEl>
                                          <p:spTgt spid="18">
                                            <p:txEl>
                                              <p:pRg st="6" end="6"/>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18">
                                            <p:txEl>
                                              <p:pRg st="7" end="7"/>
                                            </p:txEl>
                                          </p:spTgt>
                                        </p:tgtEl>
                                        <p:attrNameLst>
                                          <p:attrName>style.visibility</p:attrName>
                                        </p:attrNameLst>
                                      </p:cBhvr>
                                      <p:to>
                                        <p:strVal val="visible"/>
                                      </p:to>
                                    </p:set>
                                    <p:animEffect transition="in" filter="fade">
                                      <p:cBhvr>
                                        <p:cTn id="66" dur="500"/>
                                        <p:tgtEl>
                                          <p:spTgt spid="18">
                                            <p:txEl>
                                              <p:pRg st="7" end="7"/>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8">
                                            <p:txEl>
                                              <p:pRg st="8" end="8"/>
                                            </p:txEl>
                                          </p:spTgt>
                                        </p:tgtEl>
                                        <p:attrNameLst>
                                          <p:attrName>style.visibility</p:attrName>
                                        </p:attrNameLst>
                                      </p:cBhvr>
                                      <p:to>
                                        <p:strVal val="visible"/>
                                      </p:to>
                                    </p:set>
                                    <p:animEffect transition="in" filter="fade">
                                      <p:cBhvr>
                                        <p:cTn id="69" dur="500"/>
                                        <p:tgtEl>
                                          <p:spTgt spid="18">
                                            <p:txEl>
                                              <p:pRg st="8" end="8"/>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18">
                                            <p:txEl>
                                              <p:pRg st="9" end="9"/>
                                            </p:txEl>
                                          </p:spTgt>
                                        </p:tgtEl>
                                        <p:attrNameLst>
                                          <p:attrName>style.visibility</p:attrName>
                                        </p:attrNameLst>
                                      </p:cBhvr>
                                      <p:to>
                                        <p:strVal val="visible"/>
                                      </p:to>
                                    </p:set>
                                    <p:animEffect transition="in" filter="fade">
                                      <p:cBhvr>
                                        <p:cTn id="72" dur="500"/>
                                        <p:tgtEl>
                                          <p:spTgt spid="18">
                                            <p:txEl>
                                              <p:pRg st="9" end="9"/>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fade">
                                      <p:cBhvr>
                                        <p:cTn id="75" dur="500"/>
                                        <p:tgtEl>
                                          <p:spTgt spid="5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6"/>
                                        </p:tgtEl>
                                        <p:attrNameLst>
                                          <p:attrName>style.visibility</p:attrName>
                                        </p:attrNameLst>
                                      </p:cBhvr>
                                      <p:to>
                                        <p:strVal val="visible"/>
                                      </p:to>
                                    </p:set>
                                    <p:animEffect transition="in" filter="fade">
                                      <p:cBhvr>
                                        <p:cTn id="78" dur="500"/>
                                        <p:tgtEl>
                                          <p:spTgt spid="5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fade">
                                      <p:cBhvr>
                                        <p:cTn id="81" dur="500"/>
                                        <p:tgtEl>
                                          <p:spTgt spid="5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fade">
                                      <p:cBhvr>
                                        <p:cTn id="84" dur="500"/>
                                        <p:tgtEl>
                                          <p:spTgt spid="5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fade">
                                      <p:cBhvr>
                                        <p:cTn id="87" dur="500"/>
                                        <p:tgtEl>
                                          <p:spTgt spid="5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3"/>
                                        </p:tgtEl>
                                        <p:attrNameLst>
                                          <p:attrName>style.visibility</p:attrName>
                                        </p:attrNameLst>
                                      </p:cBhvr>
                                      <p:to>
                                        <p:strVal val="visible"/>
                                      </p:to>
                                    </p:set>
                                    <p:animEffect transition="in" filter="fade">
                                      <p:cBhvr>
                                        <p:cTn id="90" dur="500"/>
                                        <p:tgtEl>
                                          <p:spTgt spid="5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4"/>
                                        </p:tgtEl>
                                        <p:attrNameLst>
                                          <p:attrName>style.visibility</p:attrName>
                                        </p:attrNameLst>
                                      </p:cBhvr>
                                      <p:to>
                                        <p:strVal val="visible"/>
                                      </p:to>
                                    </p:set>
                                    <p:animEffect transition="in" filter="fade">
                                      <p:cBhvr>
                                        <p:cTn id="9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56" grpId="0" animBg="1"/>
      <p:bldP spid="5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marL="231132" indent="-231132">
              <a:spcBef>
                <a:spcPts val="0"/>
              </a:spcBef>
              <a:defRPr/>
            </a:pPr>
            <a:r>
              <a:rPr lang="en-US" dirty="0" smtClean="0">
                <a:solidFill>
                  <a:schemeClr val="tx2">
                    <a:lumMod val="50000"/>
                  </a:schemeClr>
                </a:solidFill>
              </a:rPr>
              <a:t>IMMEDIATE TECHNOLOGIES</a:t>
            </a:r>
            <a:endParaRPr lang="en-US" dirty="0">
              <a:solidFill>
                <a:schemeClr val="tx2">
                  <a:lumMod val="50000"/>
                </a:schemeClr>
              </a:solidFill>
            </a:endParaRPr>
          </a:p>
        </p:txBody>
      </p:sp>
      <p:sp>
        <p:nvSpPr>
          <p:cNvPr id="22" name="Content Placeholder 2"/>
          <p:cNvSpPr txBox="1">
            <a:spLocks/>
          </p:cNvSpPr>
          <p:nvPr/>
        </p:nvSpPr>
        <p:spPr bwMode="auto">
          <a:xfrm>
            <a:off x="40192" y="532880"/>
            <a:ext cx="4651145" cy="4227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844" tIns="38922" rIns="77844" bIns="38922">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0" indent="-888596" eaLnBrk="1" hangingPunct="1">
              <a:spcBef>
                <a:spcPts val="200"/>
              </a:spcBef>
              <a:buClr>
                <a:srgbClr val="AC2B37"/>
              </a:buClr>
            </a:pPr>
            <a:r>
              <a:rPr lang="en-GB" b="1" dirty="0" smtClean="0">
                <a:solidFill>
                  <a:srgbClr val="998C85">
                    <a:lumMod val="50000"/>
                  </a:srgbClr>
                </a:solidFill>
                <a:latin typeface="Calibri" pitchFamily="34" charset="0"/>
                <a:cs typeface="Calibri" pitchFamily="34" charset="0"/>
              </a:rPr>
              <a:t>Immediate Technologies:</a:t>
            </a:r>
            <a:endParaRPr lang="en-GB" sz="1000" dirty="0">
              <a:solidFill>
                <a:srgbClr val="000000"/>
              </a:solidFill>
              <a:latin typeface="Calibri" pitchFamily="34" charset="0"/>
              <a:cs typeface="Calibri" pitchFamily="34" charset="0"/>
            </a:endParaRPr>
          </a:p>
          <a:p>
            <a:pPr marL="177760" lvl="2" indent="-88880" eaLnBrk="1" hangingPunct="1">
              <a:spcBef>
                <a:spcPts val="0"/>
              </a:spcBef>
              <a:buClr>
                <a:srgbClr val="AC2B37"/>
              </a:buClr>
              <a:buFont typeface="Arial" charset="0"/>
              <a:buChar char="•"/>
            </a:pPr>
            <a:r>
              <a:rPr lang="en-GB" sz="1000" dirty="0">
                <a:solidFill>
                  <a:srgbClr val="000000"/>
                </a:solidFill>
                <a:latin typeface="Calibri" pitchFamily="34" charset="0"/>
                <a:cs typeface="Calibri" pitchFamily="34" charset="0"/>
              </a:rPr>
              <a:t>Reference Architecture that binds together six open-source based accelerators</a:t>
            </a:r>
          </a:p>
          <a:p>
            <a:pPr marL="177760" lvl="2" indent="-88880" eaLnBrk="1" hangingPunct="1">
              <a:spcBef>
                <a:spcPts val="0"/>
              </a:spcBef>
              <a:spcAft>
                <a:spcPts val="600"/>
              </a:spcAft>
              <a:buClr>
                <a:srgbClr val="AC2B37"/>
              </a:buClr>
              <a:buFont typeface="Arial" charset="0"/>
              <a:buChar char="•"/>
            </a:pPr>
            <a:r>
              <a:rPr lang="en-GB" sz="1000" dirty="0">
                <a:solidFill>
                  <a:srgbClr val="000000"/>
                </a:solidFill>
                <a:latin typeface="Calibri" pitchFamily="34" charset="0"/>
                <a:cs typeface="Calibri" pitchFamily="34" charset="0"/>
              </a:rPr>
              <a:t>Six accelerators  that wrap best of breed open source software containing extensive documentation, scalable examples and auto-provisioning scripts</a:t>
            </a:r>
          </a:p>
          <a:p>
            <a:pPr marL="268227" lvl="3" indent="-87293" eaLnBrk="1" hangingPunct="1">
              <a:spcBef>
                <a:spcPts val="0"/>
              </a:spcBef>
              <a:buClr>
                <a:schemeClr val="accent6"/>
              </a:buClr>
              <a:buFont typeface="Arial" charset="0"/>
              <a:buChar char="•"/>
            </a:pPr>
            <a:r>
              <a:rPr lang="en-GB" sz="1000" dirty="0">
                <a:solidFill>
                  <a:srgbClr val="000000"/>
                </a:solidFill>
                <a:latin typeface="Calibri" pitchFamily="34" charset="0"/>
                <a:cs typeface="Calibri" pitchFamily="34" charset="0"/>
              </a:rPr>
              <a:t>Integration </a:t>
            </a:r>
          </a:p>
          <a:p>
            <a:pPr marL="363456" lvl="4" indent="-95228" eaLnBrk="1" hangingPunct="1">
              <a:spcBef>
                <a:spcPts val="0"/>
              </a:spcBef>
              <a:buClr>
                <a:schemeClr val="tx1"/>
              </a:buClr>
              <a:buFont typeface="Arial" charset="0"/>
              <a:buChar char="•"/>
            </a:pPr>
            <a:r>
              <a:rPr lang="en-GB" sz="800" dirty="0">
                <a:solidFill>
                  <a:srgbClr val="000000"/>
                </a:solidFill>
                <a:latin typeface="Calibri" pitchFamily="34" charset="0"/>
                <a:cs typeface="Calibri" pitchFamily="34" charset="0"/>
              </a:rPr>
              <a:t>Mulesoft</a:t>
            </a:r>
          </a:p>
          <a:p>
            <a:pPr marL="363456" lvl="4" indent="-95228" eaLnBrk="1" hangingPunct="1">
              <a:spcBef>
                <a:spcPts val="0"/>
              </a:spcBef>
              <a:buClr>
                <a:schemeClr val="tx1"/>
              </a:buClr>
              <a:buFont typeface="Arial" charset="0"/>
              <a:buChar char="•"/>
            </a:pPr>
            <a:r>
              <a:rPr lang="en-GB" sz="800" dirty="0">
                <a:solidFill>
                  <a:srgbClr val="000000"/>
                </a:solidFill>
                <a:latin typeface="Calibri" pitchFamily="34" charset="0"/>
                <a:cs typeface="Calibri" pitchFamily="34" charset="0"/>
              </a:rPr>
              <a:t>Active MQ, Rabbit MQ</a:t>
            </a:r>
          </a:p>
          <a:p>
            <a:pPr marL="268227" lvl="3" indent="-87293" eaLnBrk="1" hangingPunct="1">
              <a:spcBef>
                <a:spcPts val="0"/>
              </a:spcBef>
              <a:buClr>
                <a:schemeClr val="accent6"/>
              </a:buClr>
              <a:buFont typeface="Arial" charset="0"/>
              <a:buChar char="•"/>
            </a:pPr>
            <a:r>
              <a:rPr lang="en-GB" sz="1000" dirty="0">
                <a:solidFill>
                  <a:srgbClr val="000000"/>
                </a:solidFill>
                <a:latin typeface="Calibri" pitchFamily="34" charset="0"/>
                <a:cs typeface="Calibri" pitchFamily="34" charset="0"/>
              </a:rPr>
              <a:t>API Management </a:t>
            </a:r>
          </a:p>
          <a:p>
            <a:pPr marL="363456" lvl="4" indent="-95228" eaLnBrk="1" hangingPunct="1">
              <a:spcBef>
                <a:spcPts val="0"/>
              </a:spcBef>
              <a:buClr>
                <a:schemeClr val="tx1"/>
              </a:buClr>
              <a:buFont typeface="Arial" charset="0"/>
              <a:buChar char="•"/>
            </a:pPr>
            <a:r>
              <a:rPr lang="en-GB" sz="800" dirty="0">
                <a:solidFill>
                  <a:srgbClr val="000000"/>
                </a:solidFill>
                <a:latin typeface="Calibri" pitchFamily="34" charset="0"/>
                <a:cs typeface="Calibri" pitchFamily="34" charset="0"/>
              </a:rPr>
              <a:t>WS02 API Manager</a:t>
            </a:r>
          </a:p>
          <a:p>
            <a:pPr marL="268227" lvl="3" indent="-87293" eaLnBrk="1" hangingPunct="1">
              <a:spcBef>
                <a:spcPts val="0"/>
              </a:spcBef>
              <a:buClr>
                <a:schemeClr val="accent6"/>
              </a:buClr>
              <a:buFont typeface="Arial" charset="0"/>
              <a:buChar char="•"/>
            </a:pPr>
            <a:r>
              <a:rPr lang="en-GB" sz="1000" dirty="0">
                <a:solidFill>
                  <a:srgbClr val="000000"/>
                </a:solidFill>
                <a:latin typeface="Calibri" pitchFamily="34" charset="0"/>
                <a:cs typeface="Calibri" pitchFamily="34" charset="0"/>
              </a:rPr>
              <a:t>Identity Access and Management </a:t>
            </a:r>
          </a:p>
          <a:p>
            <a:pPr marL="363456" lvl="4" indent="-95228" eaLnBrk="1" hangingPunct="1">
              <a:spcBef>
                <a:spcPts val="0"/>
              </a:spcBef>
              <a:buClr>
                <a:schemeClr val="tx1"/>
              </a:buClr>
              <a:buFont typeface="Arial" charset="0"/>
              <a:buChar char="•"/>
            </a:pPr>
            <a:r>
              <a:rPr lang="en-GB" sz="800" dirty="0">
                <a:solidFill>
                  <a:srgbClr val="000000"/>
                </a:solidFill>
                <a:latin typeface="Calibri" pitchFamily="34" charset="0"/>
                <a:cs typeface="Calibri" pitchFamily="34" charset="0"/>
              </a:rPr>
              <a:t>Forgerock – Open AM, Open IDM, Open DJ)</a:t>
            </a:r>
          </a:p>
          <a:p>
            <a:pPr marL="268227" lvl="3" indent="-87293" eaLnBrk="1" hangingPunct="1">
              <a:spcBef>
                <a:spcPts val="0"/>
              </a:spcBef>
              <a:buClr>
                <a:schemeClr val="accent6"/>
              </a:buClr>
              <a:buFont typeface="Arial" charset="0"/>
              <a:buChar char="•"/>
            </a:pPr>
            <a:r>
              <a:rPr lang="en-GB" sz="1000" dirty="0">
                <a:solidFill>
                  <a:srgbClr val="000000"/>
                </a:solidFill>
                <a:latin typeface="Calibri" pitchFamily="34" charset="0"/>
                <a:cs typeface="Calibri" pitchFamily="34" charset="0"/>
              </a:rPr>
              <a:t>Service Management </a:t>
            </a:r>
          </a:p>
          <a:p>
            <a:pPr marL="363456" lvl="4" indent="-95228" eaLnBrk="1" hangingPunct="1">
              <a:spcBef>
                <a:spcPts val="0"/>
              </a:spcBef>
              <a:buClr>
                <a:schemeClr val="tx1"/>
              </a:buClr>
              <a:buFont typeface="Arial" charset="0"/>
              <a:buChar char="•"/>
            </a:pPr>
            <a:r>
              <a:rPr lang="en-GB" sz="800" dirty="0">
                <a:solidFill>
                  <a:srgbClr val="000000"/>
                </a:solidFill>
                <a:latin typeface="Calibri" pitchFamily="34" charset="0"/>
                <a:cs typeface="Calibri" pitchFamily="34" charset="0"/>
              </a:rPr>
              <a:t>Dashing</a:t>
            </a:r>
          </a:p>
          <a:p>
            <a:pPr marL="363456" lvl="4" indent="-95228" eaLnBrk="1" hangingPunct="1">
              <a:spcBef>
                <a:spcPts val="0"/>
              </a:spcBef>
              <a:buClr>
                <a:schemeClr val="tx1"/>
              </a:buClr>
              <a:buFont typeface="Arial" charset="0"/>
              <a:buChar char="•"/>
            </a:pPr>
            <a:r>
              <a:rPr lang="en-GB" sz="800" dirty="0">
                <a:solidFill>
                  <a:srgbClr val="000000"/>
                </a:solidFill>
                <a:latin typeface="Calibri" pitchFamily="34" charset="0"/>
                <a:cs typeface="Calibri" pitchFamily="34" charset="0"/>
              </a:rPr>
              <a:t>Sensu, Graphite, Grafana, </a:t>
            </a:r>
          </a:p>
          <a:p>
            <a:pPr marL="363456" lvl="4" indent="-95228" eaLnBrk="1" hangingPunct="1">
              <a:spcBef>
                <a:spcPts val="0"/>
              </a:spcBef>
              <a:buClr>
                <a:schemeClr val="tx1"/>
              </a:buClr>
              <a:buFont typeface="Arial" charset="0"/>
              <a:buChar char="•"/>
            </a:pPr>
            <a:r>
              <a:rPr lang="en-GB" sz="800" dirty="0">
                <a:solidFill>
                  <a:srgbClr val="000000"/>
                </a:solidFill>
                <a:latin typeface="Calibri" pitchFamily="34" charset="0"/>
                <a:cs typeface="Calibri" pitchFamily="34" charset="0"/>
              </a:rPr>
              <a:t>Elastic Search, Logstash, Kabana, </a:t>
            </a:r>
          </a:p>
          <a:p>
            <a:pPr marL="363456" lvl="4" indent="-95228" eaLnBrk="1" hangingPunct="1">
              <a:spcBef>
                <a:spcPts val="0"/>
              </a:spcBef>
              <a:buClr>
                <a:schemeClr val="tx1"/>
              </a:buClr>
              <a:buFont typeface="Arial" charset="0"/>
              <a:buChar char="•"/>
            </a:pPr>
            <a:r>
              <a:rPr lang="en-GB" sz="800" dirty="0">
                <a:solidFill>
                  <a:srgbClr val="000000"/>
                </a:solidFill>
                <a:latin typeface="Calibri" pitchFamily="34" charset="0"/>
                <a:cs typeface="Calibri" pitchFamily="34" charset="0"/>
              </a:rPr>
              <a:t>Redis, Rabbit MQ</a:t>
            </a:r>
          </a:p>
          <a:p>
            <a:pPr marL="177760" lvl="2" indent="-88880" eaLnBrk="1" hangingPunct="1">
              <a:spcBef>
                <a:spcPts val="300"/>
              </a:spcBef>
              <a:buClr>
                <a:srgbClr val="AC2B37"/>
              </a:buClr>
              <a:buFont typeface="Arial" charset="0"/>
              <a:buChar char="•"/>
            </a:pPr>
            <a:r>
              <a:rPr lang="en-GB" sz="1000" dirty="0">
                <a:solidFill>
                  <a:srgbClr val="000000"/>
                </a:solidFill>
                <a:latin typeface="Calibri" pitchFamily="34" charset="0"/>
                <a:cs typeface="Calibri" pitchFamily="34" charset="0"/>
              </a:rPr>
              <a:t>Products are unchanged by Capgemini and are supported and maintained by the originating source</a:t>
            </a:r>
          </a:p>
          <a:p>
            <a:pPr marL="177760" lvl="2" indent="-88880" eaLnBrk="1" hangingPunct="1">
              <a:spcBef>
                <a:spcPts val="0"/>
              </a:spcBef>
              <a:buClr>
                <a:srgbClr val="AC2B37"/>
              </a:buClr>
              <a:buFont typeface="Arial" charset="0"/>
              <a:buChar char="•"/>
            </a:pPr>
            <a:r>
              <a:rPr lang="en-GB" sz="1000" dirty="0">
                <a:solidFill>
                  <a:srgbClr val="000000"/>
                </a:solidFill>
                <a:latin typeface="Calibri" pitchFamily="34" charset="0"/>
                <a:cs typeface="Calibri" pitchFamily="34" charset="0"/>
              </a:rPr>
              <a:t>The products which underpin it have been selected with these key principles in mind:</a:t>
            </a:r>
          </a:p>
          <a:p>
            <a:pPr marL="268227" lvl="3" indent="-87293" eaLnBrk="1" hangingPunct="1">
              <a:spcBef>
                <a:spcPts val="0"/>
              </a:spcBef>
              <a:buClr>
                <a:schemeClr val="accent6"/>
              </a:buClr>
              <a:buFont typeface="Arial" charset="0"/>
              <a:buChar char="•"/>
            </a:pPr>
            <a:r>
              <a:rPr lang="en-GB" sz="1000" dirty="0">
                <a:solidFill>
                  <a:srgbClr val="000000"/>
                </a:solidFill>
                <a:latin typeface="Calibri" pitchFamily="34" charset="0"/>
                <a:cs typeface="Calibri" pitchFamily="34" charset="0"/>
              </a:rPr>
              <a:t>Functionally rich</a:t>
            </a:r>
          </a:p>
          <a:p>
            <a:pPr marL="268227" lvl="3" indent="-87293" eaLnBrk="1" hangingPunct="1">
              <a:spcBef>
                <a:spcPts val="0"/>
              </a:spcBef>
              <a:buClr>
                <a:schemeClr val="accent6"/>
              </a:buClr>
              <a:buFont typeface="Arial" charset="0"/>
              <a:buChar char="•"/>
            </a:pPr>
            <a:r>
              <a:rPr lang="en-GB" sz="1000" dirty="0">
                <a:solidFill>
                  <a:srgbClr val="000000"/>
                </a:solidFill>
                <a:latin typeface="Calibri" pitchFamily="34" charset="0"/>
                <a:cs typeface="Calibri" pitchFamily="34" charset="0"/>
              </a:rPr>
              <a:t>Mature open source</a:t>
            </a:r>
          </a:p>
          <a:p>
            <a:pPr marL="268227" lvl="3" indent="-87293" eaLnBrk="1" hangingPunct="1">
              <a:spcBef>
                <a:spcPts val="0"/>
              </a:spcBef>
              <a:buClr>
                <a:schemeClr val="accent6"/>
              </a:buClr>
              <a:buFont typeface="Arial" charset="0"/>
              <a:buChar char="•"/>
            </a:pPr>
            <a:r>
              <a:rPr lang="en-GB" sz="1000" dirty="0">
                <a:solidFill>
                  <a:srgbClr val="000000"/>
                </a:solidFill>
                <a:latin typeface="Calibri" pitchFamily="34" charset="0"/>
                <a:cs typeface="Calibri" pitchFamily="34" charset="0"/>
              </a:rPr>
              <a:t>Cost effective support mode</a:t>
            </a:r>
          </a:p>
          <a:p>
            <a:pPr marL="268227" lvl="3" indent="-87293" eaLnBrk="1" hangingPunct="1">
              <a:spcBef>
                <a:spcPts val="0"/>
              </a:spcBef>
              <a:buClr>
                <a:schemeClr val="accent6"/>
              </a:buClr>
              <a:buFont typeface="Arial" charset="0"/>
              <a:buChar char="•"/>
            </a:pPr>
            <a:r>
              <a:rPr lang="en-GB" sz="1000" dirty="0">
                <a:solidFill>
                  <a:srgbClr val="000000"/>
                </a:solidFill>
                <a:latin typeface="Calibri" pitchFamily="34" charset="0"/>
                <a:cs typeface="Calibri" pitchFamily="34" charset="0"/>
              </a:rPr>
              <a:t>IaaS neutral</a:t>
            </a:r>
          </a:p>
          <a:p>
            <a:pPr marL="268227" lvl="3" indent="-87293" eaLnBrk="1" hangingPunct="1">
              <a:spcBef>
                <a:spcPts val="0"/>
              </a:spcBef>
              <a:buClr>
                <a:schemeClr val="accent6"/>
              </a:buClr>
              <a:buFont typeface="Arial" charset="0"/>
              <a:buChar char="•"/>
            </a:pPr>
            <a:r>
              <a:rPr lang="en-GB" sz="1000" dirty="0">
                <a:solidFill>
                  <a:srgbClr val="000000"/>
                </a:solidFill>
                <a:latin typeface="Calibri" pitchFamily="34" charset="0"/>
                <a:cs typeface="Calibri" pitchFamily="34" charset="0"/>
              </a:rPr>
              <a:t>Scalable and cheap to deploy so they can be used for proofs of concepts, alphas, prototypes all the way to super secure high volume systems</a:t>
            </a:r>
          </a:p>
          <a:p>
            <a:pPr marL="268227" lvl="3" indent="-87293" eaLnBrk="1" hangingPunct="1">
              <a:spcBef>
                <a:spcPts val="0"/>
              </a:spcBef>
              <a:buClr>
                <a:schemeClr val="accent6"/>
              </a:buClr>
              <a:buFont typeface="Arial" charset="0"/>
              <a:buChar char="•"/>
            </a:pPr>
            <a:r>
              <a:rPr lang="en-GB" sz="1000" dirty="0">
                <a:solidFill>
                  <a:srgbClr val="000000"/>
                </a:solidFill>
                <a:latin typeface="Calibri" pitchFamily="34" charset="0"/>
                <a:cs typeface="Calibri" pitchFamily="34" charset="0"/>
              </a:rPr>
              <a:t>Deployable on public or private cloud.</a:t>
            </a:r>
          </a:p>
          <a:p>
            <a:pPr marL="268227" lvl="3" indent="-87293" eaLnBrk="1" hangingPunct="1">
              <a:spcBef>
                <a:spcPts val="0"/>
              </a:spcBef>
              <a:buClr>
                <a:srgbClr val="AC2B37"/>
              </a:buClr>
              <a:buFont typeface="Arial" charset="0"/>
              <a:buChar char="•"/>
            </a:pPr>
            <a:endParaRPr lang="en-GB" sz="1000" dirty="0">
              <a:solidFill>
                <a:srgbClr val="000000"/>
              </a:solidFill>
              <a:latin typeface="Calibri" pitchFamily="34" charset="0"/>
              <a:cs typeface="Calibri" pitchFamily="34" charset="0"/>
            </a:endParaRPr>
          </a:p>
        </p:txBody>
      </p:sp>
      <p:sp>
        <p:nvSpPr>
          <p:cNvPr id="6" name="Rectangle 5"/>
          <p:cNvSpPr/>
          <p:nvPr/>
        </p:nvSpPr>
        <p:spPr>
          <a:xfrm>
            <a:off x="4685489" y="565755"/>
            <a:ext cx="651164" cy="3051928"/>
          </a:xfrm>
          <a:prstGeom prst="rect">
            <a:avLst/>
          </a:prstGeom>
          <a:solidFill>
            <a:srgbClr val="F4F4F4"/>
          </a:solidFill>
          <a:ln w="12700">
            <a:solidFill>
              <a:srgbClr val="85AC64"/>
            </a:solidFill>
          </a:ln>
        </p:spPr>
        <p:style>
          <a:lnRef idx="2">
            <a:schemeClr val="accent1">
              <a:shade val="50000"/>
            </a:schemeClr>
          </a:lnRef>
          <a:fillRef idx="1">
            <a:schemeClr val="accent1"/>
          </a:fillRef>
          <a:effectRef idx="0">
            <a:schemeClr val="accent1"/>
          </a:effectRef>
          <a:fontRef idx="minor">
            <a:schemeClr val="lt1"/>
          </a:fontRef>
        </p:style>
        <p:txBody>
          <a:bodyPr vert="vert270" lIns="91399" tIns="45698" rIns="91399" bIns="45698" rtlCol="0" anchor="ctr"/>
          <a:lstStyle/>
          <a:p>
            <a:pPr algn="ctr"/>
            <a:r>
              <a:rPr lang="en-US" sz="1200" dirty="0">
                <a:solidFill>
                  <a:srgbClr val="BDD521"/>
                </a:solidFill>
                <a:latin typeface="Arial" pitchFamily="34" charset="0"/>
                <a:cs typeface="Arial" pitchFamily="34" charset="0"/>
              </a:rPr>
              <a:t>Identity &amp; Access Management</a:t>
            </a:r>
          </a:p>
        </p:txBody>
      </p:sp>
      <p:sp>
        <p:nvSpPr>
          <p:cNvPr id="7" name="Rectangle 6"/>
          <p:cNvSpPr/>
          <p:nvPr/>
        </p:nvSpPr>
        <p:spPr>
          <a:xfrm>
            <a:off x="8417308" y="565757"/>
            <a:ext cx="651164" cy="3051927"/>
          </a:xfrm>
          <a:prstGeom prst="rect">
            <a:avLst/>
          </a:prstGeom>
          <a:solidFill>
            <a:srgbClr val="F4F4F4"/>
          </a:solidFill>
          <a:ln w="12700">
            <a:solidFill>
              <a:srgbClr val="85AC64"/>
            </a:solidFill>
          </a:ln>
        </p:spPr>
        <p:style>
          <a:lnRef idx="2">
            <a:schemeClr val="accent1">
              <a:shade val="50000"/>
            </a:schemeClr>
          </a:lnRef>
          <a:fillRef idx="1">
            <a:schemeClr val="accent1"/>
          </a:fillRef>
          <a:effectRef idx="0">
            <a:schemeClr val="accent1"/>
          </a:effectRef>
          <a:fontRef idx="minor">
            <a:schemeClr val="lt1"/>
          </a:fontRef>
        </p:style>
        <p:txBody>
          <a:bodyPr vert="vert270" lIns="91399" tIns="45698" rIns="91399" bIns="45698" rtlCol="0" anchor="ctr"/>
          <a:lstStyle/>
          <a:p>
            <a:r>
              <a:rPr lang="en-US" sz="1000" dirty="0">
                <a:solidFill>
                  <a:srgbClr val="85AC64"/>
                </a:solidFill>
                <a:latin typeface="Arial" pitchFamily="34" charset="0"/>
                <a:cs typeface="Arial" pitchFamily="34" charset="0"/>
              </a:rPr>
              <a:t>                        Service  Management  </a:t>
            </a:r>
          </a:p>
        </p:txBody>
      </p:sp>
      <p:sp>
        <p:nvSpPr>
          <p:cNvPr id="13" name="Rectangle 12"/>
          <p:cNvSpPr/>
          <p:nvPr/>
        </p:nvSpPr>
        <p:spPr>
          <a:xfrm>
            <a:off x="4685491" y="3664831"/>
            <a:ext cx="4374465" cy="420728"/>
          </a:xfrm>
          <a:prstGeom prst="rect">
            <a:avLst/>
          </a:prstGeom>
          <a:solidFill>
            <a:srgbClr val="F4F4F4"/>
          </a:solidFill>
          <a:ln w="12700">
            <a:solidFill>
              <a:srgbClr val="85AC64"/>
            </a:solidFill>
          </a:ln>
        </p:spPr>
        <p:style>
          <a:lnRef idx="2">
            <a:schemeClr val="accent1">
              <a:shade val="50000"/>
            </a:schemeClr>
          </a:lnRef>
          <a:fillRef idx="1">
            <a:schemeClr val="accent1"/>
          </a:fillRef>
          <a:effectRef idx="0">
            <a:schemeClr val="accent1"/>
          </a:effectRef>
          <a:fontRef idx="minor">
            <a:schemeClr val="lt1"/>
          </a:fontRef>
        </p:style>
        <p:txBody>
          <a:bodyPr lIns="91399" tIns="45698" rIns="91399" bIns="45698" rtlCol="0" anchor="ctr"/>
          <a:lstStyle/>
          <a:p>
            <a:pPr algn="ctr"/>
            <a:r>
              <a:rPr lang="en-US" sz="1000" dirty="0">
                <a:solidFill>
                  <a:srgbClr val="3C7C5E"/>
                </a:solidFill>
                <a:latin typeface="Arial" pitchFamily="34" charset="0"/>
                <a:cs typeface="Arial" pitchFamily="34" charset="0"/>
              </a:rPr>
              <a:t>Auto </a:t>
            </a:r>
          </a:p>
          <a:p>
            <a:pPr algn="ctr"/>
            <a:r>
              <a:rPr lang="en-US" sz="1000" dirty="0">
                <a:solidFill>
                  <a:srgbClr val="3C7C5E"/>
                </a:solidFill>
                <a:latin typeface="Arial" pitchFamily="34" charset="0"/>
                <a:cs typeface="Arial" pitchFamily="34" charset="0"/>
              </a:rPr>
              <a:t>Provisioning</a:t>
            </a:r>
          </a:p>
        </p:txBody>
      </p:sp>
      <p:sp>
        <p:nvSpPr>
          <p:cNvPr id="14" name="Rectangle 13"/>
          <p:cNvSpPr/>
          <p:nvPr/>
        </p:nvSpPr>
        <p:spPr>
          <a:xfrm>
            <a:off x="4685491" y="4133003"/>
            <a:ext cx="4374465" cy="414093"/>
          </a:xfrm>
          <a:prstGeom prst="rect">
            <a:avLst/>
          </a:prstGeom>
          <a:solidFill>
            <a:srgbClr val="F4F4F4"/>
          </a:solidFill>
          <a:ln w="12700">
            <a:solidFill>
              <a:srgbClr val="85AC64"/>
            </a:solidFill>
          </a:ln>
        </p:spPr>
        <p:style>
          <a:lnRef idx="2">
            <a:schemeClr val="accent1">
              <a:shade val="50000"/>
            </a:schemeClr>
          </a:lnRef>
          <a:fillRef idx="1">
            <a:schemeClr val="accent1"/>
          </a:fillRef>
          <a:effectRef idx="0">
            <a:schemeClr val="accent1"/>
          </a:effectRef>
          <a:fontRef idx="minor">
            <a:schemeClr val="lt1"/>
          </a:fontRef>
        </p:style>
        <p:txBody>
          <a:bodyPr lIns="91399" tIns="45698" rIns="91399" bIns="45698" rtlCol="0" anchor="ctr"/>
          <a:lstStyle/>
          <a:p>
            <a:pPr algn="ctr"/>
            <a:r>
              <a:rPr lang="en-US" sz="1000" dirty="0">
                <a:solidFill>
                  <a:srgbClr val="3C7C5E"/>
                </a:solidFill>
                <a:latin typeface="Arial" pitchFamily="34" charset="0"/>
                <a:cs typeface="Arial" pitchFamily="34" charset="0"/>
              </a:rPr>
              <a:t>ALM</a:t>
            </a:r>
          </a:p>
        </p:txBody>
      </p:sp>
      <p:sp>
        <p:nvSpPr>
          <p:cNvPr id="15" name="Rectangle 14"/>
          <p:cNvSpPr/>
          <p:nvPr/>
        </p:nvSpPr>
        <p:spPr>
          <a:xfrm rot="5400000">
            <a:off x="6646794" y="686257"/>
            <a:ext cx="455485" cy="2947040"/>
          </a:xfrm>
          <a:prstGeom prst="rect">
            <a:avLst/>
          </a:prstGeom>
          <a:solidFill>
            <a:srgbClr val="F4F4F4"/>
          </a:solidFill>
          <a:ln w="12700">
            <a:solidFill>
              <a:srgbClr val="85AC64"/>
            </a:solidFill>
          </a:ln>
        </p:spPr>
        <p:style>
          <a:lnRef idx="2">
            <a:schemeClr val="accent1">
              <a:shade val="50000"/>
            </a:schemeClr>
          </a:lnRef>
          <a:fillRef idx="1">
            <a:schemeClr val="accent1"/>
          </a:fillRef>
          <a:effectRef idx="0">
            <a:schemeClr val="accent1"/>
          </a:effectRef>
          <a:fontRef idx="minor">
            <a:schemeClr val="lt1"/>
          </a:fontRef>
        </p:style>
        <p:txBody>
          <a:bodyPr vert="vert270" lIns="91399" tIns="45698" rIns="91399" bIns="45698" rtlCol="0" anchor="ctr"/>
          <a:lstStyle/>
          <a:p>
            <a:pPr algn="ctr"/>
            <a:r>
              <a:rPr lang="en-US" sz="1000" dirty="0">
                <a:solidFill>
                  <a:srgbClr val="095328"/>
                </a:solidFill>
                <a:latin typeface="Arial" pitchFamily="34" charset="0"/>
                <a:cs typeface="Arial" pitchFamily="34" charset="0"/>
              </a:rPr>
              <a:t>Integration</a:t>
            </a:r>
          </a:p>
        </p:txBody>
      </p:sp>
      <p:sp>
        <p:nvSpPr>
          <p:cNvPr id="16" name="Rectangle 15"/>
          <p:cNvSpPr/>
          <p:nvPr/>
        </p:nvSpPr>
        <p:spPr>
          <a:xfrm rot="5400000">
            <a:off x="6732320" y="268861"/>
            <a:ext cx="291915" cy="2954516"/>
          </a:xfrm>
          <a:prstGeom prst="rect">
            <a:avLst/>
          </a:prstGeom>
          <a:solidFill>
            <a:srgbClr val="F4F4F4"/>
          </a:solidFill>
          <a:ln w="12700">
            <a:solidFill>
              <a:srgbClr val="85AC64"/>
            </a:solidFill>
          </a:ln>
        </p:spPr>
        <p:style>
          <a:lnRef idx="2">
            <a:schemeClr val="accent1">
              <a:shade val="50000"/>
            </a:schemeClr>
          </a:lnRef>
          <a:fillRef idx="1">
            <a:schemeClr val="accent1"/>
          </a:fillRef>
          <a:effectRef idx="0">
            <a:schemeClr val="accent1"/>
          </a:effectRef>
          <a:fontRef idx="minor">
            <a:schemeClr val="lt1"/>
          </a:fontRef>
        </p:style>
        <p:txBody>
          <a:bodyPr vert="vert270" lIns="91399" tIns="45698" rIns="91399" bIns="45698" rtlCol="0" anchor="ctr"/>
          <a:lstStyle/>
          <a:p>
            <a:r>
              <a:rPr lang="en-US" sz="1000" dirty="0">
                <a:solidFill>
                  <a:srgbClr val="689953"/>
                </a:solidFill>
                <a:latin typeface="Arial" pitchFamily="34" charset="0"/>
                <a:cs typeface="Arial" pitchFamily="34" charset="0"/>
              </a:rPr>
              <a:t>              API Management (external)</a:t>
            </a:r>
          </a:p>
        </p:txBody>
      </p:sp>
      <p:sp>
        <p:nvSpPr>
          <p:cNvPr id="17" name="Rectangle 16"/>
          <p:cNvSpPr/>
          <p:nvPr/>
        </p:nvSpPr>
        <p:spPr>
          <a:xfrm rot="5400000">
            <a:off x="6727154" y="1100683"/>
            <a:ext cx="291914" cy="2944184"/>
          </a:xfrm>
          <a:prstGeom prst="rect">
            <a:avLst/>
          </a:prstGeom>
          <a:solidFill>
            <a:srgbClr val="F4F4F4"/>
          </a:solidFill>
          <a:ln w="12700">
            <a:solidFill>
              <a:srgbClr val="85AC64"/>
            </a:solidFill>
          </a:ln>
        </p:spPr>
        <p:style>
          <a:lnRef idx="2">
            <a:schemeClr val="accent1">
              <a:shade val="50000"/>
            </a:schemeClr>
          </a:lnRef>
          <a:fillRef idx="1">
            <a:schemeClr val="accent1"/>
          </a:fillRef>
          <a:effectRef idx="0">
            <a:schemeClr val="accent1"/>
          </a:effectRef>
          <a:fontRef idx="minor">
            <a:schemeClr val="lt1"/>
          </a:fontRef>
        </p:style>
        <p:txBody>
          <a:bodyPr vert="vert270" lIns="91399" tIns="45698" rIns="91399" bIns="45698" rtlCol="0" anchor="ctr"/>
          <a:lstStyle/>
          <a:p>
            <a:r>
              <a:rPr lang="en-US" sz="1000" dirty="0">
                <a:solidFill>
                  <a:srgbClr val="689953"/>
                </a:solidFill>
                <a:latin typeface="Arial" pitchFamily="34" charset="0"/>
                <a:cs typeface="Arial" pitchFamily="34" charset="0"/>
              </a:rPr>
              <a:t>              API Management (internal)  </a:t>
            </a:r>
          </a:p>
        </p:txBody>
      </p:sp>
      <p:pic>
        <p:nvPicPr>
          <p:cNvPr id="19" name="Picture 18" descr="C:\Roxanne Ewence\Immediate Hub\Logos For Ben\Ubuntu.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3522" y="3871364"/>
            <a:ext cx="576000" cy="194355"/>
          </a:xfrm>
          <a:prstGeom prst="rect">
            <a:avLst/>
          </a:prstGeom>
          <a:noFill/>
          <a:ln w="3175" cmpd="sng">
            <a:solidFill>
              <a:schemeClr val="bg1"/>
            </a:solidFill>
          </a:ln>
          <a:extLst>
            <a:ext uri="{909E8E84-426E-40dd-AFC4-6F175D3DCCD1}">
              <a14:hiddenFill xmlns:a14="http://schemas.microsoft.com/office/drawing/2010/main">
                <a:solidFill>
                  <a:srgbClr val="FFFFFF"/>
                </a:solidFill>
              </a14:hiddenFill>
            </a:ext>
          </a:extLst>
        </p:spPr>
      </p:pic>
      <p:pic>
        <p:nvPicPr>
          <p:cNvPr id="23" name="Picture 2" descr="http://thinkstrategies.com/wp-content/uploads/2013/02/mulesoft-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759" y="2040780"/>
            <a:ext cx="935665" cy="222400"/>
          </a:xfrm>
          <a:prstGeom prst="rect">
            <a:avLst/>
          </a:prstGeom>
          <a:noFill/>
          <a:ln w="3175" cmpd="sng">
            <a:solidFill>
              <a:schemeClr val="bg1"/>
            </a:solidFill>
          </a:ln>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7830534" y="1629798"/>
            <a:ext cx="492298" cy="220432"/>
          </a:xfrm>
          <a:prstGeom prst="rect">
            <a:avLst/>
          </a:prstGeom>
          <a:ln w="3175" cmpd="sng">
            <a:solidFill>
              <a:schemeClr val="bg1"/>
            </a:solidFill>
          </a:ln>
        </p:spPr>
      </p:pic>
      <p:pic>
        <p:nvPicPr>
          <p:cNvPr id="25" name="Picture 24"/>
          <p:cNvPicPr>
            <a:picLocks noChangeAspect="1"/>
          </p:cNvPicPr>
          <p:nvPr/>
        </p:nvPicPr>
        <p:blipFill>
          <a:blip r:embed="rId4"/>
          <a:stretch>
            <a:fillRect/>
          </a:stretch>
        </p:blipFill>
        <p:spPr>
          <a:xfrm>
            <a:off x="7821653" y="2456454"/>
            <a:ext cx="492298" cy="220432"/>
          </a:xfrm>
          <a:prstGeom prst="rect">
            <a:avLst/>
          </a:prstGeom>
          <a:ln w="3175" cmpd="sng">
            <a:solidFill>
              <a:schemeClr val="bg1"/>
            </a:solidFill>
          </a:ln>
        </p:spPr>
      </p:pic>
      <p:pic>
        <p:nvPicPr>
          <p:cNvPr id="4" name="Picture 3"/>
          <p:cNvPicPr>
            <a:picLocks noChangeAspect="1"/>
          </p:cNvPicPr>
          <p:nvPr/>
        </p:nvPicPr>
        <p:blipFill>
          <a:blip r:embed="rId5"/>
          <a:stretch>
            <a:fillRect/>
          </a:stretch>
        </p:blipFill>
        <p:spPr>
          <a:xfrm>
            <a:off x="7935746" y="3699545"/>
            <a:ext cx="432000" cy="200899"/>
          </a:xfrm>
          <a:prstGeom prst="rect">
            <a:avLst/>
          </a:prstGeom>
          <a:ln w="3175" cmpd="sng">
            <a:solidFill>
              <a:schemeClr val="bg1"/>
            </a:solidFill>
          </a:ln>
        </p:spPr>
      </p:pic>
      <p:pic>
        <p:nvPicPr>
          <p:cNvPr id="28" name="Picture 27" descr="Screen Shot 2014-12-10 at 12.10.0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5891" y="3702650"/>
            <a:ext cx="616482" cy="182391"/>
          </a:xfrm>
          <a:prstGeom prst="rect">
            <a:avLst/>
          </a:prstGeom>
          <a:ln w="3175" cmpd="sng">
            <a:solidFill>
              <a:schemeClr val="bg1"/>
            </a:solidFill>
          </a:ln>
        </p:spPr>
      </p:pic>
      <p:pic>
        <p:nvPicPr>
          <p:cNvPr id="30" name="Picture 5" descr="C:\Roxanne Ewence\Immediate Hub\Logos For Ben\Senus.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5896" y="592553"/>
            <a:ext cx="576000" cy="375651"/>
          </a:xfrm>
          <a:prstGeom prst="rect">
            <a:avLst/>
          </a:prstGeom>
          <a:noFill/>
          <a:ln w="3175" cmpd="sng">
            <a:solidFill>
              <a:schemeClr val="bg1"/>
            </a:solidFill>
          </a:ln>
          <a:extLst>
            <a:ext uri="{909E8E84-426E-40dd-AFC4-6F175D3DCCD1}">
              <a14:hiddenFill xmlns:a14="http://schemas.microsoft.com/office/drawing/2010/main">
                <a:solidFill>
                  <a:srgbClr val="FFFFFF"/>
                </a:solidFill>
              </a14:hiddenFill>
            </a:ext>
          </a:extLst>
        </p:spPr>
      </p:pic>
      <p:pic>
        <p:nvPicPr>
          <p:cNvPr id="31" name="Picture 10" descr="C:\Roxanne Ewence\Immediate Hub\Logos For Ben\Grafana.bm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5898" y="986161"/>
            <a:ext cx="575091" cy="161744"/>
          </a:xfrm>
          <a:prstGeom prst="rect">
            <a:avLst/>
          </a:prstGeom>
          <a:noFill/>
          <a:ln w="3175" cmpd="sng">
            <a:solidFill>
              <a:schemeClr val="bg1"/>
            </a:solidFill>
          </a:ln>
          <a:extLst>
            <a:ext uri="{909E8E84-426E-40dd-AFC4-6F175D3DCCD1}">
              <a14:hiddenFill xmlns:a14="http://schemas.microsoft.com/office/drawing/2010/main">
                <a:solidFill>
                  <a:srgbClr val="FFFFFF"/>
                </a:solidFill>
              </a14:hiddenFill>
            </a:ext>
          </a:extLst>
        </p:spPr>
      </p:pic>
      <p:pic>
        <p:nvPicPr>
          <p:cNvPr id="29" name="Picture 28" descr="Screen Shot 2014-12-10 at 12.17.44.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45896" y="1179389"/>
            <a:ext cx="575180" cy="134457"/>
          </a:xfrm>
          <a:prstGeom prst="rect">
            <a:avLst/>
          </a:prstGeom>
          <a:ln w="3175" cmpd="sng">
            <a:solidFill>
              <a:schemeClr val="bg1"/>
            </a:solidFill>
          </a:ln>
        </p:spPr>
      </p:pic>
      <p:pic>
        <p:nvPicPr>
          <p:cNvPr id="43008" name="Picture 43007" descr="Screen Shot 2014-12-10 at 12.22.33.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45896" y="2763779"/>
            <a:ext cx="576000" cy="147547"/>
          </a:xfrm>
          <a:prstGeom prst="rect">
            <a:avLst/>
          </a:prstGeom>
          <a:ln w="3175" cmpd="sng">
            <a:solidFill>
              <a:schemeClr val="bg1"/>
            </a:solidFill>
          </a:ln>
        </p:spPr>
      </p:pic>
      <p:pic>
        <p:nvPicPr>
          <p:cNvPr id="2" name="Picture 1" descr="Screen Shot 2014-12-11 at 10.23.10.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45896" y="2931377"/>
            <a:ext cx="576000" cy="158496"/>
          </a:xfrm>
          <a:prstGeom prst="rect">
            <a:avLst/>
          </a:prstGeom>
          <a:ln w="3175" cmpd="sng">
            <a:solidFill>
              <a:schemeClr val="bg1"/>
            </a:solidFill>
          </a:ln>
        </p:spPr>
      </p:pic>
      <p:pic>
        <p:nvPicPr>
          <p:cNvPr id="21" name="Picture 20" descr="Screen Shot 2014-12-11 at 10.26.50.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45896" y="3109054"/>
            <a:ext cx="576000" cy="198858"/>
          </a:xfrm>
          <a:prstGeom prst="rect">
            <a:avLst/>
          </a:prstGeom>
          <a:ln w="3175" cmpd="sng">
            <a:solidFill>
              <a:schemeClr val="bg1"/>
            </a:solidFill>
          </a:ln>
        </p:spPr>
      </p:pic>
      <p:pic>
        <p:nvPicPr>
          <p:cNvPr id="24" name="Picture 23" descr="Screen Shot 2014-12-11 at 10.47.19.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03460" y="2147598"/>
            <a:ext cx="711177" cy="202452"/>
          </a:xfrm>
          <a:prstGeom prst="rect">
            <a:avLst/>
          </a:prstGeom>
          <a:ln w="3175" cmpd="sng">
            <a:solidFill>
              <a:schemeClr val="bg1"/>
            </a:solidFill>
          </a:ln>
        </p:spPr>
      </p:pic>
      <p:pic>
        <p:nvPicPr>
          <p:cNvPr id="26" name="Picture 25" descr="Screen Shot 2014-12-11 at 10.50.56.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47997" y="3333042"/>
            <a:ext cx="576000" cy="206491"/>
          </a:xfrm>
          <a:prstGeom prst="rect">
            <a:avLst/>
          </a:prstGeom>
          <a:ln w="3175" cmpd="sng">
            <a:solidFill>
              <a:schemeClr val="bg1"/>
            </a:solidFill>
          </a:ln>
        </p:spPr>
      </p:pic>
      <p:pic>
        <p:nvPicPr>
          <p:cNvPr id="27" name="Picture 26" descr="Screen Shot 2014-12-11 at 10.52.05.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49289" y="1335867"/>
            <a:ext cx="576000" cy="133597"/>
          </a:xfrm>
          <a:prstGeom prst="rect">
            <a:avLst/>
          </a:prstGeom>
          <a:ln w="3175" cmpd="sng">
            <a:solidFill>
              <a:schemeClr val="bg1"/>
            </a:solidFill>
          </a:ln>
        </p:spPr>
      </p:pic>
      <p:pic>
        <p:nvPicPr>
          <p:cNvPr id="43011" name="Picture 43010" descr="Screen Shot 2014-12-11 at 10.58.00.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29783" y="607579"/>
            <a:ext cx="576000" cy="320630"/>
          </a:xfrm>
          <a:prstGeom prst="rect">
            <a:avLst/>
          </a:prstGeom>
          <a:ln w="3175" cmpd="sng">
            <a:solidFill>
              <a:schemeClr val="bg1"/>
            </a:solidFill>
          </a:ln>
        </p:spPr>
      </p:pic>
      <p:pic>
        <p:nvPicPr>
          <p:cNvPr id="43012" name="Picture 43011" descr="Screen Shot 2014-12-11 at 11.07.54.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17835" y="4561507"/>
            <a:ext cx="576000" cy="197304"/>
          </a:xfrm>
          <a:prstGeom prst="rect">
            <a:avLst/>
          </a:prstGeom>
        </p:spPr>
      </p:pic>
      <p:pic>
        <p:nvPicPr>
          <p:cNvPr id="43013" name="Picture 43012" descr="Screen Shot 2014-12-11 at 11.07.01.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706884" y="4584247"/>
            <a:ext cx="576000" cy="151826"/>
          </a:xfrm>
          <a:prstGeom prst="rect">
            <a:avLst/>
          </a:prstGeom>
          <a:ln w="3175" cmpd="sng">
            <a:solidFill>
              <a:schemeClr val="bg1"/>
            </a:solidFill>
          </a:ln>
        </p:spPr>
      </p:pic>
      <p:pic>
        <p:nvPicPr>
          <p:cNvPr id="43014" name="Picture 43013" descr="Screen Shot 2014-12-11 at 11.14.45.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322321" y="4171612"/>
            <a:ext cx="576000" cy="184597"/>
          </a:xfrm>
          <a:prstGeom prst="rect">
            <a:avLst/>
          </a:prstGeom>
          <a:ln w="3175" cmpd="sng">
            <a:solidFill>
              <a:schemeClr val="bg1"/>
            </a:solidFill>
          </a:ln>
        </p:spPr>
      </p:pic>
      <p:pic>
        <p:nvPicPr>
          <p:cNvPr id="43015" name="Picture 43014" descr="Screen Shot 2014-12-11 at 11.13.58.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722986" y="4177706"/>
            <a:ext cx="576000" cy="339083"/>
          </a:xfrm>
          <a:prstGeom prst="rect">
            <a:avLst/>
          </a:prstGeom>
          <a:ln w="3175" cmpd="sng">
            <a:solidFill>
              <a:schemeClr val="bg1"/>
            </a:solidFill>
          </a:ln>
        </p:spPr>
      </p:pic>
      <p:pic>
        <p:nvPicPr>
          <p:cNvPr id="43016" name="Picture 43015" descr="Screen Shot 2014-12-11 at 11.13.45.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322321" y="4383866"/>
            <a:ext cx="576000" cy="132923"/>
          </a:xfrm>
          <a:prstGeom prst="rect">
            <a:avLst/>
          </a:prstGeom>
          <a:ln w="3175" cmpd="sng">
            <a:solidFill>
              <a:schemeClr val="bg1"/>
            </a:solidFill>
          </a:ln>
        </p:spPr>
      </p:pic>
      <p:pic>
        <p:nvPicPr>
          <p:cNvPr id="43018" name="Picture 43017" descr="Screen Shot 2014-12-11 at 11.20.03.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28553" y="4171612"/>
            <a:ext cx="504000" cy="166369"/>
          </a:xfrm>
          <a:prstGeom prst="rect">
            <a:avLst/>
          </a:prstGeom>
          <a:ln w="3175" cmpd="sng">
            <a:solidFill>
              <a:schemeClr val="bg1"/>
            </a:solidFill>
          </a:ln>
        </p:spPr>
      </p:pic>
      <p:pic>
        <p:nvPicPr>
          <p:cNvPr id="43020" name="Picture 43019" descr="Screen Shot 2014-12-11 at 11.23.47.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422757" y="4381258"/>
            <a:ext cx="576000" cy="135530"/>
          </a:xfrm>
          <a:prstGeom prst="rect">
            <a:avLst/>
          </a:prstGeom>
          <a:ln w="3175" cmpd="sng">
            <a:solidFill>
              <a:schemeClr val="bg1"/>
            </a:solidFill>
          </a:ln>
        </p:spPr>
      </p:pic>
      <p:pic>
        <p:nvPicPr>
          <p:cNvPr id="43021" name="Picture 43020" descr="Screen Shot 2014-12-11 at 11.24.41.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829036" y="4381337"/>
            <a:ext cx="504000" cy="135450"/>
          </a:xfrm>
          <a:prstGeom prst="rect">
            <a:avLst/>
          </a:prstGeom>
          <a:ln w="3175" cmpd="sng">
            <a:solidFill>
              <a:schemeClr val="bg1"/>
            </a:solidFill>
          </a:ln>
        </p:spPr>
      </p:pic>
      <p:pic>
        <p:nvPicPr>
          <p:cNvPr id="43023" name="Picture 43022" descr="Screen Shot 2014-12-11 at 11.28.46.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929128" y="4371747"/>
            <a:ext cx="343264" cy="145042"/>
          </a:xfrm>
          <a:prstGeom prst="rect">
            <a:avLst/>
          </a:prstGeom>
          <a:ln w="3175" cmpd="sng">
            <a:solidFill>
              <a:schemeClr val="bg1"/>
            </a:solidFill>
          </a:ln>
        </p:spPr>
      </p:pic>
      <p:pic>
        <p:nvPicPr>
          <p:cNvPr id="43024" name="Picture 43023" descr="Screen Shot 2014-12-11 at 11.13.02.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705843" y="4562920"/>
            <a:ext cx="465075" cy="194478"/>
          </a:xfrm>
          <a:prstGeom prst="rect">
            <a:avLst/>
          </a:prstGeom>
          <a:ln w="3175" cmpd="sng">
            <a:solidFill>
              <a:schemeClr val="bg1"/>
            </a:solidFill>
          </a:ln>
        </p:spPr>
      </p:pic>
      <p:pic>
        <p:nvPicPr>
          <p:cNvPr id="43025" name="Picture 43024" descr="Screen Shot 2014-12-11 at 11.33.26.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553569" y="4569945"/>
            <a:ext cx="291244" cy="180430"/>
          </a:xfrm>
          <a:prstGeom prst="rect">
            <a:avLst/>
          </a:prstGeom>
        </p:spPr>
      </p:pic>
      <p:pic>
        <p:nvPicPr>
          <p:cNvPr id="53" name="Picture 24" descr="C:\Roxanne Ewence\Immediate Hub\Logos For Ben\Apache.png"/>
          <p:cNvPicPr>
            <a:picLocks noChangeAspect="1" noChangeArrowheads="1"/>
          </p:cNvPicPr>
          <p:nvPr/>
        </p:nvPicPr>
        <p:blipFill rotWithShape="1">
          <a:blip r:embed="rId28">
            <a:extLst>
              <a:ext uri="{28A0092B-C50C-407E-A947-70E740481C1C}">
                <a14:useLocalDpi xmlns:a14="http://schemas.microsoft.com/office/drawing/2010/main" val="0"/>
              </a:ext>
            </a:extLst>
          </a:blip>
          <a:srcRect l="14642" t="4545" r="15244" b="5954"/>
          <a:stretch/>
        </p:blipFill>
        <p:spPr bwMode="auto">
          <a:xfrm>
            <a:off x="8197150" y="4549659"/>
            <a:ext cx="284528" cy="221005"/>
          </a:xfrm>
          <a:prstGeom prst="rect">
            <a:avLst/>
          </a:prstGeom>
          <a:noFill/>
          <a:extLst>
            <a:ext uri="{909E8E84-426E-40dd-AFC4-6F175D3DCCD1}">
              <a14:hiddenFill xmlns:a14="http://schemas.microsoft.com/office/drawing/2010/main">
                <a:solidFill>
                  <a:srgbClr val="FFFFFF"/>
                </a:solidFill>
              </a14:hiddenFill>
            </a:ext>
          </a:extLst>
        </p:spPr>
      </p:pic>
      <p:pic>
        <p:nvPicPr>
          <p:cNvPr id="43026" name="Picture 43025" descr="Screen Shot 2014-12-11 at 11.35.29.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794994" y="4561368"/>
            <a:ext cx="242092" cy="197584"/>
          </a:xfrm>
          <a:prstGeom prst="rect">
            <a:avLst/>
          </a:prstGeom>
        </p:spPr>
      </p:pic>
      <p:sp>
        <p:nvSpPr>
          <p:cNvPr id="46" name="Content Placeholder 2"/>
          <p:cNvSpPr txBox="1">
            <a:spLocks/>
          </p:cNvSpPr>
          <p:nvPr/>
        </p:nvSpPr>
        <p:spPr bwMode="auto">
          <a:xfrm>
            <a:off x="2447548" y="1367770"/>
            <a:ext cx="2468424" cy="1681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844" tIns="38922" rIns="77844" bIns="38922">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268227" lvl="3" indent="-87293" eaLnBrk="1" hangingPunct="1">
              <a:spcBef>
                <a:spcPts val="0"/>
              </a:spcBef>
              <a:buClr>
                <a:schemeClr val="accent6"/>
              </a:buClr>
              <a:buFont typeface="Arial" charset="0"/>
              <a:buChar char="•"/>
            </a:pPr>
            <a:r>
              <a:rPr lang="en-GB" sz="1000" dirty="0">
                <a:solidFill>
                  <a:srgbClr val="000000"/>
                </a:solidFill>
                <a:latin typeface="Calibri" pitchFamily="34" charset="0"/>
                <a:cs typeface="Calibri" pitchFamily="34" charset="0"/>
              </a:rPr>
              <a:t>Automated Provisioning </a:t>
            </a:r>
          </a:p>
          <a:p>
            <a:pPr marL="363456" lvl="4" indent="-87293" eaLnBrk="1" hangingPunct="1">
              <a:spcBef>
                <a:spcPts val="0"/>
              </a:spcBef>
              <a:buClr>
                <a:schemeClr val="tx1"/>
              </a:buClr>
              <a:buFont typeface="Arial" charset="0"/>
              <a:buChar char="•"/>
            </a:pPr>
            <a:r>
              <a:rPr lang="en-GB" sz="800" dirty="0">
                <a:solidFill>
                  <a:srgbClr val="000000"/>
                </a:solidFill>
                <a:latin typeface="Calibri" pitchFamily="34" charset="0"/>
                <a:cs typeface="Calibri" pitchFamily="34" charset="0"/>
              </a:rPr>
              <a:t>Puppet, Docker, virtual box</a:t>
            </a:r>
          </a:p>
          <a:p>
            <a:pPr marL="363456" lvl="4" indent="-87293" eaLnBrk="1" hangingPunct="1">
              <a:spcBef>
                <a:spcPts val="0"/>
              </a:spcBef>
              <a:buClr>
                <a:schemeClr val="tx1"/>
              </a:buClr>
              <a:buFont typeface="Arial" charset="0"/>
              <a:buChar char="•"/>
            </a:pPr>
            <a:r>
              <a:rPr lang="en-GB" sz="800" dirty="0">
                <a:solidFill>
                  <a:srgbClr val="000000"/>
                </a:solidFill>
                <a:latin typeface="Calibri" pitchFamily="34" charset="0"/>
                <a:cs typeface="Calibri" pitchFamily="34" charset="0"/>
              </a:rPr>
              <a:t>Packer, Consul, Vagrant, </a:t>
            </a:r>
            <a:r>
              <a:rPr lang="en-GB" sz="800" dirty="0" err="1">
                <a:solidFill>
                  <a:srgbClr val="000000"/>
                </a:solidFill>
                <a:latin typeface="Calibri" pitchFamily="34" charset="0"/>
                <a:cs typeface="Calibri" pitchFamily="34" charset="0"/>
              </a:rPr>
              <a:t>Terraform</a:t>
            </a:r>
            <a:r>
              <a:rPr lang="en-GB" sz="800" dirty="0">
                <a:solidFill>
                  <a:srgbClr val="000000"/>
                </a:solidFill>
                <a:latin typeface="Calibri" pitchFamily="34" charset="0"/>
                <a:cs typeface="Calibri" pitchFamily="34" charset="0"/>
              </a:rPr>
              <a:t>, </a:t>
            </a:r>
          </a:p>
          <a:p>
            <a:pPr marL="363456" lvl="4" indent="-87293" eaLnBrk="1" hangingPunct="1">
              <a:spcBef>
                <a:spcPts val="0"/>
              </a:spcBef>
              <a:buClr>
                <a:schemeClr val="tx1"/>
              </a:buClr>
              <a:buFont typeface="Arial" charset="0"/>
              <a:buChar char="•"/>
            </a:pPr>
            <a:r>
              <a:rPr lang="en-GB" sz="800" dirty="0">
                <a:solidFill>
                  <a:srgbClr val="000000"/>
                </a:solidFill>
                <a:latin typeface="Calibri" pitchFamily="34" charset="0"/>
                <a:cs typeface="Calibri" pitchFamily="34" charset="0"/>
              </a:rPr>
              <a:t>Ubuntu Server, </a:t>
            </a:r>
            <a:r>
              <a:rPr lang="en-GB" sz="800" dirty="0" err="1">
                <a:solidFill>
                  <a:srgbClr val="000000"/>
                </a:solidFill>
                <a:latin typeface="Calibri" pitchFamily="34" charset="0"/>
                <a:cs typeface="Calibri" pitchFamily="34" charset="0"/>
              </a:rPr>
              <a:t>Redhat</a:t>
            </a:r>
            <a:endParaRPr lang="en-GB" sz="800" dirty="0">
              <a:solidFill>
                <a:srgbClr val="000000"/>
              </a:solidFill>
              <a:latin typeface="Calibri" pitchFamily="34" charset="0"/>
              <a:cs typeface="Calibri" pitchFamily="34" charset="0"/>
            </a:endParaRPr>
          </a:p>
          <a:p>
            <a:pPr marL="268227" lvl="3" indent="-87293" eaLnBrk="1" hangingPunct="1">
              <a:spcBef>
                <a:spcPts val="0"/>
              </a:spcBef>
              <a:buClr>
                <a:schemeClr val="accent6"/>
              </a:buClr>
              <a:buFont typeface="Arial" charset="0"/>
              <a:buChar char="•"/>
            </a:pPr>
            <a:r>
              <a:rPr lang="en-GB" sz="1000" dirty="0">
                <a:solidFill>
                  <a:srgbClr val="000000"/>
                </a:solidFill>
                <a:latin typeface="Calibri" pitchFamily="34" charset="0"/>
                <a:cs typeface="Calibri" pitchFamily="34" charset="0"/>
              </a:rPr>
              <a:t>Application Lifecycle Management </a:t>
            </a:r>
          </a:p>
          <a:p>
            <a:pPr marL="363456" lvl="4" indent="-95228" eaLnBrk="1" hangingPunct="1">
              <a:spcBef>
                <a:spcPts val="0"/>
              </a:spcBef>
              <a:buClr>
                <a:schemeClr val="tx1"/>
              </a:buClr>
              <a:buFont typeface="Arial" charset="0"/>
              <a:buChar char="•"/>
            </a:pPr>
            <a:r>
              <a:rPr lang="en-GB" sz="800" dirty="0">
                <a:solidFill>
                  <a:srgbClr val="000000"/>
                </a:solidFill>
                <a:latin typeface="Calibri" pitchFamily="34" charset="0"/>
                <a:cs typeface="Calibri" pitchFamily="34" charset="0"/>
              </a:rPr>
              <a:t>JIRA, Confluence, Crowd</a:t>
            </a:r>
          </a:p>
          <a:p>
            <a:pPr marL="363456" lvl="4" indent="-95228" eaLnBrk="1" hangingPunct="1">
              <a:spcBef>
                <a:spcPts val="0"/>
              </a:spcBef>
              <a:buClr>
                <a:schemeClr val="tx1"/>
              </a:buClr>
              <a:buFont typeface="Arial" charset="0"/>
              <a:buChar char="•"/>
            </a:pPr>
            <a:r>
              <a:rPr lang="en-GB" sz="800" dirty="0">
                <a:solidFill>
                  <a:srgbClr val="000000"/>
                </a:solidFill>
                <a:latin typeface="Calibri" pitchFamily="34" charset="0"/>
                <a:cs typeface="Calibri" pitchFamily="34" charset="0"/>
              </a:rPr>
              <a:t>Jenkins, Go, </a:t>
            </a:r>
            <a:r>
              <a:rPr lang="en-GB" sz="800" dirty="0" err="1">
                <a:solidFill>
                  <a:srgbClr val="000000"/>
                </a:solidFill>
                <a:latin typeface="Calibri" pitchFamily="34" charset="0"/>
                <a:cs typeface="Calibri" pitchFamily="34" charset="0"/>
              </a:rPr>
              <a:t>Rundeck</a:t>
            </a:r>
            <a:r>
              <a:rPr lang="en-GB" sz="800" dirty="0">
                <a:solidFill>
                  <a:srgbClr val="000000"/>
                </a:solidFill>
                <a:latin typeface="Calibri" pitchFamily="34" charset="0"/>
                <a:cs typeface="Calibri" pitchFamily="34" charset="0"/>
              </a:rPr>
              <a:t>, Maven</a:t>
            </a:r>
          </a:p>
          <a:p>
            <a:pPr marL="363456" lvl="4" indent="-95228" eaLnBrk="1" hangingPunct="1">
              <a:spcBef>
                <a:spcPts val="0"/>
              </a:spcBef>
              <a:buClr>
                <a:schemeClr val="tx1"/>
              </a:buClr>
              <a:buFont typeface="Arial" charset="0"/>
              <a:buChar char="•"/>
            </a:pPr>
            <a:r>
              <a:rPr lang="en-GB" sz="800" dirty="0">
                <a:solidFill>
                  <a:srgbClr val="000000"/>
                </a:solidFill>
                <a:latin typeface="Calibri" pitchFamily="34" charset="0"/>
                <a:cs typeface="Calibri" pitchFamily="34" charset="0"/>
              </a:rPr>
              <a:t>Artifactory, Nexus, </a:t>
            </a:r>
            <a:r>
              <a:rPr lang="en-GB" sz="800" dirty="0" err="1">
                <a:solidFill>
                  <a:srgbClr val="000000"/>
                </a:solidFill>
                <a:latin typeface="Calibri" pitchFamily="34" charset="0"/>
                <a:cs typeface="Calibri" pitchFamily="34" charset="0"/>
              </a:rPr>
              <a:t>GitHub</a:t>
            </a:r>
            <a:r>
              <a:rPr lang="en-GB" sz="800" dirty="0">
                <a:solidFill>
                  <a:srgbClr val="000000"/>
                </a:solidFill>
                <a:latin typeface="Calibri" pitchFamily="34" charset="0"/>
                <a:cs typeface="Calibri" pitchFamily="34" charset="0"/>
              </a:rPr>
              <a:t>/Stash,</a:t>
            </a:r>
          </a:p>
          <a:p>
            <a:pPr marL="268227" lvl="3" indent="-87293" eaLnBrk="1" hangingPunct="1">
              <a:spcBef>
                <a:spcPts val="0"/>
              </a:spcBef>
              <a:buClr>
                <a:schemeClr val="accent6"/>
              </a:buClr>
              <a:buFont typeface="Arial" charset="0"/>
              <a:buChar char="•"/>
            </a:pPr>
            <a:r>
              <a:rPr lang="en-GB" sz="1000" dirty="0">
                <a:solidFill>
                  <a:srgbClr val="000000"/>
                </a:solidFill>
                <a:latin typeface="Calibri" pitchFamily="34" charset="0"/>
                <a:cs typeface="Calibri" pitchFamily="34" charset="0"/>
              </a:rPr>
              <a:t>Base Technologies </a:t>
            </a:r>
          </a:p>
          <a:p>
            <a:pPr marL="363456" lvl="4" indent="-95228" eaLnBrk="1" hangingPunct="1">
              <a:spcBef>
                <a:spcPts val="0"/>
              </a:spcBef>
              <a:buClr>
                <a:schemeClr val="tx1"/>
              </a:buClr>
              <a:buFont typeface="Arial" charset="0"/>
              <a:buChar char="•"/>
            </a:pPr>
            <a:r>
              <a:rPr lang="en-GB" sz="800" dirty="0" err="1">
                <a:solidFill>
                  <a:srgbClr val="000000"/>
                </a:solidFill>
                <a:latin typeface="Calibri" pitchFamily="34" charset="0"/>
                <a:cs typeface="Calibri" pitchFamily="34" charset="0"/>
              </a:rPr>
              <a:t>HAProxy</a:t>
            </a:r>
            <a:r>
              <a:rPr lang="en-GB" sz="800" dirty="0">
                <a:solidFill>
                  <a:srgbClr val="000000"/>
                </a:solidFill>
                <a:latin typeface="Calibri" pitchFamily="34" charset="0"/>
                <a:cs typeface="Calibri" pitchFamily="34" charset="0"/>
              </a:rPr>
              <a:t>, </a:t>
            </a:r>
            <a:r>
              <a:rPr lang="en-GB" sz="800" dirty="0" err="1">
                <a:solidFill>
                  <a:srgbClr val="000000"/>
                </a:solidFill>
                <a:latin typeface="Calibri" pitchFamily="34" charset="0"/>
                <a:cs typeface="Calibri" pitchFamily="34" charset="0"/>
              </a:rPr>
              <a:t>Ngnix</a:t>
            </a:r>
            <a:r>
              <a:rPr lang="en-GB" sz="800" dirty="0">
                <a:solidFill>
                  <a:srgbClr val="000000"/>
                </a:solidFill>
                <a:latin typeface="Calibri" pitchFamily="34" charset="0"/>
                <a:cs typeface="Calibri" pitchFamily="34" charset="0"/>
              </a:rPr>
              <a:t>, </a:t>
            </a:r>
          </a:p>
          <a:p>
            <a:pPr marL="363456" lvl="4" indent="-95228" eaLnBrk="1" hangingPunct="1">
              <a:spcBef>
                <a:spcPts val="0"/>
              </a:spcBef>
              <a:buClr>
                <a:schemeClr val="tx1"/>
              </a:buClr>
              <a:buFont typeface="Arial" charset="0"/>
              <a:buChar char="•"/>
            </a:pPr>
            <a:r>
              <a:rPr lang="en-GB" sz="800" dirty="0">
                <a:solidFill>
                  <a:srgbClr val="000000"/>
                </a:solidFill>
                <a:latin typeface="Calibri" pitchFamily="34" charset="0"/>
                <a:cs typeface="Calibri" pitchFamily="34" charset="0"/>
              </a:rPr>
              <a:t>Apache</a:t>
            </a:r>
          </a:p>
          <a:p>
            <a:pPr marL="363456" lvl="4" indent="-95228" eaLnBrk="1" hangingPunct="1">
              <a:spcBef>
                <a:spcPts val="0"/>
              </a:spcBef>
              <a:buClr>
                <a:schemeClr val="tx1"/>
              </a:buClr>
              <a:buFont typeface="Arial" charset="0"/>
              <a:buChar char="•"/>
            </a:pPr>
            <a:r>
              <a:rPr lang="en-GB" sz="800" dirty="0">
                <a:solidFill>
                  <a:srgbClr val="000000"/>
                </a:solidFill>
                <a:latin typeface="Calibri" pitchFamily="34" charset="0"/>
                <a:cs typeface="Calibri" pitchFamily="34" charset="0"/>
              </a:rPr>
              <a:t>Java, HMTL, JS, CSS</a:t>
            </a:r>
          </a:p>
        </p:txBody>
      </p:sp>
      <p:pic>
        <p:nvPicPr>
          <p:cNvPr id="48" name="Picture 47" descr="Screen Shot 2014-12-11 at 14.19.03.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rot="16200000">
            <a:off x="8543100" y="2064422"/>
            <a:ext cx="796651" cy="173850"/>
          </a:xfrm>
          <a:prstGeom prst="rect">
            <a:avLst/>
          </a:prstGeom>
        </p:spPr>
      </p:pic>
      <p:grpSp>
        <p:nvGrpSpPr>
          <p:cNvPr id="43017" name="Group 43016"/>
          <p:cNvGrpSpPr/>
          <p:nvPr/>
        </p:nvGrpSpPr>
        <p:grpSpPr>
          <a:xfrm>
            <a:off x="5401018" y="2752549"/>
            <a:ext cx="2976527" cy="858229"/>
            <a:chOff x="5401016" y="2752541"/>
            <a:chExt cx="2976527" cy="941208"/>
          </a:xfrm>
        </p:grpSpPr>
        <p:grpSp>
          <p:nvGrpSpPr>
            <p:cNvPr id="88" name="Group 87"/>
            <p:cNvGrpSpPr/>
            <p:nvPr/>
          </p:nvGrpSpPr>
          <p:grpSpPr>
            <a:xfrm>
              <a:off x="5401016" y="2752541"/>
              <a:ext cx="896972" cy="941205"/>
              <a:chOff x="5452874" y="2978116"/>
              <a:chExt cx="896972" cy="976286"/>
            </a:xfrm>
          </p:grpSpPr>
          <p:grpSp>
            <p:nvGrpSpPr>
              <p:cNvPr id="89" name="Group 88"/>
              <p:cNvGrpSpPr/>
              <p:nvPr/>
            </p:nvGrpSpPr>
            <p:grpSpPr>
              <a:xfrm>
                <a:off x="5469370" y="2978116"/>
                <a:ext cx="880476" cy="974153"/>
                <a:chOff x="6570601" y="2969239"/>
                <a:chExt cx="773906" cy="879269"/>
              </a:xfrm>
            </p:grpSpPr>
            <p:sp>
              <p:nvSpPr>
                <p:cNvPr id="91" name="Freeform 876"/>
                <p:cNvSpPr>
                  <a:spLocks/>
                </p:cNvSpPr>
                <p:nvPr/>
              </p:nvSpPr>
              <p:spPr bwMode="auto">
                <a:xfrm flipH="1">
                  <a:off x="7071882" y="2969239"/>
                  <a:ext cx="230954" cy="450849"/>
                </a:xfrm>
                <a:custGeom>
                  <a:avLst/>
                  <a:gdLst/>
                  <a:ahLst/>
                  <a:cxnLst>
                    <a:cxn ang="0">
                      <a:pos x="34" y="186"/>
                    </a:cxn>
                    <a:cxn ang="0">
                      <a:pos x="41" y="182"/>
                    </a:cxn>
                    <a:cxn ang="0">
                      <a:pos x="55" y="166"/>
                    </a:cxn>
                    <a:cxn ang="0">
                      <a:pos x="56" y="163"/>
                    </a:cxn>
                    <a:cxn ang="0">
                      <a:pos x="56" y="153"/>
                    </a:cxn>
                    <a:cxn ang="0">
                      <a:pos x="50" y="138"/>
                    </a:cxn>
                    <a:cxn ang="0">
                      <a:pos x="43" y="123"/>
                    </a:cxn>
                    <a:cxn ang="0">
                      <a:pos x="42" y="113"/>
                    </a:cxn>
                    <a:cxn ang="0">
                      <a:pos x="43" y="110"/>
                    </a:cxn>
                    <a:cxn ang="0">
                      <a:pos x="50" y="105"/>
                    </a:cxn>
                    <a:cxn ang="0">
                      <a:pos x="62" y="105"/>
                    </a:cxn>
                    <a:cxn ang="0">
                      <a:pos x="70" y="102"/>
                    </a:cxn>
                    <a:cxn ang="0">
                      <a:pos x="73" y="99"/>
                    </a:cxn>
                    <a:cxn ang="0">
                      <a:pos x="74" y="95"/>
                    </a:cxn>
                    <a:cxn ang="0">
                      <a:pos x="80" y="47"/>
                    </a:cxn>
                    <a:cxn ang="0">
                      <a:pos x="76" y="40"/>
                    </a:cxn>
                    <a:cxn ang="0">
                      <a:pos x="74" y="38"/>
                    </a:cxn>
                    <a:cxn ang="0">
                      <a:pos x="70" y="36"/>
                    </a:cxn>
                    <a:cxn ang="0">
                      <a:pos x="62" y="9"/>
                    </a:cxn>
                    <a:cxn ang="0">
                      <a:pos x="62" y="5"/>
                    </a:cxn>
                    <a:cxn ang="0">
                      <a:pos x="60" y="2"/>
                    </a:cxn>
                    <a:cxn ang="0">
                      <a:pos x="60" y="2"/>
                    </a:cxn>
                    <a:cxn ang="0">
                      <a:pos x="54" y="0"/>
                    </a:cxn>
                    <a:cxn ang="0">
                      <a:pos x="51" y="1"/>
                    </a:cxn>
                    <a:cxn ang="0">
                      <a:pos x="48" y="2"/>
                    </a:cxn>
                    <a:cxn ang="0">
                      <a:pos x="46" y="5"/>
                    </a:cxn>
                    <a:cxn ang="0">
                      <a:pos x="46" y="36"/>
                    </a:cxn>
                    <a:cxn ang="0">
                      <a:pos x="34" y="9"/>
                    </a:cxn>
                    <a:cxn ang="0">
                      <a:pos x="33" y="5"/>
                    </a:cxn>
                    <a:cxn ang="0">
                      <a:pos x="32" y="2"/>
                    </a:cxn>
                    <a:cxn ang="0">
                      <a:pos x="26" y="0"/>
                    </a:cxn>
                    <a:cxn ang="0">
                      <a:pos x="22" y="1"/>
                    </a:cxn>
                    <a:cxn ang="0">
                      <a:pos x="19" y="2"/>
                    </a:cxn>
                    <a:cxn ang="0">
                      <a:pos x="17" y="9"/>
                    </a:cxn>
                    <a:cxn ang="0">
                      <a:pos x="17" y="36"/>
                    </a:cxn>
                    <a:cxn ang="0">
                      <a:pos x="10" y="36"/>
                    </a:cxn>
                    <a:cxn ang="0">
                      <a:pos x="3" y="40"/>
                    </a:cxn>
                    <a:cxn ang="0">
                      <a:pos x="0" y="43"/>
                    </a:cxn>
                    <a:cxn ang="0">
                      <a:pos x="0" y="47"/>
                    </a:cxn>
                    <a:cxn ang="0">
                      <a:pos x="5" y="95"/>
                    </a:cxn>
                    <a:cxn ang="0">
                      <a:pos x="9" y="102"/>
                    </a:cxn>
                    <a:cxn ang="0">
                      <a:pos x="13" y="105"/>
                    </a:cxn>
                    <a:cxn ang="0">
                      <a:pos x="21" y="105"/>
                    </a:cxn>
                  </a:cxnLst>
                  <a:rect l="0" t="0" r="r" b="b"/>
                  <a:pathLst>
                    <a:path w="80" h="186">
                      <a:moveTo>
                        <a:pt x="34" y="186"/>
                      </a:moveTo>
                      <a:lnTo>
                        <a:pt x="34" y="186"/>
                      </a:lnTo>
                      <a:lnTo>
                        <a:pt x="41" y="182"/>
                      </a:lnTo>
                      <a:lnTo>
                        <a:pt x="41" y="182"/>
                      </a:lnTo>
                      <a:lnTo>
                        <a:pt x="50" y="175"/>
                      </a:lnTo>
                      <a:lnTo>
                        <a:pt x="55" y="166"/>
                      </a:lnTo>
                      <a:lnTo>
                        <a:pt x="55" y="166"/>
                      </a:lnTo>
                      <a:lnTo>
                        <a:pt x="56" y="163"/>
                      </a:lnTo>
                      <a:lnTo>
                        <a:pt x="57" y="159"/>
                      </a:lnTo>
                      <a:lnTo>
                        <a:pt x="56" y="153"/>
                      </a:lnTo>
                      <a:lnTo>
                        <a:pt x="54" y="145"/>
                      </a:lnTo>
                      <a:lnTo>
                        <a:pt x="50" y="138"/>
                      </a:lnTo>
                      <a:lnTo>
                        <a:pt x="46" y="130"/>
                      </a:lnTo>
                      <a:lnTo>
                        <a:pt x="43" y="123"/>
                      </a:lnTo>
                      <a:lnTo>
                        <a:pt x="42" y="115"/>
                      </a:lnTo>
                      <a:lnTo>
                        <a:pt x="42" y="113"/>
                      </a:lnTo>
                      <a:lnTo>
                        <a:pt x="43" y="110"/>
                      </a:lnTo>
                      <a:lnTo>
                        <a:pt x="43" y="110"/>
                      </a:lnTo>
                      <a:lnTo>
                        <a:pt x="46" y="106"/>
                      </a:lnTo>
                      <a:lnTo>
                        <a:pt x="50" y="105"/>
                      </a:lnTo>
                      <a:lnTo>
                        <a:pt x="62" y="105"/>
                      </a:lnTo>
                      <a:lnTo>
                        <a:pt x="62" y="105"/>
                      </a:lnTo>
                      <a:lnTo>
                        <a:pt x="66" y="105"/>
                      </a:lnTo>
                      <a:lnTo>
                        <a:pt x="70" y="102"/>
                      </a:lnTo>
                      <a:lnTo>
                        <a:pt x="70" y="102"/>
                      </a:lnTo>
                      <a:lnTo>
                        <a:pt x="73" y="99"/>
                      </a:lnTo>
                      <a:lnTo>
                        <a:pt x="74" y="95"/>
                      </a:lnTo>
                      <a:lnTo>
                        <a:pt x="74" y="95"/>
                      </a:lnTo>
                      <a:lnTo>
                        <a:pt x="80" y="47"/>
                      </a:lnTo>
                      <a:lnTo>
                        <a:pt x="80" y="47"/>
                      </a:lnTo>
                      <a:lnTo>
                        <a:pt x="79" y="43"/>
                      </a:lnTo>
                      <a:lnTo>
                        <a:pt x="76" y="40"/>
                      </a:lnTo>
                      <a:lnTo>
                        <a:pt x="76" y="40"/>
                      </a:lnTo>
                      <a:lnTo>
                        <a:pt x="74" y="38"/>
                      </a:lnTo>
                      <a:lnTo>
                        <a:pt x="70" y="36"/>
                      </a:lnTo>
                      <a:lnTo>
                        <a:pt x="70" y="36"/>
                      </a:lnTo>
                      <a:lnTo>
                        <a:pt x="62" y="36"/>
                      </a:lnTo>
                      <a:lnTo>
                        <a:pt x="62" y="9"/>
                      </a:lnTo>
                      <a:lnTo>
                        <a:pt x="62" y="9"/>
                      </a:lnTo>
                      <a:lnTo>
                        <a:pt x="62" y="5"/>
                      </a:lnTo>
                      <a:lnTo>
                        <a:pt x="60" y="2"/>
                      </a:lnTo>
                      <a:lnTo>
                        <a:pt x="60" y="2"/>
                      </a:lnTo>
                      <a:lnTo>
                        <a:pt x="60" y="2"/>
                      </a:lnTo>
                      <a:lnTo>
                        <a:pt x="60" y="2"/>
                      </a:lnTo>
                      <a:lnTo>
                        <a:pt x="57" y="1"/>
                      </a:lnTo>
                      <a:lnTo>
                        <a:pt x="54" y="0"/>
                      </a:lnTo>
                      <a:lnTo>
                        <a:pt x="54" y="0"/>
                      </a:lnTo>
                      <a:lnTo>
                        <a:pt x="51" y="1"/>
                      </a:lnTo>
                      <a:lnTo>
                        <a:pt x="48" y="2"/>
                      </a:lnTo>
                      <a:lnTo>
                        <a:pt x="48" y="2"/>
                      </a:lnTo>
                      <a:lnTo>
                        <a:pt x="48" y="2"/>
                      </a:lnTo>
                      <a:lnTo>
                        <a:pt x="46" y="5"/>
                      </a:lnTo>
                      <a:lnTo>
                        <a:pt x="46" y="9"/>
                      </a:lnTo>
                      <a:lnTo>
                        <a:pt x="46" y="36"/>
                      </a:lnTo>
                      <a:lnTo>
                        <a:pt x="34" y="36"/>
                      </a:lnTo>
                      <a:lnTo>
                        <a:pt x="34" y="9"/>
                      </a:lnTo>
                      <a:lnTo>
                        <a:pt x="34" y="9"/>
                      </a:lnTo>
                      <a:lnTo>
                        <a:pt x="33" y="5"/>
                      </a:lnTo>
                      <a:lnTo>
                        <a:pt x="32" y="2"/>
                      </a:lnTo>
                      <a:lnTo>
                        <a:pt x="32" y="2"/>
                      </a:lnTo>
                      <a:lnTo>
                        <a:pt x="28" y="1"/>
                      </a:lnTo>
                      <a:lnTo>
                        <a:pt x="26" y="0"/>
                      </a:lnTo>
                      <a:lnTo>
                        <a:pt x="26" y="0"/>
                      </a:lnTo>
                      <a:lnTo>
                        <a:pt x="22" y="1"/>
                      </a:lnTo>
                      <a:lnTo>
                        <a:pt x="19" y="2"/>
                      </a:lnTo>
                      <a:lnTo>
                        <a:pt x="19" y="2"/>
                      </a:lnTo>
                      <a:lnTo>
                        <a:pt x="18" y="5"/>
                      </a:lnTo>
                      <a:lnTo>
                        <a:pt x="17" y="9"/>
                      </a:lnTo>
                      <a:lnTo>
                        <a:pt x="17" y="36"/>
                      </a:lnTo>
                      <a:lnTo>
                        <a:pt x="17" y="36"/>
                      </a:lnTo>
                      <a:lnTo>
                        <a:pt x="10" y="36"/>
                      </a:lnTo>
                      <a:lnTo>
                        <a:pt x="10" y="36"/>
                      </a:lnTo>
                      <a:lnTo>
                        <a:pt x="7" y="38"/>
                      </a:lnTo>
                      <a:lnTo>
                        <a:pt x="3" y="40"/>
                      </a:lnTo>
                      <a:lnTo>
                        <a:pt x="3" y="40"/>
                      </a:lnTo>
                      <a:lnTo>
                        <a:pt x="0" y="43"/>
                      </a:lnTo>
                      <a:lnTo>
                        <a:pt x="0" y="47"/>
                      </a:lnTo>
                      <a:lnTo>
                        <a:pt x="0" y="47"/>
                      </a:lnTo>
                      <a:lnTo>
                        <a:pt x="5" y="95"/>
                      </a:lnTo>
                      <a:lnTo>
                        <a:pt x="5" y="95"/>
                      </a:lnTo>
                      <a:lnTo>
                        <a:pt x="7" y="99"/>
                      </a:lnTo>
                      <a:lnTo>
                        <a:pt x="9" y="102"/>
                      </a:lnTo>
                      <a:lnTo>
                        <a:pt x="9" y="102"/>
                      </a:lnTo>
                      <a:lnTo>
                        <a:pt x="13" y="105"/>
                      </a:lnTo>
                      <a:lnTo>
                        <a:pt x="17" y="105"/>
                      </a:lnTo>
                      <a:lnTo>
                        <a:pt x="21" y="105"/>
                      </a:lnTo>
                    </a:path>
                  </a:pathLst>
                </a:custGeom>
                <a:ln>
                  <a:solidFill>
                    <a:srgbClr val="D9D9D9"/>
                  </a:solidFill>
                  <a:headEnd/>
                  <a:tailEnd/>
                </a:ln>
              </p:spPr>
              <p:style>
                <a:lnRef idx="2">
                  <a:schemeClr val="dk1"/>
                </a:lnRef>
                <a:fillRef idx="1">
                  <a:schemeClr val="lt1"/>
                </a:fillRef>
                <a:effectRef idx="0">
                  <a:schemeClr val="dk1"/>
                </a:effectRef>
                <a:fontRef idx="minor">
                  <a:schemeClr val="dk1"/>
                </a:fontRef>
              </p:style>
              <p:txBody>
                <a:bodyPr vert="horz" wrap="square" lIns="83969" tIns="41985" rIns="83969" bIns="41985" numCol="1" anchor="t" anchorCtr="0" compatLnSpc="1">
                  <a:prstTxWarp prst="textNoShape">
                    <a:avLst/>
                  </a:prstTxWarp>
                </a:bodyPr>
                <a:lstStyle/>
                <a:p>
                  <a:endParaRPr lang="en-US">
                    <a:solidFill>
                      <a:schemeClr val="bg1">
                        <a:lumMod val="75000"/>
                      </a:schemeClr>
                    </a:solidFill>
                  </a:endParaRPr>
                </a:p>
              </p:txBody>
            </p:sp>
            <p:sp>
              <p:nvSpPr>
                <p:cNvPr id="92" name="Freeform 91"/>
                <p:cNvSpPr/>
                <p:nvPr/>
              </p:nvSpPr>
              <p:spPr>
                <a:xfrm rot="10800000">
                  <a:off x="6570601" y="3403008"/>
                  <a:ext cx="735405" cy="445500"/>
                </a:xfrm>
                <a:custGeom>
                  <a:avLst/>
                  <a:gdLst>
                    <a:gd name="connsiteX0" fmla="*/ 0 w 419100"/>
                    <a:gd name="connsiteY0" fmla="*/ 42070 h 252413"/>
                    <a:gd name="connsiteX1" fmla="*/ 12322 w 419100"/>
                    <a:gd name="connsiteY1" fmla="*/ 12322 h 252413"/>
                    <a:gd name="connsiteX2" fmla="*/ 42070 w 419100"/>
                    <a:gd name="connsiteY2" fmla="*/ 0 h 252413"/>
                    <a:gd name="connsiteX3" fmla="*/ 377030 w 419100"/>
                    <a:gd name="connsiteY3" fmla="*/ 0 h 252413"/>
                    <a:gd name="connsiteX4" fmla="*/ 406778 w 419100"/>
                    <a:gd name="connsiteY4" fmla="*/ 12322 h 252413"/>
                    <a:gd name="connsiteX5" fmla="*/ 419100 w 419100"/>
                    <a:gd name="connsiteY5" fmla="*/ 42070 h 252413"/>
                    <a:gd name="connsiteX6" fmla="*/ 419100 w 419100"/>
                    <a:gd name="connsiteY6" fmla="*/ 210343 h 252413"/>
                    <a:gd name="connsiteX7" fmla="*/ 406778 w 419100"/>
                    <a:gd name="connsiteY7" fmla="*/ 240091 h 252413"/>
                    <a:gd name="connsiteX8" fmla="*/ 377030 w 419100"/>
                    <a:gd name="connsiteY8" fmla="*/ 252413 h 252413"/>
                    <a:gd name="connsiteX9" fmla="*/ 42070 w 419100"/>
                    <a:gd name="connsiteY9" fmla="*/ 252413 h 252413"/>
                    <a:gd name="connsiteX10" fmla="*/ 12322 w 419100"/>
                    <a:gd name="connsiteY10" fmla="*/ 240091 h 252413"/>
                    <a:gd name="connsiteX11" fmla="*/ 0 w 419100"/>
                    <a:gd name="connsiteY11" fmla="*/ 210343 h 252413"/>
                    <a:gd name="connsiteX12" fmla="*/ 0 w 419100"/>
                    <a:gd name="connsiteY12" fmla="*/ 42070 h 25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100" h="252413">
                      <a:moveTo>
                        <a:pt x="0" y="42070"/>
                      </a:moveTo>
                      <a:cubicBezTo>
                        <a:pt x="0" y="30912"/>
                        <a:pt x="4432" y="20212"/>
                        <a:pt x="12322" y="12322"/>
                      </a:cubicBezTo>
                      <a:cubicBezTo>
                        <a:pt x="20212" y="4432"/>
                        <a:pt x="30912" y="0"/>
                        <a:pt x="42070" y="0"/>
                      </a:cubicBezTo>
                      <a:lnTo>
                        <a:pt x="377030" y="0"/>
                      </a:lnTo>
                      <a:cubicBezTo>
                        <a:pt x="388188" y="0"/>
                        <a:pt x="398888" y="4432"/>
                        <a:pt x="406778" y="12322"/>
                      </a:cubicBezTo>
                      <a:cubicBezTo>
                        <a:pt x="414668" y="20212"/>
                        <a:pt x="419100" y="30912"/>
                        <a:pt x="419100" y="42070"/>
                      </a:cubicBezTo>
                      <a:lnTo>
                        <a:pt x="419100" y="210343"/>
                      </a:lnTo>
                      <a:cubicBezTo>
                        <a:pt x="419100" y="221501"/>
                        <a:pt x="414668" y="232201"/>
                        <a:pt x="406778" y="240091"/>
                      </a:cubicBezTo>
                      <a:cubicBezTo>
                        <a:pt x="398888" y="247981"/>
                        <a:pt x="388188" y="252413"/>
                        <a:pt x="377030" y="252413"/>
                      </a:cubicBezTo>
                      <a:lnTo>
                        <a:pt x="42070" y="252413"/>
                      </a:lnTo>
                      <a:cubicBezTo>
                        <a:pt x="30912" y="252413"/>
                        <a:pt x="20212" y="247981"/>
                        <a:pt x="12322" y="240091"/>
                      </a:cubicBezTo>
                      <a:cubicBezTo>
                        <a:pt x="4432" y="232201"/>
                        <a:pt x="0" y="221501"/>
                        <a:pt x="0" y="210343"/>
                      </a:cubicBezTo>
                      <a:lnTo>
                        <a:pt x="0" y="42070"/>
                      </a:lnTo>
                      <a:close/>
                    </a:path>
                  </a:pathLst>
                </a:custGeom>
                <a:ln>
                  <a:solidFill>
                    <a:srgbClr val="D9D9D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err="1">
                    <a:solidFill>
                      <a:schemeClr val="bg1">
                        <a:lumMod val="75000"/>
                      </a:schemeClr>
                    </a:solidFill>
                  </a:endParaRPr>
                </a:p>
              </p:txBody>
            </p:sp>
            <p:sp>
              <p:nvSpPr>
                <p:cNvPr id="93" name="Freeform 92"/>
                <p:cNvSpPr/>
                <p:nvPr/>
              </p:nvSpPr>
              <p:spPr>
                <a:xfrm rot="10800000">
                  <a:off x="7179619" y="3383851"/>
                  <a:ext cx="164888" cy="108867"/>
                </a:xfrm>
                <a:custGeom>
                  <a:avLst/>
                  <a:gdLst>
                    <a:gd name="connsiteX0" fmla="*/ 0 w 219075"/>
                    <a:gd name="connsiteY0" fmla="*/ 0 h 47625"/>
                    <a:gd name="connsiteX1" fmla="*/ 219075 w 219075"/>
                    <a:gd name="connsiteY1" fmla="*/ 0 h 47625"/>
                    <a:gd name="connsiteX2" fmla="*/ 219075 w 219075"/>
                    <a:gd name="connsiteY2" fmla="*/ 47625 h 47625"/>
                    <a:gd name="connsiteX3" fmla="*/ 0 w 219075"/>
                    <a:gd name="connsiteY3" fmla="*/ 47625 h 47625"/>
                    <a:gd name="connsiteX4" fmla="*/ 0 w 219075"/>
                    <a:gd name="connsiteY4" fmla="*/ 0 h 47625"/>
                    <a:gd name="connsiteX0" fmla="*/ 0 w 219075"/>
                    <a:gd name="connsiteY0" fmla="*/ 0 h 59532"/>
                    <a:gd name="connsiteX1" fmla="*/ 219075 w 219075"/>
                    <a:gd name="connsiteY1" fmla="*/ 0 h 59532"/>
                    <a:gd name="connsiteX2" fmla="*/ 209550 w 219075"/>
                    <a:gd name="connsiteY2" fmla="*/ 59532 h 59532"/>
                    <a:gd name="connsiteX3" fmla="*/ 0 w 219075"/>
                    <a:gd name="connsiteY3" fmla="*/ 47625 h 59532"/>
                    <a:gd name="connsiteX4" fmla="*/ 0 w 219075"/>
                    <a:gd name="connsiteY4" fmla="*/ 0 h 59532"/>
                    <a:gd name="connsiteX0" fmla="*/ 0 w 219075"/>
                    <a:gd name="connsiteY0" fmla="*/ 0 h 64293"/>
                    <a:gd name="connsiteX1" fmla="*/ 219075 w 219075"/>
                    <a:gd name="connsiteY1" fmla="*/ 0 h 64293"/>
                    <a:gd name="connsiteX2" fmla="*/ 209550 w 219075"/>
                    <a:gd name="connsiteY2" fmla="*/ 59532 h 64293"/>
                    <a:gd name="connsiteX3" fmla="*/ 11907 w 219075"/>
                    <a:gd name="connsiteY3" fmla="*/ 64293 h 64293"/>
                    <a:gd name="connsiteX4" fmla="*/ 0 w 219075"/>
                    <a:gd name="connsiteY4" fmla="*/ 0 h 64293"/>
                    <a:gd name="connsiteX0" fmla="*/ 0 w 219075"/>
                    <a:gd name="connsiteY0" fmla="*/ 0 h 71439"/>
                    <a:gd name="connsiteX1" fmla="*/ 219075 w 219075"/>
                    <a:gd name="connsiteY1" fmla="*/ 0 h 71439"/>
                    <a:gd name="connsiteX2" fmla="*/ 200025 w 219075"/>
                    <a:gd name="connsiteY2" fmla="*/ 71439 h 71439"/>
                    <a:gd name="connsiteX3" fmla="*/ 11907 w 219075"/>
                    <a:gd name="connsiteY3" fmla="*/ 64293 h 71439"/>
                    <a:gd name="connsiteX4" fmla="*/ 0 w 219075"/>
                    <a:gd name="connsiteY4" fmla="*/ 0 h 71439"/>
                    <a:gd name="connsiteX0" fmla="*/ 0 w 219075"/>
                    <a:gd name="connsiteY0" fmla="*/ 0 h 64293"/>
                    <a:gd name="connsiteX1" fmla="*/ 219075 w 219075"/>
                    <a:gd name="connsiteY1" fmla="*/ 0 h 64293"/>
                    <a:gd name="connsiteX2" fmla="*/ 200025 w 219075"/>
                    <a:gd name="connsiteY2" fmla="*/ 61914 h 64293"/>
                    <a:gd name="connsiteX3" fmla="*/ 11907 w 219075"/>
                    <a:gd name="connsiteY3" fmla="*/ 64293 h 64293"/>
                    <a:gd name="connsiteX4" fmla="*/ 0 w 219075"/>
                    <a:gd name="connsiteY4" fmla="*/ 0 h 64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64293">
                      <a:moveTo>
                        <a:pt x="0" y="0"/>
                      </a:moveTo>
                      <a:lnTo>
                        <a:pt x="219075" y="0"/>
                      </a:lnTo>
                      <a:lnTo>
                        <a:pt x="200025" y="61914"/>
                      </a:lnTo>
                      <a:lnTo>
                        <a:pt x="11907" y="642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bg1">
                        <a:lumMod val="75000"/>
                      </a:schemeClr>
                    </a:solidFill>
                  </a:endParaRPr>
                </a:p>
              </p:txBody>
            </p:sp>
          </p:grpSp>
          <p:sp>
            <p:nvSpPr>
              <p:cNvPr id="90" name="TextBox 89"/>
              <p:cNvSpPr txBox="1"/>
              <p:nvPr/>
            </p:nvSpPr>
            <p:spPr>
              <a:xfrm>
                <a:off x="5452874" y="3454904"/>
                <a:ext cx="723275" cy="499498"/>
              </a:xfrm>
              <a:prstGeom prst="rect">
                <a:avLst/>
              </a:prstGeom>
              <a:noFill/>
              <a:ln>
                <a:noFill/>
              </a:ln>
            </p:spPr>
            <p:txBody>
              <a:bodyPr wrap="none" rtlCol="0">
                <a:spAutoFit/>
              </a:bodyPr>
              <a:lstStyle/>
              <a:p>
                <a:pPr>
                  <a:lnSpc>
                    <a:spcPct val="90000"/>
                  </a:lnSpc>
                </a:pPr>
                <a:r>
                  <a:rPr lang="en-GB" sz="800" dirty="0">
                    <a:solidFill>
                      <a:schemeClr val="bg1">
                        <a:lumMod val="75000"/>
                      </a:schemeClr>
                    </a:solidFill>
                  </a:rPr>
                  <a:t>Operational</a:t>
                </a:r>
              </a:p>
              <a:p>
                <a:r>
                  <a:rPr lang="en-GB" sz="800" dirty="0">
                    <a:solidFill>
                      <a:schemeClr val="bg1">
                        <a:lumMod val="75000"/>
                      </a:schemeClr>
                    </a:solidFill>
                  </a:rPr>
                  <a:t>Business</a:t>
                </a:r>
              </a:p>
              <a:p>
                <a:pPr>
                  <a:lnSpc>
                    <a:spcPct val="90000"/>
                  </a:lnSpc>
                </a:pPr>
                <a:r>
                  <a:rPr lang="en-GB" sz="800" dirty="0">
                    <a:solidFill>
                      <a:schemeClr val="bg1">
                        <a:lumMod val="75000"/>
                      </a:schemeClr>
                    </a:solidFill>
                  </a:rPr>
                  <a:t>Services</a:t>
                </a:r>
              </a:p>
            </p:txBody>
          </p:sp>
        </p:grpSp>
        <p:grpSp>
          <p:nvGrpSpPr>
            <p:cNvPr id="94" name="Group 93"/>
            <p:cNvGrpSpPr/>
            <p:nvPr/>
          </p:nvGrpSpPr>
          <p:grpSpPr>
            <a:xfrm>
              <a:off x="6440079" y="2752541"/>
              <a:ext cx="896972" cy="941206"/>
              <a:chOff x="5452874" y="2978116"/>
              <a:chExt cx="896972" cy="976287"/>
            </a:xfrm>
          </p:grpSpPr>
          <p:grpSp>
            <p:nvGrpSpPr>
              <p:cNvPr id="95" name="Group 94"/>
              <p:cNvGrpSpPr/>
              <p:nvPr/>
            </p:nvGrpSpPr>
            <p:grpSpPr>
              <a:xfrm>
                <a:off x="5469370" y="2978116"/>
                <a:ext cx="880476" cy="974153"/>
                <a:chOff x="6570601" y="2969239"/>
                <a:chExt cx="773906" cy="879269"/>
              </a:xfrm>
            </p:grpSpPr>
            <p:sp>
              <p:nvSpPr>
                <p:cNvPr id="97" name="Freeform 876"/>
                <p:cNvSpPr>
                  <a:spLocks/>
                </p:cNvSpPr>
                <p:nvPr/>
              </p:nvSpPr>
              <p:spPr bwMode="auto">
                <a:xfrm flipH="1">
                  <a:off x="7071882" y="2969239"/>
                  <a:ext cx="230954" cy="450849"/>
                </a:xfrm>
                <a:custGeom>
                  <a:avLst/>
                  <a:gdLst/>
                  <a:ahLst/>
                  <a:cxnLst>
                    <a:cxn ang="0">
                      <a:pos x="34" y="186"/>
                    </a:cxn>
                    <a:cxn ang="0">
                      <a:pos x="41" y="182"/>
                    </a:cxn>
                    <a:cxn ang="0">
                      <a:pos x="55" y="166"/>
                    </a:cxn>
                    <a:cxn ang="0">
                      <a:pos x="56" y="163"/>
                    </a:cxn>
                    <a:cxn ang="0">
                      <a:pos x="56" y="153"/>
                    </a:cxn>
                    <a:cxn ang="0">
                      <a:pos x="50" y="138"/>
                    </a:cxn>
                    <a:cxn ang="0">
                      <a:pos x="43" y="123"/>
                    </a:cxn>
                    <a:cxn ang="0">
                      <a:pos x="42" y="113"/>
                    </a:cxn>
                    <a:cxn ang="0">
                      <a:pos x="43" y="110"/>
                    </a:cxn>
                    <a:cxn ang="0">
                      <a:pos x="50" y="105"/>
                    </a:cxn>
                    <a:cxn ang="0">
                      <a:pos x="62" y="105"/>
                    </a:cxn>
                    <a:cxn ang="0">
                      <a:pos x="70" y="102"/>
                    </a:cxn>
                    <a:cxn ang="0">
                      <a:pos x="73" y="99"/>
                    </a:cxn>
                    <a:cxn ang="0">
                      <a:pos x="74" y="95"/>
                    </a:cxn>
                    <a:cxn ang="0">
                      <a:pos x="80" y="47"/>
                    </a:cxn>
                    <a:cxn ang="0">
                      <a:pos x="76" y="40"/>
                    </a:cxn>
                    <a:cxn ang="0">
                      <a:pos x="74" y="38"/>
                    </a:cxn>
                    <a:cxn ang="0">
                      <a:pos x="70" y="36"/>
                    </a:cxn>
                    <a:cxn ang="0">
                      <a:pos x="62" y="9"/>
                    </a:cxn>
                    <a:cxn ang="0">
                      <a:pos x="62" y="5"/>
                    </a:cxn>
                    <a:cxn ang="0">
                      <a:pos x="60" y="2"/>
                    </a:cxn>
                    <a:cxn ang="0">
                      <a:pos x="60" y="2"/>
                    </a:cxn>
                    <a:cxn ang="0">
                      <a:pos x="54" y="0"/>
                    </a:cxn>
                    <a:cxn ang="0">
                      <a:pos x="51" y="1"/>
                    </a:cxn>
                    <a:cxn ang="0">
                      <a:pos x="48" y="2"/>
                    </a:cxn>
                    <a:cxn ang="0">
                      <a:pos x="46" y="5"/>
                    </a:cxn>
                    <a:cxn ang="0">
                      <a:pos x="46" y="36"/>
                    </a:cxn>
                    <a:cxn ang="0">
                      <a:pos x="34" y="9"/>
                    </a:cxn>
                    <a:cxn ang="0">
                      <a:pos x="33" y="5"/>
                    </a:cxn>
                    <a:cxn ang="0">
                      <a:pos x="32" y="2"/>
                    </a:cxn>
                    <a:cxn ang="0">
                      <a:pos x="26" y="0"/>
                    </a:cxn>
                    <a:cxn ang="0">
                      <a:pos x="22" y="1"/>
                    </a:cxn>
                    <a:cxn ang="0">
                      <a:pos x="19" y="2"/>
                    </a:cxn>
                    <a:cxn ang="0">
                      <a:pos x="17" y="9"/>
                    </a:cxn>
                    <a:cxn ang="0">
                      <a:pos x="17" y="36"/>
                    </a:cxn>
                    <a:cxn ang="0">
                      <a:pos x="10" y="36"/>
                    </a:cxn>
                    <a:cxn ang="0">
                      <a:pos x="3" y="40"/>
                    </a:cxn>
                    <a:cxn ang="0">
                      <a:pos x="0" y="43"/>
                    </a:cxn>
                    <a:cxn ang="0">
                      <a:pos x="0" y="47"/>
                    </a:cxn>
                    <a:cxn ang="0">
                      <a:pos x="5" y="95"/>
                    </a:cxn>
                    <a:cxn ang="0">
                      <a:pos x="9" y="102"/>
                    </a:cxn>
                    <a:cxn ang="0">
                      <a:pos x="13" y="105"/>
                    </a:cxn>
                    <a:cxn ang="0">
                      <a:pos x="21" y="105"/>
                    </a:cxn>
                  </a:cxnLst>
                  <a:rect l="0" t="0" r="r" b="b"/>
                  <a:pathLst>
                    <a:path w="80" h="186">
                      <a:moveTo>
                        <a:pt x="34" y="186"/>
                      </a:moveTo>
                      <a:lnTo>
                        <a:pt x="34" y="186"/>
                      </a:lnTo>
                      <a:lnTo>
                        <a:pt x="41" y="182"/>
                      </a:lnTo>
                      <a:lnTo>
                        <a:pt x="41" y="182"/>
                      </a:lnTo>
                      <a:lnTo>
                        <a:pt x="50" y="175"/>
                      </a:lnTo>
                      <a:lnTo>
                        <a:pt x="55" y="166"/>
                      </a:lnTo>
                      <a:lnTo>
                        <a:pt x="55" y="166"/>
                      </a:lnTo>
                      <a:lnTo>
                        <a:pt x="56" y="163"/>
                      </a:lnTo>
                      <a:lnTo>
                        <a:pt x="57" y="159"/>
                      </a:lnTo>
                      <a:lnTo>
                        <a:pt x="56" y="153"/>
                      </a:lnTo>
                      <a:lnTo>
                        <a:pt x="54" y="145"/>
                      </a:lnTo>
                      <a:lnTo>
                        <a:pt x="50" y="138"/>
                      </a:lnTo>
                      <a:lnTo>
                        <a:pt x="46" y="130"/>
                      </a:lnTo>
                      <a:lnTo>
                        <a:pt x="43" y="123"/>
                      </a:lnTo>
                      <a:lnTo>
                        <a:pt x="42" y="115"/>
                      </a:lnTo>
                      <a:lnTo>
                        <a:pt x="42" y="113"/>
                      </a:lnTo>
                      <a:lnTo>
                        <a:pt x="43" y="110"/>
                      </a:lnTo>
                      <a:lnTo>
                        <a:pt x="43" y="110"/>
                      </a:lnTo>
                      <a:lnTo>
                        <a:pt x="46" y="106"/>
                      </a:lnTo>
                      <a:lnTo>
                        <a:pt x="50" y="105"/>
                      </a:lnTo>
                      <a:lnTo>
                        <a:pt x="62" y="105"/>
                      </a:lnTo>
                      <a:lnTo>
                        <a:pt x="62" y="105"/>
                      </a:lnTo>
                      <a:lnTo>
                        <a:pt x="66" y="105"/>
                      </a:lnTo>
                      <a:lnTo>
                        <a:pt x="70" y="102"/>
                      </a:lnTo>
                      <a:lnTo>
                        <a:pt x="70" y="102"/>
                      </a:lnTo>
                      <a:lnTo>
                        <a:pt x="73" y="99"/>
                      </a:lnTo>
                      <a:lnTo>
                        <a:pt x="74" y="95"/>
                      </a:lnTo>
                      <a:lnTo>
                        <a:pt x="74" y="95"/>
                      </a:lnTo>
                      <a:lnTo>
                        <a:pt x="80" y="47"/>
                      </a:lnTo>
                      <a:lnTo>
                        <a:pt x="80" y="47"/>
                      </a:lnTo>
                      <a:lnTo>
                        <a:pt x="79" y="43"/>
                      </a:lnTo>
                      <a:lnTo>
                        <a:pt x="76" y="40"/>
                      </a:lnTo>
                      <a:lnTo>
                        <a:pt x="76" y="40"/>
                      </a:lnTo>
                      <a:lnTo>
                        <a:pt x="74" y="38"/>
                      </a:lnTo>
                      <a:lnTo>
                        <a:pt x="70" y="36"/>
                      </a:lnTo>
                      <a:lnTo>
                        <a:pt x="70" y="36"/>
                      </a:lnTo>
                      <a:lnTo>
                        <a:pt x="62" y="36"/>
                      </a:lnTo>
                      <a:lnTo>
                        <a:pt x="62" y="9"/>
                      </a:lnTo>
                      <a:lnTo>
                        <a:pt x="62" y="9"/>
                      </a:lnTo>
                      <a:lnTo>
                        <a:pt x="62" y="5"/>
                      </a:lnTo>
                      <a:lnTo>
                        <a:pt x="60" y="2"/>
                      </a:lnTo>
                      <a:lnTo>
                        <a:pt x="60" y="2"/>
                      </a:lnTo>
                      <a:lnTo>
                        <a:pt x="60" y="2"/>
                      </a:lnTo>
                      <a:lnTo>
                        <a:pt x="60" y="2"/>
                      </a:lnTo>
                      <a:lnTo>
                        <a:pt x="57" y="1"/>
                      </a:lnTo>
                      <a:lnTo>
                        <a:pt x="54" y="0"/>
                      </a:lnTo>
                      <a:lnTo>
                        <a:pt x="54" y="0"/>
                      </a:lnTo>
                      <a:lnTo>
                        <a:pt x="51" y="1"/>
                      </a:lnTo>
                      <a:lnTo>
                        <a:pt x="48" y="2"/>
                      </a:lnTo>
                      <a:lnTo>
                        <a:pt x="48" y="2"/>
                      </a:lnTo>
                      <a:lnTo>
                        <a:pt x="48" y="2"/>
                      </a:lnTo>
                      <a:lnTo>
                        <a:pt x="46" y="5"/>
                      </a:lnTo>
                      <a:lnTo>
                        <a:pt x="46" y="9"/>
                      </a:lnTo>
                      <a:lnTo>
                        <a:pt x="46" y="36"/>
                      </a:lnTo>
                      <a:lnTo>
                        <a:pt x="34" y="36"/>
                      </a:lnTo>
                      <a:lnTo>
                        <a:pt x="34" y="9"/>
                      </a:lnTo>
                      <a:lnTo>
                        <a:pt x="34" y="9"/>
                      </a:lnTo>
                      <a:lnTo>
                        <a:pt x="33" y="5"/>
                      </a:lnTo>
                      <a:lnTo>
                        <a:pt x="32" y="2"/>
                      </a:lnTo>
                      <a:lnTo>
                        <a:pt x="32" y="2"/>
                      </a:lnTo>
                      <a:lnTo>
                        <a:pt x="28" y="1"/>
                      </a:lnTo>
                      <a:lnTo>
                        <a:pt x="26" y="0"/>
                      </a:lnTo>
                      <a:lnTo>
                        <a:pt x="26" y="0"/>
                      </a:lnTo>
                      <a:lnTo>
                        <a:pt x="22" y="1"/>
                      </a:lnTo>
                      <a:lnTo>
                        <a:pt x="19" y="2"/>
                      </a:lnTo>
                      <a:lnTo>
                        <a:pt x="19" y="2"/>
                      </a:lnTo>
                      <a:lnTo>
                        <a:pt x="18" y="5"/>
                      </a:lnTo>
                      <a:lnTo>
                        <a:pt x="17" y="9"/>
                      </a:lnTo>
                      <a:lnTo>
                        <a:pt x="17" y="36"/>
                      </a:lnTo>
                      <a:lnTo>
                        <a:pt x="17" y="36"/>
                      </a:lnTo>
                      <a:lnTo>
                        <a:pt x="10" y="36"/>
                      </a:lnTo>
                      <a:lnTo>
                        <a:pt x="10" y="36"/>
                      </a:lnTo>
                      <a:lnTo>
                        <a:pt x="7" y="38"/>
                      </a:lnTo>
                      <a:lnTo>
                        <a:pt x="3" y="40"/>
                      </a:lnTo>
                      <a:lnTo>
                        <a:pt x="3" y="40"/>
                      </a:lnTo>
                      <a:lnTo>
                        <a:pt x="0" y="43"/>
                      </a:lnTo>
                      <a:lnTo>
                        <a:pt x="0" y="47"/>
                      </a:lnTo>
                      <a:lnTo>
                        <a:pt x="0" y="47"/>
                      </a:lnTo>
                      <a:lnTo>
                        <a:pt x="5" y="95"/>
                      </a:lnTo>
                      <a:lnTo>
                        <a:pt x="5" y="95"/>
                      </a:lnTo>
                      <a:lnTo>
                        <a:pt x="7" y="99"/>
                      </a:lnTo>
                      <a:lnTo>
                        <a:pt x="9" y="102"/>
                      </a:lnTo>
                      <a:lnTo>
                        <a:pt x="9" y="102"/>
                      </a:lnTo>
                      <a:lnTo>
                        <a:pt x="13" y="105"/>
                      </a:lnTo>
                      <a:lnTo>
                        <a:pt x="17" y="105"/>
                      </a:lnTo>
                      <a:lnTo>
                        <a:pt x="21" y="105"/>
                      </a:lnTo>
                    </a:path>
                  </a:pathLst>
                </a:custGeom>
                <a:ln>
                  <a:solidFill>
                    <a:srgbClr val="D9D9D9"/>
                  </a:solidFill>
                  <a:headEnd/>
                  <a:tailEnd/>
                </a:ln>
              </p:spPr>
              <p:style>
                <a:lnRef idx="2">
                  <a:schemeClr val="dk1"/>
                </a:lnRef>
                <a:fillRef idx="1">
                  <a:schemeClr val="lt1"/>
                </a:fillRef>
                <a:effectRef idx="0">
                  <a:schemeClr val="dk1"/>
                </a:effectRef>
                <a:fontRef idx="minor">
                  <a:schemeClr val="dk1"/>
                </a:fontRef>
              </p:style>
              <p:txBody>
                <a:bodyPr vert="horz" wrap="square" lIns="83969" tIns="41985" rIns="83969" bIns="41985" numCol="1" anchor="t" anchorCtr="0" compatLnSpc="1">
                  <a:prstTxWarp prst="textNoShape">
                    <a:avLst/>
                  </a:prstTxWarp>
                </a:bodyPr>
                <a:lstStyle/>
                <a:p>
                  <a:endParaRPr lang="en-US">
                    <a:solidFill>
                      <a:schemeClr val="bg1">
                        <a:lumMod val="75000"/>
                      </a:schemeClr>
                    </a:solidFill>
                  </a:endParaRPr>
                </a:p>
              </p:txBody>
            </p:sp>
            <p:sp>
              <p:nvSpPr>
                <p:cNvPr id="98" name="Freeform 97"/>
                <p:cNvSpPr/>
                <p:nvPr/>
              </p:nvSpPr>
              <p:spPr>
                <a:xfrm rot="10800000">
                  <a:off x="6570601" y="3403008"/>
                  <a:ext cx="735405" cy="445500"/>
                </a:xfrm>
                <a:custGeom>
                  <a:avLst/>
                  <a:gdLst>
                    <a:gd name="connsiteX0" fmla="*/ 0 w 419100"/>
                    <a:gd name="connsiteY0" fmla="*/ 42070 h 252413"/>
                    <a:gd name="connsiteX1" fmla="*/ 12322 w 419100"/>
                    <a:gd name="connsiteY1" fmla="*/ 12322 h 252413"/>
                    <a:gd name="connsiteX2" fmla="*/ 42070 w 419100"/>
                    <a:gd name="connsiteY2" fmla="*/ 0 h 252413"/>
                    <a:gd name="connsiteX3" fmla="*/ 377030 w 419100"/>
                    <a:gd name="connsiteY3" fmla="*/ 0 h 252413"/>
                    <a:gd name="connsiteX4" fmla="*/ 406778 w 419100"/>
                    <a:gd name="connsiteY4" fmla="*/ 12322 h 252413"/>
                    <a:gd name="connsiteX5" fmla="*/ 419100 w 419100"/>
                    <a:gd name="connsiteY5" fmla="*/ 42070 h 252413"/>
                    <a:gd name="connsiteX6" fmla="*/ 419100 w 419100"/>
                    <a:gd name="connsiteY6" fmla="*/ 210343 h 252413"/>
                    <a:gd name="connsiteX7" fmla="*/ 406778 w 419100"/>
                    <a:gd name="connsiteY7" fmla="*/ 240091 h 252413"/>
                    <a:gd name="connsiteX8" fmla="*/ 377030 w 419100"/>
                    <a:gd name="connsiteY8" fmla="*/ 252413 h 252413"/>
                    <a:gd name="connsiteX9" fmla="*/ 42070 w 419100"/>
                    <a:gd name="connsiteY9" fmla="*/ 252413 h 252413"/>
                    <a:gd name="connsiteX10" fmla="*/ 12322 w 419100"/>
                    <a:gd name="connsiteY10" fmla="*/ 240091 h 252413"/>
                    <a:gd name="connsiteX11" fmla="*/ 0 w 419100"/>
                    <a:gd name="connsiteY11" fmla="*/ 210343 h 252413"/>
                    <a:gd name="connsiteX12" fmla="*/ 0 w 419100"/>
                    <a:gd name="connsiteY12" fmla="*/ 42070 h 25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100" h="252413">
                      <a:moveTo>
                        <a:pt x="0" y="42070"/>
                      </a:moveTo>
                      <a:cubicBezTo>
                        <a:pt x="0" y="30912"/>
                        <a:pt x="4432" y="20212"/>
                        <a:pt x="12322" y="12322"/>
                      </a:cubicBezTo>
                      <a:cubicBezTo>
                        <a:pt x="20212" y="4432"/>
                        <a:pt x="30912" y="0"/>
                        <a:pt x="42070" y="0"/>
                      </a:cubicBezTo>
                      <a:lnTo>
                        <a:pt x="377030" y="0"/>
                      </a:lnTo>
                      <a:cubicBezTo>
                        <a:pt x="388188" y="0"/>
                        <a:pt x="398888" y="4432"/>
                        <a:pt x="406778" y="12322"/>
                      </a:cubicBezTo>
                      <a:cubicBezTo>
                        <a:pt x="414668" y="20212"/>
                        <a:pt x="419100" y="30912"/>
                        <a:pt x="419100" y="42070"/>
                      </a:cubicBezTo>
                      <a:lnTo>
                        <a:pt x="419100" y="210343"/>
                      </a:lnTo>
                      <a:cubicBezTo>
                        <a:pt x="419100" y="221501"/>
                        <a:pt x="414668" y="232201"/>
                        <a:pt x="406778" y="240091"/>
                      </a:cubicBezTo>
                      <a:cubicBezTo>
                        <a:pt x="398888" y="247981"/>
                        <a:pt x="388188" y="252413"/>
                        <a:pt x="377030" y="252413"/>
                      </a:cubicBezTo>
                      <a:lnTo>
                        <a:pt x="42070" y="252413"/>
                      </a:lnTo>
                      <a:cubicBezTo>
                        <a:pt x="30912" y="252413"/>
                        <a:pt x="20212" y="247981"/>
                        <a:pt x="12322" y="240091"/>
                      </a:cubicBezTo>
                      <a:cubicBezTo>
                        <a:pt x="4432" y="232201"/>
                        <a:pt x="0" y="221501"/>
                        <a:pt x="0" y="210343"/>
                      </a:cubicBezTo>
                      <a:lnTo>
                        <a:pt x="0" y="42070"/>
                      </a:lnTo>
                      <a:close/>
                    </a:path>
                  </a:pathLst>
                </a:custGeom>
                <a:ln>
                  <a:solidFill>
                    <a:srgbClr val="D9D9D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err="1">
                    <a:solidFill>
                      <a:schemeClr val="bg1">
                        <a:lumMod val="75000"/>
                      </a:schemeClr>
                    </a:solidFill>
                  </a:endParaRPr>
                </a:p>
              </p:txBody>
            </p:sp>
            <p:sp>
              <p:nvSpPr>
                <p:cNvPr id="99" name="Freeform 98"/>
                <p:cNvSpPr/>
                <p:nvPr/>
              </p:nvSpPr>
              <p:spPr>
                <a:xfrm rot="10800000">
                  <a:off x="7179619" y="3383851"/>
                  <a:ext cx="164888" cy="108867"/>
                </a:xfrm>
                <a:custGeom>
                  <a:avLst/>
                  <a:gdLst>
                    <a:gd name="connsiteX0" fmla="*/ 0 w 219075"/>
                    <a:gd name="connsiteY0" fmla="*/ 0 h 47625"/>
                    <a:gd name="connsiteX1" fmla="*/ 219075 w 219075"/>
                    <a:gd name="connsiteY1" fmla="*/ 0 h 47625"/>
                    <a:gd name="connsiteX2" fmla="*/ 219075 w 219075"/>
                    <a:gd name="connsiteY2" fmla="*/ 47625 h 47625"/>
                    <a:gd name="connsiteX3" fmla="*/ 0 w 219075"/>
                    <a:gd name="connsiteY3" fmla="*/ 47625 h 47625"/>
                    <a:gd name="connsiteX4" fmla="*/ 0 w 219075"/>
                    <a:gd name="connsiteY4" fmla="*/ 0 h 47625"/>
                    <a:gd name="connsiteX0" fmla="*/ 0 w 219075"/>
                    <a:gd name="connsiteY0" fmla="*/ 0 h 59532"/>
                    <a:gd name="connsiteX1" fmla="*/ 219075 w 219075"/>
                    <a:gd name="connsiteY1" fmla="*/ 0 h 59532"/>
                    <a:gd name="connsiteX2" fmla="*/ 209550 w 219075"/>
                    <a:gd name="connsiteY2" fmla="*/ 59532 h 59532"/>
                    <a:gd name="connsiteX3" fmla="*/ 0 w 219075"/>
                    <a:gd name="connsiteY3" fmla="*/ 47625 h 59532"/>
                    <a:gd name="connsiteX4" fmla="*/ 0 w 219075"/>
                    <a:gd name="connsiteY4" fmla="*/ 0 h 59532"/>
                    <a:gd name="connsiteX0" fmla="*/ 0 w 219075"/>
                    <a:gd name="connsiteY0" fmla="*/ 0 h 64293"/>
                    <a:gd name="connsiteX1" fmla="*/ 219075 w 219075"/>
                    <a:gd name="connsiteY1" fmla="*/ 0 h 64293"/>
                    <a:gd name="connsiteX2" fmla="*/ 209550 w 219075"/>
                    <a:gd name="connsiteY2" fmla="*/ 59532 h 64293"/>
                    <a:gd name="connsiteX3" fmla="*/ 11907 w 219075"/>
                    <a:gd name="connsiteY3" fmla="*/ 64293 h 64293"/>
                    <a:gd name="connsiteX4" fmla="*/ 0 w 219075"/>
                    <a:gd name="connsiteY4" fmla="*/ 0 h 64293"/>
                    <a:gd name="connsiteX0" fmla="*/ 0 w 219075"/>
                    <a:gd name="connsiteY0" fmla="*/ 0 h 71439"/>
                    <a:gd name="connsiteX1" fmla="*/ 219075 w 219075"/>
                    <a:gd name="connsiteY1" fmla="*/ 0 h 71439"/>
                    <a:gd name="connsiteX2" fmla="*/ 200025 w 219075"/>
                    <a:gd name="connsiteY2" fmla="*/ 71439 h 71439"/>
                    <a:gd name="connsiteX3" fmla="*/ 11907 w 219075"/>
                    <a:gd name="connsiteY3" fmla="*/ 64293 h 71439"/>
                    <a:gd name="connsiteX4" fmla="*/ 0 w 219075"/>
                    <a:gd name="connsiteY4" fmla="*/ 0 h 71439"/>
                    <a:gd name="connsiteX0" fmla="*/ 0 w 219075"/>
                    <a:gd name="connsiteY0" fmla="*/ 0 h 64293"/>
                    <a:gd name="connsiteX1" fmla="*/ 219075 w 219075"/>
                    <a:gd name="connsiteY1" fmla="*/ 0 h 64293"/>
                    <a:gd name="connsiteX2" fmla="*/ 200025 w 219075"/>
                    <a:gd name="connsiteY2" fmla="*/ 61914 h 64293"/>
                    <a:gd name="connsiteX3" fmla="*/ 11907 w 219075"/>
                    <a:gd name="connsiteY3" fmla="*/ 64293 h 64293"/>
                    <a:gd name="connsiteX4" fmla="*/ 0 w 219075"/>
                    <a:gd name="connsiteY4" fmla="*/ 0 h 64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64293">
                      <a:moveTo>
                        <a:pt x="0" y="0"/>
                      </a:moveTo>
                      <a:lnTo>
                        <a:pt x="219075" y="0"/>
                      </a:lnTo>
                      <a:lnTo>
                        <a:pt x="200025" y="61914"/>
                      </a:lnTo>
                      <a:lnTo>
                        <a:pt x="11907" y="642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bg1">
                        <a:lumMod val="75000"/>
                      </a:schemeClr>
                    </a:solidFill>
                  </a:endParaRPr>
                </a:p>
              </p:txBody>
            </p:sp>
          </p:grpSp>
          <p:sp>
            <p:nvSpPr>
              <p:cNvPr id="96" name="TextBox 95"/>
              <p:cNvSpPr txBox="1"/>
              <p:nvPr/>
            </p:nvSpPr>
            <p:spPr>
              <a:xfrm>
                <a:off x="5452874" y="3454905"/>
                <a:ext cx="600846" cy="499498"/>
              </a:xfrm>
              <a:prstGeom prst="rect">
                <a:avLst/>
              </a:prstGeom>
              <a:noFill/>
              <a:ln>
                <a:noFill/>
              </a:ln>
            </p:spPr>
            <p:txBody>
              <a:bodyPr wrap="none" rtlCol="0">
                <a:spAutoFit/>
              </a:bodyPr>
              <a:lstStyle/>
              <a:p>
                <a:pPr>
                  <a:lnSpc>
                    <a:spcPct val="90000"/>
                  </a:lnSpc>
                </a:pPr>
                <a:r>
                  <a:rPr lang="en-GB" sz="800" dirty="0">
                    <a:solidFill>
                      <a:schemeClr val="bg1">
                        <a:lumMod val="75000"/>
                      </a:schemeClr>
                    </a:solidFill>
                  </a:rPr>
                  <a:t>Common</a:t>
                </a:r>
              </a:p>
              <a:p>
                <a:r>
                  <a:rPr lang="en-GB" sz="800" dirty="0">
                    <a:solidFill>
                      <a:schemeClr val="bg1">
                        <a:lumMod val="75000"/>
                      </a:schemeClr>
                    </a:solidFill>
                  </a:rPr>
                  <a:t>Data</a:t>
                </a:r>
              </a:p>
              <a:p>
                <a:pPr>
                  <a:lnSpc>
                    <a:spcPct val="90000"/>
                  </a:lnSpc>
                </a:pPr>
                <a:r>
                  <a:rPr lang="en-GB" sz="800" dirty="0">
                    <a:solidFill>
                      <a:schemeClr val="bg1">
                        <a:lumMod val="75000"/>
                      </a:schemeClr>
                    </a:solidFill>
                  </a:rPr>
                  <a:t>Services</a:t>
                </a:r>
              </a:p>
            </p:txBody>
          </p:sp>
        </p:grpSp>
        <p:grpSp>
          <p:nvGrpSpPr>
            <p:cNvPr id="100" name="Group 99"/>
            <p:cNvGrpSpPr/>
            <p:nvPr/>
          </p:nvGrpSpPr>
          <p:grpSpPr>
            <a:xfrm>
              <a:off x="7480571" y="2752542"/>
              <a:ext cx="896972" cy="941207"/>
              <a:chOff x="5452874" y="2978116"/>
              <a:chExt cx="896972" cy="976288"/>
            </a:xfrm>
          </p:grpSpPr>
          <p:grpSp>
            <p:nvGrpSpPr>
              <p:cNvPr id="101" name="Group 100"/>
              <p:cNvGrpSpPr/>
              <p:nvPr/>
            </p:nvGrpSpPr>
            <p:grpSpPr>
              <a:xfrm>
                <a:off x="5469370" y="2978116"/>
                <a:ext cx="880476" cy="974153"/>
                <a:chOff x="6570601" y="2969239"/>
                <a:chExt cx="773906" cy="879269"/>
              </a:xfrm>
            </p:grpSpPr>
            <p:sp>
              <p:nvSpPr>
                <p:cNvPr id="103" name="Freeform 876"/>
                <p:cNvSpPr>
                  <a:spLocks/>
                </p:cNvSpPr>
                <p:nvPr/>
              </p:nvSpPr>
              <p:spPr bwMode="auto">
                <a:xfrm flipH="1">
                  <a:off x="7071882" y="2969239"/>
                  <a:ext cx="230954" cy="450849"/>
                </a:xfrm>
                <a:custGeom>
                  <a:avLst/>
                  <a:gdLst/>
                  <a:ahLst/>
                  <a:cxnLst>
                    <a:cxn ang="0">
                      <a:pos x="34" y="186"/>
                    </a:cxn>
                    <a:cxn ang="0">
                      <a:pos x="41" y="182"/>
                    </a:cxn>
                    <a:cxn ang="0">
                      <a:pos x="55" y="166"/>
                    </a:cxn>
                    <a:cxn ang="0">
                      <a:pos x="56" y="163"/>
                    </a:cxn>
                    <a:cxn ang="0">
                      <a:pos x="56" y="153"/>
                    </a:cxn>
                    <a:cxn ang="0">
                      <a:pos x="50" y="138"/>
                    </a:cxn>
                    <a:cxn ang="0">
                      <a:pos x="43" y="123"/>
                    </a:cxn>
                    <a:cxn ang="0">
                      <a:pos x="42" y="113"/>
                    </a:cxn>
                    <a:cxn ang="0">
                      <a:pos x="43" y="110"/>
                    </a:cxn>
                    <a:cxn ang="0">
                      <a:pos x="50" y="105"/>
                    </a:cxn>
                    <a:cxn ang="0">
                      <a:pos x="62" y="105"/>
                    </a:cxn>
                    <a:cxn ang="0">
                      <a:pos x="70" y="102"/>
                    </a:cxn>
                    <a:cxn ang="0">
                      <a:pos x="73" y="99"/>
                    </a:cxn>
                    <a:cxn ang="0">
                      <a:pos x="74" y="95"/>
                    </a:cxn>
                    <a:cxn ang="0">
                      <a:pos x="80" y="47"/>
                    </a:cxn>
                    <a:cxn ang="0">
                      <a:pos x="76" y="40"/>
                    </a:cxn>
                    <a:cxn ang="0">
                      <a:pos x="74" y="38"/>
                    </a:cxn>
                    <a:cxn ang="0">
                      <a:pos x="70" y="36"/>
                    </a:cxn>
                    <a:cxn ang="0">
                      <a:pos x="62" y="9"/>
                    </a:cxn>
                    <a:cxn ang="0">
                      <a:pos x="62" y="5"/>
                    </a:cxn>
                    <a:cxn ang="0">
                      <a:pos x="60" y="2"/>
                    </a:cxn>
                    <a:cxn ang="0">
                      <a:pos x="60" y="2"/>
                    </a:cxn>
                    <a:cxn ang="0">
                      <a:pos x="54" y="0"/>
                    </a:cxn>
                    <a:cxn ang="0">
                      <a:pos x="51" y="1"/>
                    </a:cxn>
                    <a:cxn ang="0">
                      <a:pos x="48" y="2"/>
                    </a:cxn>
                    <a:cxn ang="0">
                      <a:pos x="46" y="5"/>
                    </a:cxn>
                    <a:cxn ang="0">
                      <a:pos x="46" y="36"/>
                    </a:cxn>
                    <a:cxn ang="0">
                      <a:pos x="34" y="9"/>
                    </a:cxn>
                    <a:cxn ang="0">
                      <a:pos x="33" y="5"/>
                    </a:cxn>
                    <a:cxn ang="0">
                      <a:pos x="32" y="2"/>
                    </a:cxn>
                    <a:cxn ang="0">
                      <a:pos x="26" y="0"/>
                    </a:cxn>
                    <a:cxn ang="0">
                      <a:pos x="22" y="1"/>
                    </a:cxn>
                    <a:cxn ang="0">
                      <a:pos x="19" y="2"/>
                    </a:cxn>
                    <a:cxn ang="0">
                      <a:pos x="17" y="9"/>
                    </a:cxn>
                    <a:cxn ang="0">
                      <a:pos x="17" y="36"/>
                    </a:cxn>
                    <a:cxn ang="0">
                      <a:pos x="10" y="36"/>
                    </a:cxn>
                    <a:cxn ang="0">
                      <a:pos x="3" y="40"/>
                    </a:cxn>
                    <a:cxn ang="0">
                      <a:pos x="0" y="43"/>
                    </a:cxn>
                    <a:cxn ang="0">
                      <a:pos x="0" y="47"/>
                    </a:cxn>
                    <a:cxn ang="0">
                      <a:pos x="5" y="95"/>
                    </a:cxn>
                    <a:cxn ang="0">
                      <a:pos x="9" y="102"/>
                    </a:cxn>
                    <a:cxn ang="0">
                      <a:pos x="13" y="105"/>
                    </a:cxn>
                    <a:cxn ang="0">
                      <a:pos x="21" y="105"/>
                    </a:cxn>
                  </a:cxnLst>
                  <a:rect l="0" t="0" r="r" b="b"/>
                  <a:pathLst>
                    <a:path w="80" h="186">
                      <a:moveTo>
                        <a:pt x="34" y="186"/>
                      </a:moveTo>
                      <a:lnTo>
                        <a:pt x="34" y="186"/>
                      </a:lnTo>
                      <a:lnTo>
                        <a:pt x="41" y="182"/>
                      </a:lnTo>
                      <a:lnTo>
                        <a:pt x="41" y="182"/>
                      </a:lnTo>
                      <a:lnTo>
                        <a:pt x="50" y="175"/>
                      </a:lnTo>
                      <a:lnTo>
                        <a:pt x="55" y="166"/>
                      </a:lnTo>
                      <a:lnTo>
                        <a:pt x="55" y="166"/>
                      </a:lnTo>
                      <a:lnTo>
                        <a:pt x="56" y="163"/>
                      </a:lnTo>
                      <a:lnTo>
                        <a:pt x="57" y="159"/>
                      </a:lnTo>
                      <a:lnTo>
                        <a:pt x="56" y="153"/>
                      </a:lnTo>
                      <a:lnTo>
                        <a:pt x="54" y="145"/>
                      </a:lnTo>
                      <a:lnTo>
                        <a:pt x="50" y="138"/>
                      </a:lnTo>
                      <a:lnTo>
                        <a:pt x="46" y="130"/>
                      </a:lnTo>
                      <a:lnTo>
                        <a:pt x="43" y="123"/>
                      </a:lnTo>
                      <a:lnTo>
                        <a:pt x="42" y="115"/>
                      </a:lnTo>
                      <a:lnTo>
                        <a:pt x="42" y="113"/>
                      </a:lnTo>
                      <a:lnTo>
                        <a:pt x="43" y="110"/>
                      </a:lnTo>
                      <a:lnTo>
                        <a:pt x="43" y="110"/>
                      </a:lnTo>
                      <a:lnTo>
                        <a:pt x="46" y="106"/>
                      </a:lnTo>
                      <a:lnTo>
                        <a:pt x="50" y="105"/>
                      </a:lnTo>
                      <a:lnTo>
                        <a:pt x="62" y="105"/>
                      </a:lnTo>
                      <a:lnTo>
                        <a:pt x="62" y="105"/>
                      </a:lnTo>
                      <a:lnTo>
                        <a:pt x="66" y="105"/>
                      </a:lnTo>
                      <a:lnTo>
                        <a:pt x="70" y="102"/>
                      </a:lnTo>
                      <a:lnTo>
                        <a:pt x="70" y="102"/>
                      </a:lnTo>
                      <a:lnTo>
                        <a:pt x="73" y="99"/>
                      </a:lnTo>
                      <a:lnTo>
                        <a:pt x="74" y="95"/>
                      </a:lnTo>
                      <a:lnTo>
                        <a:pt x="74" y="95"/>
                      </a:lnTo>
                      <a:lnTo>
                        <a:pt x="80" y="47"/>
                      </a:lnTo>
                      <a:lnTo>
                        <a:pt x="80" y="47"/>
                      </a:lnTo>
                      <a:lnTo>
                        <a:pt x="79" y="43"/>
                      </a:lnTo>
                      <a:lnTo>
                        <a:pt x="76" y="40"/>
                      </a:lnTo>
                      <a:lnTo>
                        <a:pt x="76" y="40"/>
                      </a:lnTo>
                      <a:lnTo>
                        <a:pt x="74" y="38"/>
                      </a:lnTo>
                      <a:lnTo>
                        <a:pt x="70" y="36"/>
                      </a:lnTo>
                      <a:lnTo>
                        <a:pt x="70" y="36"/>
                      </a:lnTo>
                      <a:lnTo>
                        <a:pt x="62" y="36"/>
                      </a:lnTo>
                      <a:lnTo>
                        <a:pt x="62" y="9"/>
                      </a:lnTo>
                      <a:lnTo>
                        <a:pt x="62" y="9"/>
                      </a:lnTo>
                      <a:lnTo>
                        <a:pt x="62" y="5"/>
                      </a:lnTo>
                      <a:lnTo>
                        <a:pt x="60" y="2"/>
                      </a:lnTo>
                      <a:lnTo>
                        <a:pt x="60" y="2"/>
                      </a:lnTo>
                      <a:lnTo>
                        <a:pt x="60" y="2"/>
                      </a:lnTo>
                      <a:lnTo>
                        <a:pt x="60" y="2"/>
                      </a:lnTo>
                      <a:lnTo>
                        <a:pt x="57" y="1"/>
                      </a:lnTo>
                      <a:lnTo>
                        <a:pt x="54" y="0"/>
                      </a:lnTo>
                      <a:lnTo>
                        <a:pt x="54" y="0"/>
                      </a:lnTo>
                      <a:lnTo>
                        <a:pt x="51" y="1"/>
                      </a:lnTo>
                      <a:lnTo>
                        <a:pt x="48" y="2"/>
                      </a:lnTo>
                      <a:lnTo>
                        <a:pt x="48" y="2"/>
                      </a:lnTo>
                      <a:lnTo>
                        <a:pt x="48" y="2"/>
                      </a:lnTo>
                      <a:lnTo>
                        <a:pt x="46" y="5"/>
                      </a:lnTo>
                      <a:lnTo>
                        <a:pt x="46" y="9"/>
                      </a:lnTo>
                      <a:lnTo>
                        <a:pt x="46" y="36"/>
                      </a:lnTo>
                      <a:lnTo>
                        <a:pt x="34" y="36"/>
                      </a:lnTo>
                      <a:lnTo>
                        <a:pt x="34" y="9"/>
                      </a:lnTo>
                      <a:lnTo>
                        <a:pt x="34" y="9"/>
                      </a:lnTo>
                      <a:lnTo>
                        <a:pt x="33" y="5"/>
                      </a:lnTo>
                      <a:lnTo>
                        <a:pt x="32" y="2"/>
                      </a:lnTo>
                      <a:lnTo>
                        <a:pt x="32" y="2"/>
                      </a:lnTo>
                      <a:lnTo>
                        <a:pt x="28" y="1"/>
                      </a:lnTo>
                      <a:lnTo>
                        <a:pt x="26" y="0"/>
                      </a:lnTo>
                      <a:lnTo>
                        <a:pt x="26" y="0"/>
                      </a:lnTo>
                      <a:lnTo>
                        <a:pt x="22" y="1"/>
                      </a:lnTo>
                      <a:lnTo>
                        <a:pt x="19" y="2"/>
                      </a:lnTo>
                      <a:lnTo>
                        <a:pt x="19" y="2"/>
                      </a:lnTo>
                      <a:lnTo>
                        <a:pt x="18" y="5"/>
                      </a:lnTo>
                      <a:lnTo>
                        <a:pt x="17" y="9"/>
                      </a:lnTo>
                      <a:lnTo>
                        <a:pt x="17" y="36"/>
                      </a:lnTo>
                      <a:lnTo>
                        <a:pt x="17" y="36"/>
                      </a:lnTo>
                      <a:lnTo>
                        <a:pt x="10" y="36"/>
                      </a:lnTo>
                      <a:lnTo>
                        <a:pt x="10" y="36"/>
                      </a:lnTo>
                      <a:lnTo>
                        <a:pt x="7" y="38"/>
                      </a:lnTo>
                      <a:lnTo>
                        <a:pt x="3" y="40"/>
                      </a:lnTo>
                      <a:lnTo>
                        <a:pt x="3" y="40"/>
                      </a:lnTo>
                      <a:lnTo>
                        <a:pt x="0" y="43"/>
                      </a:lnTo>
                      <a:lnTo>
                        <a:pt x="0" y="47"/>
                      </a:lnTo>
                      <a:lnTo>
                        <a:pt x="0" y="47"/>
                      </a:lnTo>
                      <a:lnTo>
                        <a:pt x="5" y="95"/>
                      </a:lnTo>
                      <a:lnTo>
                        <a:pt x="5" y="95"/>
                      </a:lnTo>
                      <a:lnTo>
                        <a:pt x="7" y="99"/>
                      </a:lnTo>
                      <a:lnTo>
                        <a:pt x="9" y="102"/>
                      </a:lnTo>
                      <a:lnTo>
                        <a:pt x="9" y="102"/>
                      </a:lnTo>
                      <a:lnTo>
                        <a:pt x="13" y="105"/>
                      </a:lnTo>
                      <a:lnTo>
                        <a:pt x="17" y="105"/>
                      </a:lnTo>
                      <a:lnTo>
                        <a:pt x="21" y="105"/>
                      </a:lnTo>
                    </a:path>
                  </a:pathLst>
                </a:custGeom>
                <a:ln>
                  <a:solidFill>
                    <a:srgbClr val="D9D9D9"/>
                  </a:solidFill>
                  <a:headEnd/>
                  <a:tailEnd/>
                </a:ln>
              </p:spPr>
              <p:style>
                <a:lnRef idx="2">
                  <a:schemeClr val="dk1"/>
                </a:lnRef>
                <a:fillRef idx="1">
                  <a:schemeClr val="lt1"/>
                </a:fillRef>
                <a:effectRef idx="0">
                  <a:schemeClr val="dk1"/>
                </a:effectRef>
                <a:fontRef idx="minor">
                  <a:schemeClr val="dk1"/>
                </a:fontRef>
              </p:style>
              <p:txBody>
                <a:bodyPr vert="horz" wrap="square" lIns="83969" tIns="41985" rIns="83969" bIns="41985" numCol="1" anchor="t" anchorCtr="0" compatLnSpc="1">
                  <a:prstTxWarp prst="textNoShape">
                    <a:avLst/>
                  </a:prstTxWarp>
                </a:bodyPr>
                <a:lstStyle/>
                <a:p>
                  <a:endParaRPr lang="en-US">
                    <a:solidFill>
                      <a:schemeClr val="bg1">
                        <a:lumMod val="75000"/>
                      </a:schemeClr>
                    </a:solidFill>
                  </a:endParaRPr>
                </a:p>
              </p:txBody>
            </p:sp>
            <p:sp>
              <p:nvSpPr>
                <p:cNvPr id="104" name="Freeform 103"/>
                <p:cNvSpPr/>
                <p:nvPr/>
              </p:nvSpPr>
              <p:spPr>
                <a:xfrm rot="10800000">
                  <a:off x="6570601" y="3403008"/>
                  <a:ext cx="735405" cy="445500"/>
                </a:xfrm>
                <a:custGeom>
                  <a:avLst/>
                  <a:gdLst>
                    <a:gd name="connsiteX0" fmla="*/ 0 w 419100"/>
                    <a:gd name="connsiteY0" fmla="*/ 42070 h 252413"/>
                    <a:gd name="connsiteX1" fmla="*/ 12322 w 419100"/>
                    <a:gd name="connsiteY1" fmla="*/ 12322 h 252413"/>
                    <a:gd name="connsiteX2" fmla="*/ 42070 w 419100"/>
                    <a:gd name="connsiteY2" fmla="*/ 0 h 252413"/>
                    <a:gd name="connsiteX3" fmla="*/ 377030 w 419100"/>
                    <a:gd name="connsiteY3" fmla="*/ 0 h 252413"/>
                    <a:gd name="connsiteX4" fmla="*/ 406778 w 419100"/>
                    <a:gd name="connsiteY4" fmla="*/ 12322 h 252413"/>
                    <a:gd name="connsiteX5" fmla="*/ 419100 w 419100"/>
                    <a:gd name="connsiteY5" fmla="*/ 42070 h 252413"/>
                    <a:gd name="connsiteX6" fmla="*/ 419100 w 419100"/>
                    <a:gd name="connsiteY6" fmla="*/ 210343 h 252413"/>
                    <a:gd name="connsiteX7" fmla="*/ 406778 w 419100"/>
                    <a:gd name="connsiteY7" fmla="*/ 240091 h 252413"/>
                    <a:gd name="connsiteX8" fmla="*/ 377030 w 419100"/>
                    <a:gd name="connsiteY8" fmla="*/ 252413 h 252413"/>
                    <a:gd name="connsiteX9" fmla="*/ 42070 w 419100"/>
                    <a:gd name="connsiteY9" fmla="*/ 252413 h 252413"/>
                    <a:gd name="connsiteX10" fmla="*/ 12322 w 419100"/>
                    <a:gd name="connsiteY10" fmla="*/ 240091 h 252413"/>
                    <a:gd name="connsiteX11" fmla="*/ 0 w 419100"/>
                    <a:gd name="connsiteY11" fmla="*/ 210343 h 252413"/>
                    <a:gd name="connsiteX12" fmla="*/ 0 w 419100"/>
                    <a:gd name="connsiteY12" fmla="*/ 42070 h 25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100" h="252413">
                      <a:moveTo>
                        <a:pt x="0" y="42070"/>
                      </a:moveTo>
                      <a:cubicBezTo>
                        <a:pt x="0" y="30912"/>
                        <a:pt x="4432" y="20212"/>
                        <a:pt x="12322" y="12322"/>
                      </a:cubicBezTo>
                      <a:cubicBezTo>
                        <a:pt x="20212" y="4432"/>
                        <a:pt x="30912" y="0"/>
                        <a:pt x="42070" y="0"/>
                      </a:cubicBezTo>
                      <a:lnTo>
                        <a:pt x="377030" y="0"/>
                      </a:lnTo>
                      <a:cubicBezTo>
                        <a:pt x="388188" y="0"/>
                        <a:pt x="398888" y="4432"/>
                        <a:pt x="406778" y="12322"/>
                      </a:cubicBezTo>
                      <a:cubicBezTo>
                        <a:pt x="414668" y="20212"/>
                        <a:pt x="419100" y="30912"/>
                        <a:pt x="419100" y="42070"/>
                      </a:cubicBezTo>
                      <a:lnTo>
                        <a:pt x="419100" y="210343"/>
                      </a:lnTo>
                      <a:cubicBezTo>
                        <a:pt x="419100" y="221501"/>
                        <a:pt x="414668" y="232201"/>
                        <a:pt x="406778" y="240091"/>
                      </a:cubicBezTo>
                      <a:cubicBezTo>
                        <a:pt x="398888" y="247981"/>
                        <a:pt x="388188" y="252413"/>
                        <a:pt x="377030" y="252413"/>
                      </a:cubicBezTo>
                      <a:lnTo>
                        <a:pt x="42070" y="252413"/>
                      </a:lnTo>
                      <a:cubicBezTo>
                        <a:pt x="30912" y="252413"/>
                        <a:pt x="20212" y="247981"/>
                        <a:pt x="12322" y="240091"/>
                      </a:cubicBezTo>
                      <a:cubicBezTo>
                        <a:pt x="4432" y="232201"/>
                        <a:pt x="0" y="221501"/>
                        <a:pt x="0" y="210343"/>
                      </a:cubicBezTo>
                      <a:lnTo>
                        <a:pt x="0" y="42070"/>
                      </a:lnTo>
                      <a:close/>
                    </a:path>
                  </a:pathLst>
                </a:custGeom>
                <a:ln>
                  <a:solidFill>
                    <a:srgbClr val="D9D9D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err="1">
                    <a:solidFill>
                      <a:schemeClr val="bg1">
                        <a:lumMod val="75000"/>
                      </a:schemeClr>
                    </a:solidFill>
                  </a:endParaRPr>
                </a:p>
              </p:txBody>
            </p:sp>
            <p:sp>
              <p:nvSpPr>
                <p:cNvPr id="105" name="Freeform 104"/>
                <p:cNvSpPr/>
                <p:nvPr/>
              </p:nvSpPr>
              <p:spPr>
                <a:xfrm rot="10800000">
                  <a:off x="7179619" y="3383851"/>
                  <a:ext cx="164888" cy="108867"/>
                </a:xfrm>
                <a:custGeom>
                  <a:avLst/>
                  <a:gdLst>
                    <a:gd name="connsiteX0" fmla="*/ 0 w 219075"/>
                    <a:gd name="connsiteY0" fmla="*/ 0 h 47625"/>
                    <a:gd name="connsiteX1" fmla="*/ 219075 w 219075"/>
                    <a:gd name="connsiteY1" fmla="*/ 0 h 47625"/>
                    <a:gd name="connsiteX2" fmla="*/ 219075 w 219075"/>
                    <a:gd name="connsiteY2" fmla="*/ 47625 h 47625"/>
                    <a:gd name="connsiteX3" fmla="*/ 0 w 219075"/>
                    <a:gd name="connsiteY3" fmla="*/ 47625 h 47625"/>
                    <a:gd name="connsiteX4" fmla="*/ 0 w 219075"/>
                    <a:gd name="connsiteY4" fmla="*/ 0 h 47625"/>
                    <a:gd name="connsiteX0" fmla="*/ 0 w 219075"/>
                    <a:gd name="connsiteY0" fmla="*/ 0 h 59532"/>
                    <a:gd name="connsiteX1" fmla="*/ 219075 w 219075"/>
                    <a:gd name="connsiteY1" fmla="*/ 0 h 59532"/>
                    <a:gd name="connsiteX2" fmla="*/ 209550 w 219075"/>
                    <a:gd name="connsiteY2" fmla="*/ 59532 h 59532"/>
                    <a:gd name="connsiteX3" fmla="*/ 0 w 219075"/>
                    <a:gd name="connsiteY3" fmla="*/ 47625 h 59532"/>
                    <a:gd name="connsiteX4" fmla="*/ 0 w 219075"/>
                    <a:gd name="connsiteY4" fmla="*/ 0 h 59532"/>
                    <a:gd name="connsiteX0" fmla="*/ 0 w 219075"/>
                    <a:gd name="connsiteY0" fmla="*/ 0 h 64293"/>
                    <a:gd name="connsiteX1" fmla="*/ 219075 w 219075"/>
                    <a:gd name="connsiteY1" fmla="*/ 0 h 64293"/>
                    <a:gd name="connsiteX2" fmla="*/ 209550 w 219075"/>
                    <a:gd name="connsiteY2" fmla="*/ 59532 h 64293"/>
                    <a:gd name="connsiteX3" fmla="*/ 11907 w 219075"/>
                    <a:gd name="connsiteY3" fmla="*/ 64293 h 64293"/>
                    <a:gd name="connsiteX4" fmla="*/ 0 w 219075"/>
                    <a:gd name="connsiteY4" fmla="*/ 0 h 64293"/>
                    <a:gd name="connsiteX0" fmla="*/ 0 w 219075"/>
                    <a:gd name="connsiteY0" fmla="*/ 0 h 71439"/>
                    <a:gd name="connsiteX1" fmla="*/ 219075 w 219075"/>
                    <a:gd name="connsiteY1" fmla="*/ 0 h 71439"/>
                    <a:gd name="connsiteX2" fmla="*/ 200025 w 219075"/>
                    <a:gd name="connsiteY2" fmla="*/ 71439 h 71439"/>
                    <a:gd name="connsiteX3" fmla="*/ 11907 w 219075"/>
                    <a:gd name="connsiteY3" fmla="*/ 64293 h 71439"/>
                    <a:gd name="connsiteX4" fmla="*/ 0 w 219075"/>
                    <a:gd name="connsiteY4" fmla="*/ 0 h 71439"/>
                    <a:gd name="connsiteX0" fmla="*/ 0 w 219075"/>
                    <a:gd name="connsiteY0" fmla="*/ 0 h 64293"/>
                    <a:gd name="connsiteX1" fmla="*/ 219075 w 219075"/>
                    <a:gd name="connsiteY1" fmla="*/ 0 h 64293"/>
                    <a:gd name="connsiteX2" fmla="*/ 200025 w 219075"/>
                    <a:gd name="connsiteY2" fmla="*/ 61914 h 64293"/>
                    <a:gd name="connsiteX3" fmla="*/ 11907 w 219075"/>
                    <a:gd name="connsiteY3" fmla="*/ 64293 h 64293"/>
                    <a:gd name="connsiteX4" fmla="*/ 0 w 219075"/>
                    <a:gd name="connsiteY4" fmla="*/ 0 h 64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64293">
                      <a:moveTo>
                        <a:pt x="0" y="0"/>
                      </a:moveTo>
                      <a:lnTo>
                        <a:pt x="219075" y="0"/>
                      </a:lnTo>
                      <a:lnTo>
                        <a:pt x="200025" y="61914"/>
                      </a:lnTo>
                      <a:lnTo>
                        <a:pt x="11907" y="642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err="1">
                    <a:solidFill>
                      <a:schemeClr val="bg1">
                        <a:lumMod val="75000"/>
                      </a:schemeClr>
                    </a:solidFill>
                  </a:endParaRPr>
                </a:p>
              </p:txBody>
            </p:sp>
          </p:grpSp>
          <p:sp>
            <p:nvSpPr>
              <p:cNvPr id="102" name="TextBox 101"/>
              <p:cNvSpPr txBox="1"/>
              <p:nvPr/>
            </p:nvSpPr>
            <p:spPr>
              <a:xfrm>
                <a:off x="5452874" y="3454906"/>
                <a:ext cx="600946" cy="499498"/>
              </a:xfrm>
              <a:prstGeom prst="rect">
                <a:avLst/>
              </a:prstGeom>
              <a:noFill/>
              <a:ln>
                <a:noFill/>
              </a:ln>
            </p:spPr>
            <p:txBody>
              <a:bodyPr wrap="none" rtlCol="0">
                <a:spAutoFit/>
              </a:bodyPr>
              <a:lstStyle/>
              <a:p>
                <a:pPr>
                  <a:lnSpc>
                    <a:spcPct val="90000"/>
                  </a:lnSpc>
                </a:pPr>
                <a:r>
                  <a:rPr lang="en-GB" sz="800" dirty="0">
                    <a:solidFill>
                      <a:schemeClr val="bg1">
                        <a:lumMod val="75000"/>
                      </a:schemeClr>
                    </a:solidFill>
                  </a:rPr>
                  <a:t>Business</a:t>
                </a:r>
              </a:p>
              <a:p>
                <a:r>
                  <a:rPr lang="en-GB" sz="800" dirty="0">
                    <a:solidFill>
                      <a:schemeClr val="bg1">
                        <a:lumMod val="75000"/>
                      </a:schemeClr>
                    </a:solidFill>
                  </a:rPr>
                  <a:t>Support</a:t>
                </a:r>
              </a:p>
              <a:p>
                <a:pPr>
                  <a:lnSpc>
                    <a:spcPct val="90000"/>
                  </a:lnSpc>
                </a:pPr>
                <a:r>
                  <a:rPr lang="en-GB" sz="800" dirty="0">
                    <a:solidFill>
                      <a:schemeClr val="bg1">
                        <a:lumMod val="75000"/>
                      </a:schemeClr>
                    </a:solidFill>
                  </a:rPr>
                  <a:t>Services</a:t>
                </a:r>
              </a:p>
            </p:txBody>
          </p:sp>
        </p:grpSp>
      </p:grpSp>
      <p:grpSp>
        <p:nvGrpSpPr>
          <p:cNvPr id="43009" name="Group 43008"/>
          <p:cNvGrpSpPr/>
          <p:nvPr/>
        </p:nvGrpSpPr>
        <p:grpSpPr>
          <a:xfrm>
            <a:off x="5428218" y="651684"/>
            <a:ext cx="2858651" cy="935412"/>
            <a:chOff x="5428216" y="585069"/>
            <a:chExt cx="2858651" cy="1028615"/>
          </a:xfrm>
        </p:grpSpPr>
        <p:cxnSp>
          <p:nvCxnSpPr>
            <p:cNvPr id="116" name="Straight Connector 115"/>
            <p:cNvCxnSpPr>
              <a:stCxn id="109" idx="6"/>
              <a:endCxn id="115" idx="2"/>
            </p:cNvCxnSpPr>
            <p:nvPr/>
          </p:nvCxnSpPr>
          <p:spPr>
            <a:xfrm>
              <a:off x="6534267" y="1528197"/>
              <a:ext cx="646549" cy="0"/>
            </a:xfrm>
            <a:prstGeom prst="line">
              <a:avLst/>
            </a:prstGeom>
            <a:ln w="28575" cmpd="sng">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06" name="Group 105"/>
            <p:cNvGrpSpPr/>
            <p:nvPr/>
          </p:nvGrpSpPr>
          <p:grpSpPr>
            <a:xfrm>
              <a:off x="5428216" y="585069"/>
              <a:ext cx="1106051" cy="1011810"/>
              <a:chOff x="5381653" y="711200"/>
              <a:chExt cx="1106051" cy="1011810"/>
            </a:xfrm>
          </p:grpSpPr>
          <p:sp>
            <p:nvSpPr>
              <p:cNvPr id="107" name="Freeform 582"/>
              <p:cNvSpPr>
                <a:spLocks noChangeAspect="1" noEditPoints="1"/>
              </p:cNvSpPr>
              <p:nvPr/>
            </p:nvSpPr>
            <p:spPr bwMode="auto">
              <a:xfrm>
                <a:off x="5434217" y="711200"/>
                <a:ext cx="1000218" cy="1002930"/>
              </a:xfrm>
              <a:custGeom>
                <a:avLst/>
                <a:gdLst/>
                <a:ahLst/>
                <a:cxnLst>
                  <a:cxn ang="0">
                    <a:pos x="73" y="15"/>
                  </a:cxn>
                  <a:cxn ang="0">
                    <a:pos x="76" y="31"/>
                  </a:cxn>
                  <a:cxn ang="0">
                    <a:pos x="62" y="58"/>
                  </a:cxn>
                  <a:cxn ang="0">
                    <a:pos x="83" y="71"/>
                  </a:cxn>
                  <a:cxn ang="0">
                    <a:pos x="43" y="2"/>
                  </a:cxn>
                  <a:cxn ang="0">
                    <a:pos x="51" y="0"/>
                  </a:cxn>
                  <a:cxn ang="0">
                    <a:pos x="73" y="15"/>
                  </a:cxn>
                  <a:cxn ang="0">
                    <a:pos x="83" y="71"/>
                  </a:cxn>
                  <a:cxn ang="0">
                    <a:pos x="102" y="138"/>
                  </a:cxn>
                  <a:cxn ang="0">
                    <a:pos x="31" y="143"/>
                  </a:cxn>
                  <a:cxn ang="0">
                    <a:pos x="26" y="28"/>
                  </a:cxn>
                  <a:cxn ang="0">
                    <a:pos x="26" y="31"/>
                  </a:cxn>
                  <a:cxn ang="0">
                    <a:pos x="40" y="58"/>
                  </a:cxn>
                  <a:cxn ang="0">
                    <a:pos x="0" y="138"/>
                  </a:cxn>
                  <a:cxn ang="0">
                    <a:pos x="26" y="28"/>
                  </a:cxn>
                  <a:cxn ang="0">
                    <a:pos x="43" y="2"/>
                  </a:cxn>
                </a:cxnLst>
                <a:rect l="0" t="0" r="r" b="b"/>
                <a:pathLst>
                  <a:path w="102" h="144">
                    <a:moveTo>
                      <a:pt x="73" y="15"/>
                    </a:moveTo>
                    <a:cubicBezTo>
                      <a:pt x="75" y="20"/>
                      <a:pt x="76" y="25"/>
                      <a:pt x="76" y="31"/>
                    </a:cubicBezTo>
                    <a:cubicBezTo>
                      <a:pt x="76" y="41"/>
                      <a:pt x="68" y="53"/>
                      <a:pt x="62" y="58"/>
                    </a:cubicBezTo>
                    <a:cubicBezTo>
                      <a:pt x="71" y="61"/>
                      <a:pt x="77" y="65"/>
                      <a:pt x="83" y="71"/>
                    </a:cubicBezTo>
                    <a:moveTo>
                      <a:pt x="43" y="2"/>
                    </a:moveTo>
                    <a:cubicBezTo>
                      <a:pt x="46" y="1"/>
                      <a:pt x="48" y="0"/>
                      <a:pt x="51" y="0"/>
                    </a:cubicBezTo>
                    <a:cubicBezTo>
                      <a:pt x="60" y="0"/>
                      <a:pt x="68" y="6"/>
                      <a:pt x="73" y="15"/>
                    </a:cubicBezTo>
                    <a:moveTo>
                      <a:pt x="83" y="71"/>
                    </a:moveTo>
                    <a:cubicBezTo>
                      <a:pt x="97" y="85"/>
                      <a:pt x="102" y="110"/>
                      <a:pt x="102" y="138"/>
                    </a:cubicBezTo>
                    <a:cubicBezTo>
                      <a:pt x="102" y="142"/>
                      <a:pt x="61" y="144"/>
                      <a:pt x="31" y="143"/>
                    </a:cubicBezTo>
                    <a:moveTo>
                      <a:pt x="26" y="28"/>
                    </a:moveTo>
                    <a:cubicBezTo>
                      <a:pt x="26" y="29"/>
                      <a:pt x="26" y="30"/>
                      <a:pt x="26" y="31"/>
                    </a:cubicBezTo>
                    <a:cubicBezTo>
                      <a:pt x="26" y="41"/>
                      <a:pt x="34" y="53"/>
                      <a:pt x="40" y="58"/>
                    </a:cubicBezTo>
                    <a:cubicBezTo>
                      <a:pt x="10" y="67"/>
                      <a:pt x="0" y="99"/>
                      <a:pt x="0" y="138"/>
                    </a:cubicBezTo>
                    <a:moveTo>
                      <a:pt x="26" y="28"/>
                    </a:moveTo>
                    <a:cubicBezTo>
                      <a:pt x="27" y="15"/>
                      <a:pt x="34" y="5"/>
                      <a:pt x="43" y="2"/>
                    </a:cubicBezTo>
                  </a:path>
                </a:pathLst>
              </a:custGeom>
              <a:ln>
                <a:solidFill>
                  <a:srgbClr val="D9D9D9"/>
                </a:solidFill>
                <a:headEnd/>
                <a:tailEnd/>
              </a:ln>
              <a:effectLst/>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a:ln w="38100" cmpd="sng">
                    <a:solidFill>
                      <a:srgbClr val="000000"/>
                    </a:solidFill>
                  </a:ln>
                  <a:solidFill>
                    <a:schemeClr val="bg1">
                      <a:lumMod val="75000"/>
                    </a:schemeClr>
                  </a:solidFill>
                </a:endParaRPr>
              </a:p>
            </p:txBody>
          </p:sp>
          <p:sp>
            <p:nvSpPr>
              <p:cNvPr id="108" name="Rectangle 107"/>
              <p:cNvSpPr/>
              <p:nvPr/>
            </p:nvSpPr>
            <p:spPr>
              <a:xfrm>
                <a:off x="5399589" y="1643079"/>
                <a:ext cx="1065376" cy="7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err="1">
                  <a:solidFill>
                    <a:schemeClr val="bg1">
                      <a:lumMod val="75000"/>
                    </a:schemeClr>
                  </a:solidFill>
                </a:endParaRPr>
              </a:p>
            </p:txBody>
          </p:sp>
          <p:sp>
            <p:nvSpPr>
              <p:cNvPr id="109" name="Oval 108"/>
              <p:cNvSpPr/>
              <p:nvPr/>
            </p:nvSpPr>
            <p:spPr>
              <a:xfrm>
                <a:off x="6372252" y="1596598"/>
                <a:ext cx="115452" cy="115459"/>
              </a:xfrm>
              <a:prstGeom prst="ellipse">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err="1">
                  <a:solidFill>
                    <a:schemeClr val="bg1">
                      <a:lumMod val="75000"/>
                    </a:schemeClr>
                  </a:solidFill>
                </a:endParaRPr>
              </a:p>
            </p:txBody>
          </p:sp>
          <p:sp>
            <p:nvSpPr>
              <p:cNvPr id="110" name="Oval 109"/>
              <p:cNvSpPr/>
              <p:nvPr/>
            </p:nvSpPr>
            <p:spPr>
              <a:xfrm>
                <a:off x="5381653" y="1596598"/>
                <a:ext cx="115452" cy="115459"/>
              </a:xfrm>
              <a:prstGeom prst="ellipse">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err="1">
                  <a:solidFill>
                    <a:schemeClr val="bg1">
                      <a:lumMod val="75000"/>
                    </a:schemeClr>
                  </a:solidFill>
                </a:endParaRPr>
              </a:p>
            </p:txBody>
          </p:sp>
        </p:grpSp>
        <p:grpSp>
          <p:nvGrpSpPr>
            <p:cNvPr id="111" name="Group 110"/>
            <p:cNvGrpSpPr/>
            <p:nvPr/>
          </p:nvGrpSpPr>
          <p:grpSpPr>
            <a:xfrm>
              <a:off x="7180816" y="585069"/>
              <a:ext cx="1106051" cy="1011810"/>
              <a:chOff x="5381653" y="711200"/>
              <a:chExt cx="1106051" cy="1011810"/>
            </a:xfrm>
          </p:grpSpPr>
          <p:sp>
            <p:nvSpPr>
              <p:cNvPr id="112" name="Freeform 582"/>
              <p:cNvSpPr>
                <a:spLocks noChangeAspect="1" noEditPoints="1"/>
              </p:cNvSpPr>
              <p:nvPr/>
            </p:nvSpPr>
            <p:spPr bwMode="auto">
              <a:xfrm>
                <a:off x="5434217" y="711200"/>
                <a:ext cx="1000218" cy="1002930"/>
              </a:xfrm>
              <a:custGeom>
                <a:avLst/>
                <a:gdLst/>
                <a:ahLst/>
                <a:cxnLst>
                  <a:cxn ang="0">
                    <a:pos x="73" y="15"/>
                  </a:cxn>
                  <a:cxn ang="0">
                    <a:pos x="76" y="31"/>
                  </a:cxn>
                  <a:cxn ang="0">
                    <a:pos x="62" y="58"/>
                  </a:cxn>
                  <a:cxn ang="0">
                    <a:pos x="83" y="71"/>
                  </a:cxn>
                  <a:cxn ang="0">
                    <a:pos x="43" y="2"/>
                  </a:cxn>
                  <a:cxn ang="0">
                    <a:pos x="51" y="0"/>
                  </a:cxn>
                  <a:cxn ang="0">
                    <a:pos x="73" y="15"/>
                  </a:cxn>
                  <a:cxn ang="0">
                    <a:pos x="83" y="71"/>
                  </a:cxn>
                  <a:cxn ang="0">
                    <a:pos x="102" y="138"/>
                  </a:cxn>
                  <a:cxn ang="0">
                    <a:pos x="31" y="143"/>
                  </a:cxn>
                  <a:cxn ang="0">
                    <a:pos x="26" y="28"/>
                  </a:cxn>
                  <a:cxn ang="0">
                    <a:pos x="26" y="31"/>
                  </a:cxn>
                  <a:cxn ang="0">
                    <a:pos x="40" y="58"/>
                  </a:cxn>
                  <a:cxn ang="0">
                    <a:pos x="0" y="138"/>
                  </a:cxn>
                  <a:cxn ang="0">
                    <a:pos x="26" y="28"/>
                  </a:cxn>
                  <a:cxn ang="0">
                    <a:pos x="43" y="2"/>
                  </a:cxn>
                </a:cxnLst>
                <a:rect l="0" t="0" r="r" b="b"/>
                <a:pathLst>
                  <a:path w="102" h="144">
                    <a:moveTo>
                      <a:pt x="73" y="15"/>
                    </a:moveTo>
                    <a:cubicBezTo>
                      <a:pt x="75" y="20"/>
                      <a:pt x="76" y="25"/>
                      <a:pt x="76" y="31"/>
                    </a:cubicBezTo>
                    <a:cubicBezTo>
                      <a:pt x="76" y="41"/>
                      <a:pt x="68" y="53"/>
                      <a:pt x="62" y="58"/>
                    </a:cubicBezTo>
                    <a:cubicBezTo>
                      <a:pt x="71" y="61"/>
                      <a:pt x="77" y="65"/>
                      <a:pt x="83" y="71"/>
                    </a:cubicBezTo>
                    <a:moveTo>
                      <a:pt x="43" y="2"/>
                    </a:moveTo>
                    <a:cubicBezTo>
                      <a:pt x="46" y="1"/>
                      <a:pt x="48" y="0"/>
                      <a:pt x="51" y="0"/>
                    </a:cubicBezTo>
                    <a:cubicBezTo>
                      <a:pt x="60" y="0"/>
                      <a:pt x="68" y="6"/>
                      <a:pt x="73" y="15"/>
                    </a:cubicBezTo>
                    <a:moveTo>
                      <a:pt x="83" y="71"/>
                    </a:moveTo>
                    <a:cubicBezTo>
                      <a:pt x="97" y="85"/>
                      <a:pt x="102" y="110"/>
                      <a:pt x="102" y="138"/>
                    </a:cubicBezTo>
                    <a:cubicBezTo>
                      <a:pt x="102" y="142"/>
                      <a:pt x="61" y="144"/>
                      <a:pt x="31" y="143"/>
                    </a:cubicBezTo>
                    <a:moveTo>
                      <a:pt x="26" y="28"/>
                    </a:moveTo>
                    <a:cubicBezTo>
                      <a:pt x="26" y="29"/>
                      <a:pt x="26" y="30"/>
                      <a:pt x="26" y="31"/>
                    </a:cubicBezTo>
                    <a:cubicBezTo>
                      <a:pt x="26" y="41"/>
                      <a:pt x="34" y="53"/>
                      <a:pt x="40" y="58"/>
                    </a:cubicBezTo>
                    <a:cubicBezTo>
                      <a:pt x="10" y="67"/>
                      <a:pt x="0" y="99"/>
                      <a:pt x="0" y="138"/>
                    </a:cubicBezTo>
                    <a:moveTo>
                      <a:pt x="26" y="28"/>
                    </a:moveTo>
                    <a:cubicBezTo>
                      <a:pt x="27" y="15"/>
                      <a:pt x="34" y="5"/>
                      <a:pt x="43" y="2"/>
                    </a:cubicBezTo>
                  </a:path>
                </a:pathLst>
              </a:custGeom>
              <a:ln>
                <a:solidFill>
                  <a:srgbClr val="D9D9D9"/>
                </a:solidFill>
                <a:headEnd/>
                <a:tailEnd/>
              </a:ln>
              <a:effectLst/>
            </p:spPr>
            <p:style>
              <a:lnRef idx="2">
                <a:schemeClr val="dk1"/>
              </a:lnRef>
              <a:fillRef idx="0">
                <a:schemeClr val="dk1"/>
              </a:fillRef>
              <a:effectRef idx="1">
                <a:schemeClr val="dk1"/>
              </a:effectRef>
              <a:fontRef idx="minor">
                <a:schemeClr val="tx1"/>
              </a:fontRef>
            </p:style>
            <p:txBody>
              <a:bodyPr vert="horz" wrap="square" lIns="91440" tIns="45720" rIns="91440" bIns="45720" numCol="1" anchor="t" anchorCtr="0" compatLnSpc="1">
                <a:prstTxWarp prst="textNoShape">
                  <a:avLst/>
                </a:prstTxWarp>
              </a:bodyPr>
              <a:lstStyle/>
              <a:p>
                <a:endParaRPr lang="en-US">
                  <a:ln w="38100" cmpd="sng">
                    <a:solidFill>
                      <a:srgbClr val="000000"/>
                    </a:solidFill>
                  </a:ln>
                  <a:solidFill>
                    <a:schemeClr val="bg1">
                      <a:lumMod val="75000"/>
                    </a:schemeClr>
                  </a:solidFill>
                </a:endParaRPr>
              </a:p>
            </p:txBody>
          </p:sp>
          <p:sp>
            <p:nvSpPr>
              <p:cNvPr id="113" name="Rectangle 112"/>
              <p:cNvSpPr/>
              <p:nvPr/>
            </p:nvSpPr>
            <p:spPr>
              <a:xfrm>
                <a:off x="5399589" y="1643079"/>
                <a:ext cx="1065376" cy="7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err="1">
                  <a:solidFill>
                    <a:schemeClr val="bg1">
                      <a:lumMod val="75000"/>
                    </a:schemeClr>
                  </a:solidFill>
                </a:endParaRPr>
              </a:p>
            </p:txBody>
          </p:sp>
          <p:sp>
            <p:nvSpPr>
              <p:cNvPr id="114" name="Oval 113"/>
              <p:cNvSpPr/>
              <p:nvPr/>
            </p:nvSpPr>
            <p:spPr>
              <a:xfrm>
                <a:off x="6372252" y="1596598"/>
                <a:ext cx="115452" cy="115459"/>
              </a:xfrm>
              <a:prstGeom prst="ellipse">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err="1">
                  <a:solidFill>
                    <a:schemeClr val="bg1">
                      <a:lumMod val="75000"/>
                    </a:schemeClr>
                  </a:solidFill>
                </a:endParaRPr>
              </a:p>
            </p:txBody>
          </p:sp>
          <p:sp>
            <p:nvSpPr>
              <p:cNvPr id="115" name="Oval 114"/>
              <p:cNvSpPr/>
              <p:nvPr/>
            </p:nvSpPr>
            <p:spPr>
              <a:xfrm>
                <a:off x="5381653" y="1596598"/>
                <a:ext cx="115452" cy="115459"/>
              </a:xfrm>
              <a:prstGeom prst="ellipse">
                <a:avLst/>
              </a:prstGeom>
              <a:solidFill>
                <a:schemeClr val="bg1"/>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err="1">
                  <a:solidFill>
                    <a:schemeClr val="bg1">
                      <a:lumMod val="75000"/>
                    </a:schemeClr>
                  </a:solidFill>
                </a:endParaRPr>
              </a:p>
            </p:txBody>
          </p:sp>
        </p:grpSp>
        <p:sp>
          <p:nvSpPr>
            <p:cNvPr id="117" name="TextBox 116"/>
            <p:cNvSpPr txBox="1"/>
            <p:nvPr/>
          </p:nvSpPr>
          <p:spPr>
            <a:xfrm>
              <a:off x="5547961" y="1206701"/>
              <a:ext cx="886130" cy="347468"/>
            </a:xfrm>
            <a:prstGeom prst="rect">
              <a:avLst/>
            </a:prstGeom>
            <a:noFill/>
            <a:ln>
              <a:noFill/>
            </a:ln>
          </p:spPr>
          <p:txBody>
            <a:bodyPr wrap="none" rtlCol="0">
              <a:spAutoFit/>
            </a:bodyPr>
            <a:lstStyle/>
            <a:p>
              <a:pPr algn="ctr">
                <a:lnSpc>
                  <a:spcPct val="90000"/>
                </a:lnSpc>
              </a:pPr>
              <a:r>
                <a:rPr lang="en-GB" sz="800" dirty="0">
                  <a:solidFill>
                    <a:schemeClr val="bg1">
                      <a:lumMod val="75000"/>
                    </a:schemeClr>
                  </a:solidFill>
                </a:rPr>
                <a:t>Personalisation</a:t>
              </a:r>
            </a:p>
            <a:p>
              <a:pPr algn="ctr">
                <a:lnSpc>
                  <a:spcPct val="90000"/>
                </a:lnSpc>
              </a:pPr>
              <a:r>
                <a:rPr lang="en-GB" sz="800" dirty="0">
                  <a:solidFill>
                    <a:schemeClr val="bg1">
                      <a:lumMod val="75000"/>
                    </a:schemeClr>
                  </a:solidFill>
                </a:rPr>
                <a:t>&amp; Interaction</a:t>
              </a:r>
            </a:p>
          </p:txBody>
        </p:sp>
        <p:sp>
          <p:nvSpPr>
            <p:cNvPr id="118" name="TextBox 117"/>
            <p:cNvSpPr txBox="1"/>
            <p:nvPr/>
          </p:nvSpPr>
          <p:spPr>
            <a:xfrm>
              <a:off x="7240924" y="1144376"/>
              <a:ext cx="1005403" cy="469308"/>
            </a:xfrm>
            <a:prstGeom prst="rect">
              <a:avLst/>
            </a:prstGeom>
            <a:noFill/>
            <a:ln>
              <a:noFill/>
            </a:ln>
          </p:spPr>
          <p:txBody>
            <a:bodyPr wrap="none" rtlCol="0">
              <a:spAutoFit/>
            </a:bodyPr>
            <a:lstStyle/>
            <a:p>
              <a:pPr algn="ctr">
                <a:lnSpc>
                  <a:spcPct val="90000"/>
                </a:lnSpc>
              </a:pPr>
              <a:r>
                <a:rPr lang="en-GB" sz="800" dirty="0">
                  <a:solidFill>
                    <a:schemeClr val="bg1">
                      <a:lumMod val="75000"/>
                    </a:schemeClr>
                  </a:solidFill>
                  <a:latin typeface="Arial"/>
                  <a:cs typeface="Arial"/>
                </a:rPr>
                <a:t>Customer</a:t>
              </a:r>
            </a:p>
            <a:p>
              <a:pPr algn="ctr">
                <a:lnSpc>
                  <a:spcPct val="90000"/>
                </a:lnSpc>
              </a:pPr>
              <a:r>
                <a:rPr lang="en-GB" sz="800" dirty="0">
                  <a:solidFill>
                    <a:schemeClr val="bg1">
                      <a:lumMod val="75000"/>
                    </a:schemeClr>
                  </a:solidFill>
                  <a:latin typeface="Arial"/>
                  <a:cs typeface="Arial"/>
                </a:rPr>
                <a:t>Supplier </a:t>
              </a:r>
              <a:r>
                <a:rPr lang="en-GB" sz="800" dirty="0">
                  <a:solidFill>
                    <a:schemeClr val="bg1">
                      <a:lumMod val="75000"/>
                    </a:schemeClr>
                  </a:solidFill>
                  <a:latin typeface="Arial"/>
                  <a:ea typeface="Wingdings"/>
                  <a:cs typeface="Arial"/>
                  <a:sym typeface="Wingdings"/>
                </a:rPr>
                <a:t></a:t>
              </a:r>
              <a:r>
                <a:rPr lang="en-GB" sz="800" dirty="0">
                  <a:solidFill>
                    <a:schemeClr val="bg1">
                      <a:lumMod val="75000"/>
                    </a:schemeClr>
                  </a:solidFill>
                  <a:latin typeface="Arial"/>
                  <a:cs typeface="Arial"/>
                  <a:sym typeface="Wingdings"/>
                </a:rPr>
                <a:t> Partner</a:t>
              </a:r>
            </a:p>
            <a:p>
              <a:pPr algn="ctr">
                <a:lnSpc>
                  <a:spcPct val="90000"/>
                </a:lnSpc>
              </a:pPr>
              <a:r>
                <a:rPr lang="en-GB" sz="800" dirty="0">
                  <a:solidFill>
                    <a:schemeClr val="bg1">
                      <a:lumMod val="75000"/>
                    </a:schemeClr>
                  </a:solidFill>
                  <a:latin typeface="Arial"/>
                  <a:cs typeface="Arial"/>
                  <a:sym typeface="Wingdings"/>
                </a:rPr>
                <a:t>Management</a:t>
              </a:r>
              <a:endParaRPr lang="en-GB" sz="800" dirty="0">
                <a:solidFill>
                  <a:schemeClr val="bg1">
                    <a:lumMod val="75000"/>
                  </a:schemeClr>
                </a:solidFill>
                <a:latin typeface="Arial"/>
                <a:cs typeface="Arial"/>
              </a:endParaRPr>
            </a:p>
          </p:txBody>
        </p:sp>
      </p:grpSp>
      <p:pic>
        <p:nvPicPr>
          <p:cNvPr id="122" name="Picture 121" descr="Screen Shot 2014-12-11 at 10.52.05.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24369" y="1972853"/>
            <a:ext cx="576000" cy="133597"/>
          </a:xfrm>
          <a:prstGeom prst="rect">
            <a:avLst/>
          </a:prstGeom>
          <a:ln w="3175" cmpd="sng">
            <a:solidFill>
              <a:schemeClr val="bg1"/>
            </a:solidFill>
          </a:ln>
        </p:spPr>
      </p:pic>
      <p:pic>
        <p:nvPicPr>
          <p:cNvPr id="43019" name="Picture 43018" descr="consul.png"/>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325701" y="3682601"/>
            <a:ext cx="446451" cy="177621"/>
          </a:xfrm>
          <a:prstGeom prst="rect">
            <a:avLst/>
          </a:prstGeom>
        </p:spPr>
      </p:pic>
      <p:pic>
        <p:nvPicPr>
          <p:cNvPr id="43022" name="Picture 43021" descr="nexus.pn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411528" y="4199615"/>
            <a:ext cx="595652" cy="120945"/>
          </a:xfrm>
          <a:prstGeom prst="rect">
            <a:avLst/>
          </a:prstGeom>
        </p:spPr>
      </p:pic>
      <p:pic>
        <p:nvPicPr>
          <p:cNvPr id="43027" name="Picture 43026" descr="Packer.pn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323394" y="3878100"/>
            <a:ext cx="720614" cy="183400"/>
          </a:xfrm>
          <a:prstGeom prst="rect">
            <a:avLst/>
          </a:prstGeom>
        </p:spPr>
      </p:pic>
      <p:pic>
        <p:nvPicPr>
          <p:cNvPr id="43028" name="Picture 43027" descr="Red_hat_logo.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726462" y="3685599"/>
            <a:ext cx="554348" cy="180390"/>
          </a:xfrm>
          <a:prstGeom prst="rect">
            <a:avLst/>
          </a:prstGeom>
        </p:spPr>
      </p:pic>
      <p:pic>
        <p:nvPicPr>
          <p:cNvPr id="43029" name="Picture 43028" descr="terraform.jpeg"/>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5854700" y="3695700"/>
            <a:ext cx="171450" cy="171450"/>
          </a:xfrm>
          <a:prstGeom prst="rect">
            <a:avLst/>
          </a:prstGeom>
        </p:spPr>
      </p:pic>
      <p:pic>
        <p:nvPicPr>
          <p:cNvPr id="43030" name="Picture 43029" descr="vagrant.png"/>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6083301" y="3702051"/>
            <a:ext cx="276037" cy="336550"/>
          </a:xfrm>
          <a:prstGeom prst="rect">
            <a:avLst/>
          </a:prstGeom>
        </p:spPr>
      </p:pic>
      <p:pic>
        <p:nvPicPr>
          <p:cNvPr id="43031" name="Picture 43030" descr="virtual box.jpeg"/>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258050" y="3689351"/>
            <a:ext cx="292100" cy="375558"/>
          </a:xfrm>
          <a:prstGeom prst="rect">
            <a:avLst/>
          </a:prstGeom>
        </p:spPr>
      </p:pic>
      <p:pic>
        <p:nvPicPr>
          <p:cNvPr id="43032" name="Picture 43031" descr="Screen Shot 2015-05-18 at 22.49.41.png"/>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5994400" y="4178301"/>
            <a:ext cx="666750" cy="140368"/>
          </a:xfrm>
          <a:prstGeom prst="rect">
            <a:avLst/>
          </a:prstGeom>
        </p:spPr>
      </p:pic>
      <p:pic>
        <p:nvPicPr>
          <p:cNvPr id="43033" name="Picture 43032" descr="Screen Shot 2015-05-18 at 23.07.59.png"/>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080251" y="4165602"/>
            <a:ext cx="755102" cy="355600"/>
          </a:xfrm>
          <a:prstGeom prst="rect">
            <a:avLst/>
          </a:prstGeom>
        </p:spPr>
      </p:pic>
      <p:pic>
        <p:nvPicPr>
          <p:cNvPr id="43034" name="Picture 43033" descr="Screen Shot 2015-05-18 at 23.09.45.png"/>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340550" y="4371690"/>
            <a:ext cx="371400" cy="109954"/>
          </a:xfrm>
          <a:prstGeom prst="rect">
            <a:avLst/>
          </a:prstGeom>
        </p:spPr>
      </p:pic>
    </p:spTree>
    <p:extLst>
      <p:ext uri="{BB962C8B-B14F-4D97-AF65-F5344CB8AC3E}">
        <p14:creationId xmlns:p14="http://schemas.microsoft.com/office/powerpoint/2010/main" val="543482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5" name="Straight Arrow Connector 154"/>
          <p:cNvCxnSpPr/>
          <p:nvPr/>
        </p:nvCxnSpPr>
        <p:spPr>
          <a:xfrm flipV="1">
            <a:off x="4313903" y="2301720"/>
            <a:ext cx="0" cy="648072"/>
          </a:xfrm>
          <a:prstGeom prst="straightConnector1">
            <a:avLst/>
          </a:prstGeom>
          <a:ln w="38100" cmpd="sng">
            <a:solidFill>
              <a:srgbClr val="AF1C63"/>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flipV="1">
            <a:off x="5464190" y="2301733"/>
            <a:ext cx="0" cy="648073"/>
          </a:xfrm>
          <a:prstGeom prst="straightConnector1">
            <a:avLst/>
          </a:prstGeom>
          <a:ln w="38100" cmpd="sng">
            <a:solidFill>
              <a:srgbClr val="AF1C63"/>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a:off x="5701972" y="1971409"/>
            <a:ext cx="1462316" cy="1"/>
          </a:xfrm>
          <a:prstGeom prst="straightConnector1">
            <a:avLst/>
          </a:prstGeom>
          <a:ln w="38100" cmpd="sng">
            <a:solidFill>
              <a:srgbClr val="AF1C63"/>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p:nvPr/>
        </p:nvCxnSpPr>
        <p:spPr>
          <a:xfrm flipH="1">
            <a:off x="5701972" y="2133427"/>
            <a:ext cx="1462316" cy="6289"/>
          </a:xfrm>
          <a:prstGeom prst="straightConnector1">
            <a:avLst/>
          </a:prstGeom>
          <a:ln w="38100" cmpd="sng">
            <a:solidFill>
              <a:srgbClr val="AF1C63"/>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flipH="1">
            <a:off x="3519441" y="1971409"/>
            <a:ext cx="531751" cy="1"/>
          </a:xfrm>
          <a:prstGeom prst="straightConnector1">
            <a:avLst/>
          </a:prstGeom>
          <a:ln w="38100" cmpd="sng">
            <a:solidFill>
              <a:srgbClr val="AF1C63"/>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a:off x="3519441" y="2139715"/>
            <a:ext cx="531751" cy="1"/>
          </a:xfrm>
          <a:prstGeom prst="straightConnector1">
            <a:avLst/>
          </a:prstGeom>
          <a:ln w="38100" cmpd="sng">
            <a:solidFill>
              <a:srgbClr val="AF1C63"/>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58" name="Content Placeholder 2"/>
          <p:cNvSpPr txBox="1">
            <a:spLocks/>
          </p:cNvSpPr>
          <p:nvPr/>
        </p:nvSpPr>
        <p:spPr bwMode="auto">
          <a:xfrm>
            <a:off x="-44405" y="589365"/>
            <a:ext cx="2783228" cy="253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799" tIns="38899" rIns="77799" bIns="38899">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74297" lvl="1" indent="0" eaLnBrk="1" hangingPunct="1">
              <a:spcBef>
                <a:spcPts val="85"/>
              </a:spcBef>
              <a:buClr>
                <a:srgbClr val="AC2B37"/>
              </a:buClr>
            </a:pPr>
            <a:r>
              <a:rPr lang="en-GB" sz="1700" dirty="0">
                <a:solidFill>
                  <a:srgbClr val="4E4641"/>
                </a:solidFill>
                <a:latin typeface="Ubuntu"/>
                <a:cs typeface="Ubuntu"/>
              </a:rPr>
              <a:t>Immediate Accelerators</a:t>
            </a:r>
          </a:p>
          <a:p>
            <a:pPr marL="309351" lvl="2" indent="0" eaLnBrk="1" hangingPunct="1">
              <a:spcBef>
                <a:spcPts val="85"/>
              </a:spcBef>
              <a:buClr>
                <a:srgbClr val="AC2B37"/>
              </a:buClr>
            </a:pPr>
            <a:r>
              <a:rPr lang="en-GB" sz="1600" dirty="0">
                <a:solidFill>
                  <a:srgbClr val="4E4641"/>
                </a:solidFill>
                <a:latin typeface="Ubuntu"/>
                <a:cs typeface="Ubuntu"/>
              </a:rPr>
              <a:t>Integration</a:t>
            </a:r>
          </a:p>
          <a:p>
            <a:pPr marL="309351" lvl="2" indent="0" eaLnBrk="1" hangingPunct="1">
              <a:spcBef>
                <a:spcPts val="85"/>
              </a:spcBef>
              <a:buClr>
                <a:srgbClr val="AC2B37"/>
              </a:buClr>
            </a:pPr>
            <a:r>
              <a:rPr lang="en-GB" sz="1600" dirty="0">
                <a:solidFill>
                  <a:srgbClr val="4E4641"/>
                </a:solidFill>
                <a:latin typeface="Ubuntu"/>
                <a:cs typeface="Ubuntu"/>
              </a:rPr>
              <a:t>API Management</a:t>
            </a:r>
          </a:p>
          <a:p>
            <a:pPr marL="309351" lvl="2" indent="0" eaLnBrk="1" hangingPunct="1">
              <a:spcBef>
                <a:spcPts val="85"/>
              </a:spcBef>
              <a:buClr>
                <a:srgbClr val="AC2B37"/>
              </a:buClr>
            </a:pPr>
            <a:r>
              <a:rPr lang="en-GB" sz="1600" dirty="0">
                <a:solidFill>
                  <a:srgbClr val="4E4641"/>
                </a:solidFill>
                <a:latin typeface="Ubuntu"/>
                <a:cs typeface="Ubuntu"/>
              </a:rPr>
              <a:t>Identity and Access </a:t>
            </a:r>
            <a:r>
              <a:rPr lang="en-GB" sz="1600" dirty="0" err="1">
                <a:solidFill>
                  <a:srgbClr val="4E4641"/>
                </a:solidFill>
                <a:latin typeface="Ubuntu"/>
                <a:cs typeface="Ubuntu"/>
              </a:rPr>
              <a:t>Mng</a:t>
            </a:r>
            <a:endParaRPr lang="en-GB" sz="1600" dirty="0">
              <a:solidFill>
                <a:srgbClr val="4E4641"/>
              </a:solidFill>
              <a:latin typeface="Ubuntu"/>
              <a:cs typeface="Ubuntu"/>
            </a:endParaRPr>
          </a:p>
          <a:p>
            <a:pPr marL="309351" lvl="2" indent="0" eaLnBrk="1" hangingPunct="1">
              <a:spcBef>
                <a:spcPts val="85"/>
              </a:spcBef>
              <a:buClr>
                <a:srgbClr val="AC2B37"/>
              </a:buClr>
            </a:pPr>
            <a:r>
              <a:rPr lang="en-GB" sz="1600" dirty="0">
                <a:solidFill>
                  <a:srgbClr val="4E4641"/>
                </a:solidFill>
                <a:latin typeface="Ubuntu"/>
                <a:cs typeface="Ubuntu"/>
              </a:rPr>
              <a:t>Service Management</a:t>
            </a:r>
          </a:p>
          <a:p>
            <a:pPr marL="309351" lvl="2" indent="0" eaLnBrk="1" hangingPunct="1">
              <a:spcBef>
                <a:spcPts val="85"/>
              </a:spcBef>
              <a:spcAft>
                <a:spcPts val="341"/>
              </a:spcAft>
              <a:buClr>
                <a:srgbClr val="AC2B37"/>
              </a:buClr>
            </a:pPr>
            <a:r>
              <a:rPr lang="en-GB" sz="1600" dirty="0">
                <a:solidFill>
                  <a:srgbClr val="4E4641"/>
                </a:solidFill>
                <a:latin typeface="Ubuntu"/>
                <a:cs typeface="Ubuntu"/>
              </a:rPr>
              <a:t>Automated Provisioning</a:t>
            </a:r>
          </a:p>
          <a:p>
            <a:pPr marL="309351" lvl="2" indent="0" eaLnBrk="1" hangingPunct="1">
              <a:spcBef>
                <a:spcPts val="85"/>
              </a:spcBef>
              <a:spcAft>
                <a:spcPts val="341"/>
              </a:spcAft>
              <a:buClr>
                <a:srgbClr val="AC2B37"/>
              </a:buClr>
            </a:pPr>
            <a:r>
              <a:rPr lang="en-GB" sz="1600" dirty="0">
                <a:solidFill>
                  <a:srgbClr val="4E4641"/>
                </a:solidFill>
                <a:latin typeface="Ubuntu"/>
                <a:cs typeface="Ubuntu"/>
              </a:rPr>
              <a:t>Application Lifecycle </a:t>
            </a:r>
            <a:r>
              <a:rPr lang="en-GB" sz="1600" dirty="0" err="1">
                <a:solidFill>
                  <a:srgbClr val="4E4641"/>
                </a:solidFill>
                <a:latin typeface="Ubuntu"/>
                <a:cs typeface="Ubuntu"/>
              </a:rPr>
              <a:t>Mng</a:t>
            </a:r>
            <a:endParaRPr lang="en-GB" sz="1600" dirty="0">
              <a:solidFill>
                <a:srgbClr val="4E4641"/>
              </a:solidFill>
              <a:latin typeface="Ubuntu"/>
              <a:cs typeface="Ubuntu"/>
            </a:endParaRPr>
          </a:p>
          <a:p>
            <a:pPr marL="232350" lvl="1" indent="-158052" eaLnBrk="1" hangingPunct="1">
              <a:spcBef>
                <a:spcPts val="85"/>
              </a:spcBef>
              <a:spcAft>
                <a:spcPts val="341"/>
              </a:spcAft>
              <a:buClr>
                <a:srgbClr val="AC2B37"/>
              </a:buClr>
              <a:buFont typeface="Arial" charset="0"/>
              <a:buChar char="•"/>
            </a:pPr>
            <a:endParaRPr lang="en-GB" sz="1700" dirty="0">
              <a:solidFill>
                <a:srgbClr val="4E4641"/>
              </a:solidFill>
              <a:latin typeface="Ubuntu"/>
              <a:cs typeface="Ubuntu"/>
            </a:endParaRPr>
          </a:p>
        </p:txBody>
      </p:sp>
      <p:sp>
        <p:nvSpPr>
          <p:cNvPr id="43010" name="Title 1"/>
          <p:cNvSpPr>
            <a:spLocks noGrp="1"/>
          </p:cNvSpPr>
          <p:nvPr>
            <p:ph type="title"/>
          </p:nvPr>
        </p:nvSpPr>
        <p:spPr/>
        <p:txBody>
          <a:bodyPr/>
          <a:lstStyle/>
          <a:p>
            <a:pPr marL="231002" indent="-231002">
              <a:spcBef>
                <a:spcPts val="0"/>
              </a:spcBef>
              <a:defRPr/>
            </a:pPr>
            <a:r>
              <a:rPr lang="en-US" dirty="0" smtClean="0">
                <a:solidFill>
                  <a:schemeClr val="tx2">
                    <a:lumMod val="50000"/>
                  </a:schemeClr>
                </a:solidFill>
                <a:cs typeface="Ubuntu"/>
              </a:rPr>
              <a:t>IMMEDIATE REFERENCE ARCHITECTURE </a:t>
            </a:r>
            <a:endParaRPr lang="en-US" dirty="0">
              <a:solidFill>
                <a:schemeClr val="tx2">
                  <a:lumMod val="50000"/>
                </a:schemeClr>
              </a:solidFill>
              <a:cs typeface="Ubuntu"/>
            </a:endParaRPr>
          </a:p>
        </p:txBody>
      </p:sp>
      <p:sp>
        <p:nvSpPr>
          <p:cNvPr id="137" name="Rectangle 136"/>
          <p:cNvSpPr/>
          <p:nvPr/>
        </p:nvSpPr>
        <p:spPr>
          <a:xfrm rot="16200000">
            <a:off x="2079145" y="2263283"/>
            <a:ext cx="2484275" cy="400911"/>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7808" tIns="38903" rIns="77808" bIns="38903" rtlCol="0" anchor="ctr"/>
          <a:lstStyle/>
          <a:p>
            <a:pPr algn="ctr"/>
            <a:r>
              <a:rPr lang="en-US" sz="1200" dirty="0">
                <a:solidFill>
                  <a:schemeClr val="tx2">
                    <a:lumMod val="50000"/>
                  </a:schemeClr>
                </a:solidFill>
                <a:latin typeface="Ubuntu"/>
                <a:cs typeface="Ubuntu"/>
              </a:rPr>
              <a:t>Identity &amp; Access Management (IAM) </a:t>
            </a:r>
          </a:p>
        </p:txBody>
      </p:sp>
      <p:grpSp>
        <p:nvGrpSpPr>
          <p:cNvPr id="4" name="Group 3"/>
          <p:cNvGrpSpPr/>
          <p:nvPr/>
        </p:nvGrpSpPr>
        <p:grpSpPr>
          <a:xfrm>
            <a:off x="7970645" y="1221614"/>
            <a:ext cx="1045250" cy="1854731"/>
            <a:chOff x="8300976" y="1539955"/>
            <a:chExt cx="1132354" cy="2472975"/>
          </a:xfrm>
        </p:grpSpPr>
        <p:sp>
          <p:nvSpPr>
            <p:cNvPr id="89" name="Rectangle 88"/>
            <p:cNvSpPr/>
            <p:nvPr/>
          </p:nvSpPr>
          <p:spPr>
            <a:xfrm>
              <a:off x="8300976" y="1539955"/>
              <a:ext cx="889200" cy="352800"/>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2">
                      <a:lumMod val="50000"/>
                    </a:schemeClr>
                  </a:solidFill>
                  <a:latin typeface="Ubuntu"/>
                  <a:cs typeface="Ubuntu"/>
                </a:rPr>
                <a:t>Project/Task</a:t>
              </a:r>
            </a:p>
            <a:p>
              <a:pPr algn="ctr"/>
              <a:r>
                <a:rPr lang="en-US" sz="900" dirty="0">
                  <a:solidFill>
                    <a:schemeClr val="tx2">
                      <a:lumMod val="50000"/>
                    </a:schemeClr>
                  </a:solidFill>
                  <a:latin typeface="Ubuntu"/>
                  <a:cs typeface="Ubuntu"/>
                </a:rPr>
                <a:t>Management</a:t>
              </a:r>
            </a:p>
          </p:txBody>
        </p:sp>
        <p:sp>
          <p:nvSpPr>
            <p:cNvPr id="90" name="Rectangle 89"/>
            <p:cNvSpPr/>
            <p:nvPr/>
          </p:nvSpPr>
          <p:spPr>
            <a:xfrm>
              <a:off x="8300976" y="3305505"/>
              <a:ext cx="889200" cy="352800"/>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2">
                      <a:lumMod val="50000"/>
                    </a:schemeClr>
                  </a:solidFill>
                  <a:latin typeface="Ubuntu"/>
                  <a:cs typeface="Ubuntu"/>
                </a:rPr>
                <a:t>Configuration</a:t>
              </a:r>
            </a:p>
            <a:p>
              <a:pPr algn="ctr"/>
              <a:r>
                <a:rPr lang="en-US" sz="900" dirty="0">
                  <a:solidFill>
                    <a:schemeClr val="tx2">
                      <a:lumMod val="50000"/>
                    </a:schemeClr>
                  </a:solidFill>
                  <a:latin typeface="Ubuntu"/>
                  <a:cs typeface="Ubuntu"/>
                </a:rPr>
                <a:t>Management</a:t>
              </a:r>
            </a:p>
          </p:txBody>
        </p:sp>
        <p:sp>
          <p:nvSpPr>
            <p:cNvPr id="91" name="Rectangle 90"/>
            <p:cNvSpPr/>
            <p:nvPr/>
          </p:nvSpPr>
          <p:spPr>
            <a:xfrm>
              <a:off x="8300976" y="2431606"/>
              <a:ext cx="889200" cy="526151"/>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2">
                      <a:lumMod val="50000"/>
                    </a:schemeClr>
                  </a:solidFill>
                  <a:latin typeface="Ubuntu"/>
                  <a:cs typeface="Ubuntu"/>
                </a:rPr>
                <a:t>Collaboration</a:t>
              </a:r>
            </a:p>
            <a:p>
              <a:pPr algn="ctr"/>
              <a:r>
                <a:rPr lang="en-US" sz="900" dirty="0">
                  <a:solidFill>
                    <a:schemeClr val="tx2">
                      <a:lumMod val="50000"/>
                    </a:schemeClr>
                  </a:solidFill>
                  <a:latin typeface="Ubuntu"/>
                  <a:cs typeface="Ubuntu"/>
                </a:rPr>
                <a:t>(Wiki, Forums, Video, etc..)</a:t>
              </a:r>
            </a:p>
          </p:txBody>
        </p:sp>
        <p:sp>
          <p:nvSpPr>
            <p:cNvPr id="93" name="Rectangle 92"/>
            <p:cNvSpPr/>
            <p:nvPr/>
          </p:nvSpPr>
          <p:spPr>
            <a:xfrm>
              <a:off x="8300976" y="2955824"/>
              <a:ext cx="889200" cy="352800"/>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2">
                      <a:lumMod val="50000"/>
                    </a:schemeClr>
                  </a:solidFill>
                  <a:latin typeface="Ubuntu"/>
                  <a:cs typeface="Ubuntu"/>
                </a:rPr>
                <a:t>Continuous</a:t>
              </a:r>
            </a:p>
            <a:p>
              <a:pPr algn="ctr"/>
              <a:r>
                <a:rPr lang="en-US" sz="900" dirty="0">
                  <a:solidFill>
                    <a:schemeClr val="tx2">
                      <a:lumMod val="50000"/>
                    </a:schemeClr>
                  </a:solidFill>
                  <a:latin typeface="Ubuntu"/>
                  <a:cs typeface="Ubuntu"/>
                </a:rPr>
                <a:t>Integration</a:t>
              </a:r>
            </a:p>
          </p:txBody>
        </p:sp>
        <p:sp>
          <p:nvSpPr>
            <p:cNvPr id="94" name="Rectangle 93"/>
            <p:cNvSpPr/>
            <p:nvPr/>
          </p:nvSpPr>
          <p:spPr>
            <a:xfrm>
              <a:off x="8300976" y="3660130"/>
              <a:ext cx="889200" cy="352800"/>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2">
                      <a:lumMod val="50000"/>
                    </a:schemeClr>
                  </a:solidFill>
                  <a:latin typeface="Ubuntu"/>
                  <a:cs typeface="Ubuntu"/>
                </a:rPr>
                <a:t>Automated</a:t>
              </a:r>
            </a:p>
            <a:p>
              <a:pPr algn="ctr"/>
              <a:r>
                <a:rPr lang="en-US" sz="900" dirty="0">
                  <a:solidFill>
                    <a:schemeClr val="tx2">
                      <a:lumMod val="50000"/>
                    </a:schemeClr>
                  </a:solidFill>
                  <a:latin typeface="Ubuntu"/>
                  <a:cs typeface="Ubuntu"/>
                </a:rPr>
                <a:t>Testing</a:t>
              </a:r>
            </a:p>
          </p:txBody>
        </p:sp>
        <p:sp>
          <p:nvSpPr>
            <p:cNvPr id="95" name="Rectangle 94"/>
            <p:cNvSpPr/>
            <p:nvPr/>
          </p:nvSpPr>
          <p:spPr>
            <a:xfrm>
              <a:off x="8300976" y="1889123"/>
              <a:ext cx="889200" cy="195140"/>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2">
                      <a:lumMod val="50000"/>
                    </a:schemeClr>
                  </a:solidFill>
                  <a:latin typeface="Ubuntu"/>
                  <a:cs typeface="Ubuntu"/>
                </a:rPr>
                <a:t>Reporting</a:t>
              </a:r>
            </a:p>
          </p:txBody>
        </p:sp>
        <p:sp>
          <p:nvSpPr>
            <p:cNvPr id="96" name="Rectangle 95"/>
            <p:cNvSpPr/>
            <p:nvPr/>
          </p:nvSpPr>
          <p:spPr>
            <a:xfrm>
              <a:off x="8300976" y="2083859"/>
              <a:ext cx="889200" cy="352800"/>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2">
                      <a:lumMod val="50000"/>
                    </a:schemeClr>
                  </a:solidFill>
                  <a:latin typeface="Ubuntu"/>
                  <a:cs typeface="Ubuntu"/>
                </a:rPr>
                <a:t>Requirements</a:t>
              </a:r>
            </a:p>
            <a:p>
              <a:pPr algn="ctr"/>
              <a:r>
                <a:rPr lang="en-US" sz="900" dirty="0">
                  <a:solidFill>
                    <a:schemeClr val="tx2">
                      <a:lumMod val="50000"/>
                    </a:schemeClr>
                  </a:solidFill>
                  <a:latin typeface="Ubuntu"/>
                  <a:cs typeface="Ubuntu"/>
                </a:rPr>
                <a:t>Management</a:t>
              </a:r>
            </a:p>
          </p:txBody>
        </p:sp>
        <p:sp>
          <p:nvSpPr>
            <p:cNvPr id="87" name="Rectangle 86"/>
            <p:cNvSpPr/>
            <p:nvPr/>
          </p:nvSpPr>
          <p:spPr>
            <a:xfrm rot="16200000">
              <a:off x="8074633" y="2652884"/>
              <a:ext cx="2471625" cy="2457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dirty="0">
                  <a:solidFill>
                    <a:schemeClr val="tx2">
                      <a:lumMod val="50000"/>
                    </a:schemeClr>
                  </a:solidFill>
                  <a:latin typeface="Ubuntu"/>
                  <a:cs typeface="Ubuntu"/>
                </a:rPr>
                <a:t>Application Lifecycle Management </a:t>
              </a:r>
            </a:p>
          </p:txBody>
        </p:sp>
      </p:grpSp>
      <p:grpSp>
        <p:nvGrpSpPr>
          <p:cNvPr id="120" name="Group 119"/>
          <p:cNvGrpSpPr/>
          <p:nvPr/>
        </p:nvGrpSpPr>
        <p:grpSpPr>
          <a:xfrm>
            <a:off x="6830123" y="603484"/>
            <a:ext cx="1239129" cy="454197"/>
            <a:chOff x="2797810" y="921378"/>
            <a:chExt cx="1342390" cy="605602"/>
          </a:xfrm>
        </p:grpSpPr>
        <p:pic>
          <p:nvPicPr>
            <p:cNvPr id="121"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6438" y="921378"/>
              <a:ext cx="357295" cy="357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 name="TextBox 121"/>
            <p:cNvSpPr txBox="1"/>
            <p:nvPr/>
          </p:nvSpPr>
          <p:spPr>
            <a:xfrm>
              <a:off x="2797810" y="1219201"/>
              <a:ext cx="1342390" cy="307779"/>
            </a:xfrm>
            <a:prstGeom prst="rect">
              <a:avLst/>
            </a:prstGeom>
            <a:noFill/>
          </p:spPr>
          <p:txBody>
            <a:bodyPr wrap="square" rtlCol="0">
              <a:spAutoFit/>
            </a:bodyPr>
            <a:lstStyle/>
            <a:p>
              <a:pPr algn="ctr"/>
              <a:r>
                <a:rPr lang="en-US" sz="900" dirty="0">
                  <a:solidFill>
                    <a:schemeClr val="tx2">
                      <a:lumMod val="50000"/>
                    </a:schemeClr>
                  </a:solidFill>
                  <a:latin typeface="Ubuntu"/>
                  <a:cs typeface="Ubuntu"/>
                </a:rPr>
                <a:t>Delivery Team</a:t>
              </a:r>
            </a:p>
          </p:txBody>
        </p:sp>
      </p:grpSp>
      <p:grpSp>
        <p:nvGrpSpPr>
          <p:cNvPr id="8" name="Group 7"/>
          <p:cNvGrpSpPr/>
          <p:nvPr/>
        </p:nvGrpSpPr>
        <p:grpSpPr>
          <a:xfrm>
            <a:off x="6242071" y="1228186"/>
            <a:ext cx="760043" cy="653459"/>
            <a:chOff x="4839071" y="1617947"/>
            <a:chExt cx="823380" cy="736027"/>
          </a:xfrm>
        </p:grpSpPr>
        <p:sp>
          <p:nvSpPr>
            <p:cNvPr id="124" name="Rectangle 123"/>
            <p:cNvSpPr/>
            <p:nvPr/>
          </p:nvSpPr>
          <p:spPr>
            <a:xfrm>
              <a:off x="4839071" y="1617947"/>
              <a:ext cx="580225" cy="366428"/>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2">
                      <a:lumMod val="50000"/>
                    </a:schemeClr>
                  </a:solidFill>
                  <a:latin typeface="Ubuntu"/>
                  <a:cs typeface="Ubuntu"/>
                </a:rPr>
                <a:t>Store</a:t>
              </a:r>
            </a:p>
          </p:txBody>
        </p:sp>
        <p:sp>
          <p:nvSpPr>
            <p:cNvPr id="129" name="Rectangle 128"/>
            <p:cNvSpPr/>
            <p:nvPr/>
          </p:nvSpPr>
          <p:spPr>
            <a:xfrm>
              <a:off x="4839071" y="1981200"/>
              <a:ext cx="580225" cy="37277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2">
                      <a:lumMod val="50000"/>
                    </a:schemeClr>
                  </a:solidFill>
                  <a:latin typeface="Ubuntu"/>
                  <a:cs typeface="Ubuntu"/>
                </a:rPr>
                <a:t>Publisher</a:t>
              </a:r>
            </a:p>
          </p:txBody>
        </p:sp>
        <p:sp>
          <p:nvSpPr>
            <p:cNvPr id="131" name="Rectangle 130"/>
            <p:cNvSpPr/>
            <p:nvPr/>
          </p:nvSpPr>
          <p:spPr>
            <a:xfrm rot="16200000">
              <a:off x="5172279" y="1863802"/>
              <a:ext cx="734575" cy="245768"/>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000" dirty="0">
                  <a:solidFill>
                    <a:schemeClr val="tx2">
                      <a:lumMod val="50000"/>
                    </a:schemeClr>
                  </a:solidFill>
                  <a:latin typeface="Ubuntu"/>
                  <a:cs typeface="Ubuntu"/>
                </a:rPr>
                <a:t>API Portal</a:t>
              </a:r>
            </a:p>
          </p:txBody>
        </p:sp>
      </p:grpSp>
      <p:grpSp>
        <p:nvGrpSpPr>
          <p:cNvPr id="133" name="Group 132"/>
          <p:cNvGrpSpPr/>
          <p:nvPr/>
        </p:nvGrpSpPr>
        <p:grpSpPr>
          <a:xfrm>
            <a:off x="6245236" y="2263207"/>
            <a:ext cx="535592" cy="552020"/>
            <a:chOff x="4839071" y="1617947"/>
            <a:chExt cx="580225" cy="736027"/>
          </a:xfrm>
        </p:grpSpPr>
        <p:sp>
          <p:nvSpPr>
            <p:cNvPr id="134" name="Rectangle 133"/>
            <p:cNvSpPr/>
            <p:nvPr/>
          </p:nvSpPr>
          <p:spPr>
            <a:xfrm>
              <a:off x="4839071" y="1617947"/>
              <a:ext cx="580225" cy="366428"/>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2">
                      <a:lumMod val="50000"/>
                    </a:schemeClr>
                  </a:solidFill>
                  <a:latin typeface="Ubuntu"/>
                  <a:cs typeface="Ubuntu"/>
                </a:rPr>
                <a:t>Policies</a:t>
              </a:r>
            </a:p>
          </p:txBody>
        </p:sp>
        <p:sp>
          <p:nvSpPr>
            <p:cNvPr id="138" name="Rectangle 137"/>
            <p:cNvSpPr/>
            <p:nvPr/>
          </p:nvSpPr>
          <p:spPr>
            <a:xfrm>
              <a:off x="4839071" y="1981200"/>
              <a:ext cx="580225" cy="37277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2">
                      <a:lumMod val="50000"/>
                    </a:schemeClr>
                  </a:solidFill>
                  <a:latin typeface="Ubuntu"/>
                  <a:cs typeface="Ubuntu"/>
                </a:rPr>
                <a:t>Billing</a:t>
              </a:r>
            </a:p>
          </p:txBody>
        </p:sp>
      </p:grpSp>
      <p:grpSp>
        <p:nvGrpSpPr>
          <p:cNvPr id="231" name="Group 230"/>
          <p:cNvGrpSpPr/>
          <p:nvPr/>
        </p:nvGrpSpPr>
        <p:grpSpPr>
          <a:xfrm>
            <a:off x="3662884" y="1275621"/>
            <a:ext cx="2455677" cy="1394158"/>
            <a:chOff x="4945574" y="1700808"/>
            <a:chExt cx="2111274" cy="1327975"/>
          </a:xfrm>
        </p:grpSpPr>
        <p:sp>
          <p:nvSpPr>
            <p:cNvPr id="14" name="Frame 13"/>
            <p:cNvSpPr/>
            <p:nvPr/>
          </p:nvSpPr>
          <p:spPr>
            <a:xfrm>
              <a:off x="4953000" y="1700808"/>
              <a:ext cx="2088232" cy="1296144"/>
            </a:xfrm>
            <a:prstGeom prst="frame">
              <a:avLst/>
            </a:prstGeom>
            <a:solidFill>
              <a:schemeClr val="bg1"/>
            </a:solidFill>
            <a:ln>
              <a:solidFill>
                <a:srgbClr val="266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solidFill>
                  <a:schemeClr val="tx2">
                    <a:lumMod val="50000"/>
                  </a:schemeClr>
                </a:solidFill>
                <a:latin typeface="Ubuntu"/>
                <a:cs typeface="Ubuntu"/>
              </a:endParaRPr>
            </a:p>
          </p:txBody>
        </p:sp>
        <p:sp>
          <p:nvSpPr>
            <p:cNvPr id="15" name="Rectangle 14"/>
            <p:cNvSpPr/>
            <p:nvPr/>
          </p:nvSpPr>
          <p:spPr>
            <a:xfrm>
              <a:off x="4953000" y="1700808"/>
              <a:ext cx="2088232" cy="216024"/>
            </a:xfrm>
            <a:prstGeom prst="rect">
              <a:avLst/>
            </a:prstGeom>
            <a:solidFill>
              <a:schemeClr val="bg1"/>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solidFill>
                  <a:schemeClr val="tx2">
                    <a:lumMod val="50000"/>
                  </a:schemeClr>
                </a:solidFill>
                <a:latin typeface="Ubuntu"/>
                <a:cs typeface="Ubuntu"/>
              </a:endParaRPr>
            </a:p>
          </p:txBody>
        </p:sp>
        <p:cxnSp>
          <p:nvCxnSpPr>
            <p:cNvPr id="20" name="Straight Connector 19"/>
            <p:cNvCxnSpPr/>
            <p:nvPr/>
          </p:nvCxnSpPr>
          <p:spPr>
            <a:xfrm>
              <a:off x="4945574" y="1938348"/>
              <a:ext cx="156141" cy="690"/>
            </a:xfrm>
            <a:prstGeom prst="line">
              <a:avLst/>
            </a:prstGeom>
            <a:ln w="28575" cmpd="sng">
              <a:solidFill>
                <a:srgbClr val="2668A5"/>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6892675" y="1936830"/>
              <a:ext cx="155602" cy="2208"/>
            </a:xfrm>
            <a:prstGeom prst="line">
              <a:avLst/>
            </a:prstGeom>
            <a:ln w="28575" cmpd="sng">
              <a:solidFill>
                <a:srgbClr val="2668A5"/>
              </a:solidFill>
              <a:prstDash val="solid"/>
            </a:ln>
          </p:spPr>
          <p:style>
            <a:lnRef idx="1">
              <a:schemeClr val="accent1"/>
            </a:lnRef>
            <a:fillRef idx="0">
              <a:schemeClr val="accent1"/>
            </a:fillRef>
            <a:effectRef idx="0">
              <a:schemeClr val="accent1"/>
            </a:effectRef>
            <a:fontRef idx="minor">
              <a:schemeClr val="tx1"/>
            </a:fontRef>
          </p:style>
        </p:cxnSp>
        <p:sp>
          <p:nvSpPr>
            <p:cNvPr id="143" name="TextBox 142"/>
            <p:cNvSpPr txBox="1"/>
            <p:nvPr/>
          </p:nvSpPr>
          <p:spPr>
            <a:xfrm>
              <a:off x="4968616" y="2794251"/>
              <a:ext cx="2088232" cy="234532"/>
            </a:xfrm>
            <a:prstGeom prst="rect">
              <a:avLst/>
            </a:prstGeom>
            <a:noFill/>
          </p:spPr>
          <p:txBody>
            <a:bodyPr wrap="square" rtlCol="0">
              <a:spAutoFit/>
            </a:bodyPr>
            <a:lstStyle/>
            <a:p>
              <a:pPr algn="ctr"/>
              <a:r>
                <a:rPr lang="en-US" sz="1000" dirty="0">
                  <a:solidFill>
                    <a:schemeClr val="tx2">
                      <a:lumMod val="50000"/>
                    </a:schemeClr>
                  </a:solidFill>
                  <a:latin typeface="Ubuntu"/>
                  <a:cs typeface="Ubuntu"/>
                </a:rPr>
                <a:t>API Gateway</a:t>
              </a:r>
            </a:p>
          </p:txBody>
        </p:sp>
      </p:grpSp>
      <p:grpSp>
        <p:nvGrpSpPr>
          <p:cNvPr id="144" name="Group 143"/>
          <p:cNvGrpSpPr/>
          <p:nvPr/>
        </p:nvGrpSpPr>
        <p:grpSpPr>
          <a:xfrm>
            <a:off x="4377158" y="1728755"/>
            <a:ext cx="1031600" cy="542375"/>
            <a:chOff x="2889633" y="1532353"/>
            <a:chExt cx="1117567" cy="723167"/>
          </a:xfrm>
        </p:grpSpPr>
        <p:sp>
          <p:nvSpPr>
            <p:cNvPr id="147" name="Rectangle 146"/>
            <p:cNvSpPr/>
            <p:nvPr/>
          </p:nvSpPr>
          <p:spPr>
            <a:xfrm>
              <a:off x="3015713" y="1532353"/>
              <a:ext cx="991487" cy="58348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2">
                    <a:lumMod val="50000"/>
                  </a:schemeClr>
                </a:solidFill>
                <a:latin typeface="Ubuntu"/>
                <a:cs typeface="Ubuntu"/>
              </a:endParaRPr>
            </a:p>
          </p:txBody>
        </p:sp>
        <p:sp>
          <p:nvSpPr>
            <p:cNvPr id="150" name="Rectangle 149"/>
            <p:cNvSpPr/>
            <p:nvPr/>
          </p:nvSpPr>
          <p:spPr>
            <a:xfrm>
              <a:off x="2952673" y="1599022"/>
              <a:ext cx="991487" cy="58348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2">
                    <a:lumMod val="50000"/>
                  </a:schemeClr>
                </a:solidFill>
                <a:latin typeface="Ubuntu"/>
                <a:cs typeface="Ubuntu"/>
              </a:endParaRPr>
            </a:p>
          </p:txBody>
        </p:sp>
        <p:sp>
          <p:nvSpPr>
            <p:cNvPr id="151" name="Rectangle 150"/>
            <p:cNvSpPr/>
            <p:nvPr/>
          </p:nvSpPr>
          <p:spPr>
            <a:xfrm>
              <a:off x="2889633" y="1672040"/>
              <a:ext cx="991487" cy="583480"/>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lumMod val="50000"/>
                    </a:schemeClr>
                  </a:solidFill>
                  <a:latin typeface="Ubuntu"/>
                  <a:cs typeface="Ubuntu"/>
                </a:rPr>
                <a:t>Digital</a:t>
              </a:r>
            </a:p>
            <a:p>
              <a:pPr algn="ctr"/>
              <a:r>
                <a:rPr lang="en-US" sz="1000" dirty="0">
                  <a:solidFill>
                    <a:schemeClr val="tx2">
                      <a:lumMod val="50000"/>
                    </a:schemeClr>
                  </a:solidFill>
                  <a:latin typeface="Ubuntu"/>
                  <a:cs typeface="Ubuntu"/>
                </a:rPr>
                <a:t>Services</a:t>
              </a:r>
            </a:p>
          </p:txBody>
        </p:sp>
      </p:grpSp>
      <p:sp>
        <p:nvSpPr>
          <p:cNvPr id="152" name="Rectangle 151"/>
          <p:cNvSpPr/>
          <p:nvPr/>
        </p:nvSpPr>
        <p:spPr>
          <a:xfrm rot="16200000">
            <a:off x="6122605" y="2263283"/>
            <a:ext cx="2484276" cy="400911"/>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7808" tIns="38903" rIns="77808" bIns="38903" rtlCol="0" anchor="ctr"/>
          <a:lstStyle/>
          <a:p>
            <a:pPr algn="ctr"/>
            <a:r>
              <a:rPr lang="en-US" sz="1200" dirty="0">
                <a:solidFill>
                  <a:schemeClr val="tx2">
                    <a:lumMod val="50000"/>
                  </a:schemeClr>
                </a:solidFill>
                <a:latin typeface="Ubuntu"/>
                <a:cs typeface="Ubuntu"/>
              </a:rPr>
              <a:t>Service Management</a:t>
            </a:r>
          </a:p>
        </p:txBody>
      </p:sp>
      <p:cxnSp>
        <p:nvCxnSpPr>
          <p:cNvPr id="154" name="Straight Connector 153"/>
          <p:cNvCxnSpPr>
            <a:endCxn id="134" idx="1"/>
          </p:cNvCxnSpPr>
          <p:nvPr/>
        </p:nvCxnSpPr>
        <p:spPr>
          <a:xfrm flipV="1">
            <a:off x="6090955" y="2400617"/>
            <a:ext cx="154283" cy="1287"/>
          </a:xfrm>
          <a:prstGeom prst="line">
            <a:avLst/>
          </a:prstGeom>
          <a:ln w="76200" cmpd="sng">
            <a:solidFill>
              <a:srgbClr val="2668A5"/>
            </a:solidFill>
            <a:prstDash val="solid"/>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a:off x="7773302" y="1063871"/>
            <a:ext cx="201406" cy="160851"/>
          </a:xfrm>
          <a:prstGeom prst="straightConnector1">
            <a:avLst/>
          </a:prstGeom>
          <a:ln>
            <a:solidFill>
              <a:schemeClr val="tx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p:nvPr/>
        </p:nvCxnSpPr>
        <p:spPr>
          <a:xfrm flipH="1">
            <a:off x="7007653" y="1062720"/>
            <a:ext cx="185534" cy="266892"/>
          </a:xfrm>
          <a:prstGeom prst="straightConnector1">
            <a:avLst/>
          </a:prstGeom>
          <a:ln>
            <a:solidFill>
              <a:schemeClr val="tx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220" idx="2"/>
          </p:cNvCxnSpPr>
          <p:nvPr/>
        </p:nvCxnSpPr>
        <p:spPr>
          <a:xfrm flipH="1">
            <a:off x="4855124" y="1198728"/>
            <a:ext cx="4270" cy="470806"/>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cxnSp>
        <p:nvCxnSpPr>
          <p:cNvPr id="212" name="Curved Connector 211"/>
          <p:cNvCxnSpPr/>
          <p:nvPr/>
        </p:nvCxnSpPr>
        <p:spPr>
          <a:xfrm rot="10800000" flipV="1">
            <a:off x="5390962" y="930140"/>
            <a:ext cx="1600072" cy="774438"/>
          </a:xfrm>
          <a:prstGeom prst="curvedConnector3">
            <a:avLst>
              <a:gd name="adj1" fmla="val 100128"/>
            </a:avLst>
          </a:prstGeom>
          <a:ln>
            <a:solidFill>
              <a:srgbClr val="0E2748"/>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a:xfrm>
            <a:off x="2430167" y="2674686"/>
            <a:ext cx="437798" cy="380800"/>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tIns="38903" rIns="0" bIns="38903" rtlCol="0" anchor="ctr"/>
          <a:lstStyle/>
          <a:p>
            <a:pPr algn="ctr"/>
            <a:r>
              <a:rPr lang="en-US" sz="1200" dirty="0">
                <a:solidFill>
                  <a:schemeClr val="tx2">
                    <a:lumMod val="50000"/>
                  </a:schemeClr>
                </a:solidFill>
                <a:latin typeface="Ubuntu"/>
                <a:cs typeface="Ubuntu"/>
              </a:rPr>
              <a:t>ID Store</a:t>
            </a:r>
          </a:p>
        </p:txBody>
      </p:sp>
      <p:grpSp>
        <p:nvGrpSpPr>
          <p:cNvPr id="13" name="Group 12"/>
          <p:cNvGrpSpPr/>
          <p:nvPr/>
        </p:nvGrpSpPr>
        <p:grpSpPr>
          <a:xfrm>
            <a:off x="113040" y="3667266"/>
            <a:ext cx="2174796" cy="989854"/>
            <a:chOff x="121920" y="647564"/>
            <a:chExt cx="2174796" cy="989854"/>
          </a:xfrm>
        </p:grpSpPr>
        <p:sp>
          <p:nvSpPr>
            <p:cNvPr id="309" name="Document 308"/>
            <p:cNvSpPr/>
            <p:nvPr/>
          </p:nvSpPr>
          <p:spPr>
            <a:xfrm>
              <a:off x="121920" y="674370"/>
              <a:ext cx="2174796" cy="963048"/>
            </a:xfrm>
            <a:prstGeom prst="flowChartDocument">
              <a:avLst/>
            </a:prstGeom>
            <a:solidFill>
              <a:schemeClr val="bg1"/>
            </a:solidFill>
            <a:ln w="3175"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77916" tIns="38958" rIns="77916" bIns="38958"/>
            <a:lstStyle/>
            <a:p>
              <a:endParaRPr lang="en-US" dirty="0">
                <a:latin typeface="Ubuntu"/>
                <a:cs typeface="Ubuntu"/>
              </a:endParaRPr>
            </a:p>
          </p:txBody>
        </p:sp>
        <p:cxnSp>
          <p:nvCxnSpPr>
            <p:cNvPr id="243" name="Straight Connector 242"/>
            <p:cNvCxnSpPr/>
            <p:nvPr/>
          </p:nvCxnSpPr>
          <p:spPr>
            <a:xfrm>
              <a:off x="185052" y="1255101"/>
              <a:ext cx="398814" cy="0"/>
            </a:xfrm>
            <a:prstGeom prst="line">
              <a:avLst/>
            </a:prstGeom>
            <a:ln w="57150" cmpd="sng">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45" name="TextBox 244"/>
            <p:cNvSpPr txBox="1"/>
            <p:nvPr/>
          </p:nvSpPr>
          <p:spPr>
            <a:xfrm>
              <a:off x="567365" y="1149265"/>
              <a:ext cx="1511703" cy="232565"/>
            </a:xfrm>
            <a:prstGeom prst="rect">
              <a:avLst/>
            </a:prstGeom>
            <a:noFill/>
          </p:spPr>
          <p:txBody>
            <a:bodyPr wrap="none" lIns="77916" tIns="38958" rIns="77916" bIns="38958" rtlCol="0">
              <a:spAutoFit/>
            </a:bodyPr>
            <a:lstStyle/>
            <a:p>
              <a:r>
                <a:rPr lang="en-US" sz="1000" dirty="0">
                  <a:solidFill>
                    <a:schemeClr val="tx2">
                      <a:lumMod val="50000"/>
                    </a:schemeClr>
                  </a:solidFill>
                  <a:latin typeface="Ubuntu"/>
                  <a:cs typeface="Ubuntu"/>
                </a:rPr>
                <a:t>Built by In-house/ISV/SI</a:t>
              </a:r>
            </a:p>
          </p:txBody>
        </p:sp>
        <p:cxnSp>
          <p:nvCxnSpPr>
            <p:cNvPr id="291" name="Straight Arrow Connector 290"/>
            <p:cNvCxnSpPr/>
            <p:nvPr/>
          </p:nvCxnSpPr>
          <p:spPr>
            <a:xfrm>
              <a:off x="208495" y="778590"/>
              <a:ext cx="340750" cy="1639"/>
            </a:xfrm>
            <a:prstGeom prst="straightConnector1">
              <a:avLst/>
            </a:prstGeom>
            <a:ln>
              <a:solidFill>
                <a:srgbClr val="000000"/>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293" name="TextBox 292"/>
            <p:cNvSpPr txBox="1"/>
            <p:nvPr/>
          </p:nvSpPr>
          <p:spPr>
            <a:xfrm>
              <a:off x="567365" y="647564"/>
              <a:ext cx="1312142" cy="232565"/>
            </a:xfrm>
            <a:prstGeom prst="rect">
              <a:avLst/>
            </a:prstGeom>
            <a:noFill/>
          </p:spPr>
          <p:txBody>
            <a:bodyPr wrap="none" lIns="77916" tIns="38958" rIns="77916" bIns="38958" rtlCol="0">
              <a:spAutoFit/>
            </a:bodyPr>
            <a:lstStyle/>
            <a:p>
              <a:r>
                <a:rPr lang="en-US" sz="1000" dirty="0">
                  <a:solidFill>
                    <a:schemeClr val="tx2">
                      <a:lumMod val="50000"/>
                    </a:schemeClr>
                  </a:solidFill>
                  <a:latin typeface="Ubuntu"/>
                  <a:cs typeface="Ubuntu"/>
                </a:rPr>
                <a:t>Business Interaction</a:t>
              </a:r>
            </a:p>
          </p:txBody>
        </p:sp>
        <p:sp>
          <p:nvSpPr>
            <p:cNvPr id="294" name="TextBox 293"/>
            <p:cNvSpPr txBox="1"/>
            <p:nvPr/>
          </p:nvSpPr>
          <p:spPr>
            <a:xfrm>
              <a:off x="567366" y="814592"/>
              <a:ext cx="684717" cy="232565"/>
            </a:xfrm>
            <a:prstGeom prst="rect">
              <a:avLst/>
            </a:prstGeom>
            <a:noFill/>
          </p:spPr>
          <p:txBody>
            <a:bodyPr wrap="none" lIns="77916" tIns="38958" rIns="77916" bIns="38958" rtlCol="0">
              <a:spAutoFit/>
            </a:bodyPr>
            <a:lstStyle/>
            <a:p>
              <a:r>
                <a:rPr lang="en-US" sz="1000" dirty="0">
                  <a:solidFill>
                    <a:schemeClr val="tx2">
                      <a:lumMod val="50000"/>
                    </a:schemeClr>
                  </a:solidFill>
                  <a:latin typeface="Ubuntu"/>
                  <a:cs typeface="Ubuntu"/>
                </a:rPr>
                <a:t>API Calls</a:t>
              </a:r>
            </a:p>
          </p:txBody>
        </p:sp>
        <p:cxnSp>
          <p:nvCxnSpPr>
            <p:cNvPr id="301" name="Straight Connector 300"/>
            <p:cNvCxnSpPr/>
            <p:nvPr/>
          </p:nvCxnSpPr>
          <p:spPr>
            <a:xfrm>
              <a:off x="185052" y="1084621"/>
              <a:ext cx="415731" cy="711"/>
            </a:xfrm>
            <a:prstGeom prst="line">
              <a:avLst/>
            </a:prstGeom>
            <a:ln w="76200" cmpd="sng">
              <a:solidFill>
                <a:srgbClr val="2668A5"/>
              </a:solidFill>
              <a:prstDash val="solid"/>
            </a:ln>
          </p:spPr>
          <p:style>
            <a:lnRef idx="1">
              <a:schemeClr val="accent1"/>
            </a:lnRef>
            <a:fillRef idx="0">
              <a:schemeClr val="accent1"/>
            </a:fillRef>
            <a:effectRef idx="0">
              <a:schemeClr val="accent1"/>
            </a:effectRef>
            <a:fontRef idx="minor">
              <a:schemeClr val="tx1"/>
            </a:fontRef>
          </p:style>
        </p:cxnSp>
        <p:sp>
          <p:nvSpPr>
            <p:cNvPr id="313" name="TextBox 312"/>
            <p:cNvSpPr txBox="1"/>
            <p:nvPr/>
          </p:nvSpPr>
          <p:spPr>
            <a:xfrm>
              <a:off x="567366" y="976610"/>
              <a:ext cx="1340696" cy="232565"/>
            </a:xfrm>
            <a:prstGeom prst="rect">
              <a:avLst/>
            </a:prstGeom>
            <a:noFill/>
          </p:spPr>
          <p:txBody>
            <a:bodyPr wrap="none" lIns="77916" tIns="38958" rIns="77916" bIns="38958" rtlCol="0">
              <a:spAutoFit/>
            </a:bodyPr>
            <a:lstStyle/>
            <a:p>
              <a:r>
                <a:rPr lang="en-US" sz="1000" dirty="0">
                  <a:solidFill>
                    <a:schemeClr val="tx2">
                      <a:lumMod val="50000"/>
                    </a:schemeClr>
                  </a:solidFill>
                  <a:latin typeface="Ubuntu"/>
                  <a:cs typeface="Ubuntu"/>
                </a:rPr>
                <a:t>Product Interconnect</a:t>
              </a:r>
            </a:p>
          </p:txBody>
        </p:sp>
        <p:cxnSp>
          <p:nvCxnSpPr>
            <p:cNvPr id="314" name="Straight Arrow Connector 313"/>
            <p:cNvCxnSpPr/>
            <p:nvPr/>
          </p:nvCxnSpPr>
          <p:spPr>
            <a:xfrm flipH="1" flipV="1">
              <a:off x="185053" y="922603"/>
              <a:ext cx="408918" cy="3732"/>
            </a:xfrm>
            <a:prstGeom prst="straightConnector1">
              <a:avLst/>
            </a:prstGeom>
            <a:ln w="38100" cmpd="sng">
              <a:solidFill>
                <a:srgbClr val="AF1C63"/>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185052" y="1434553"/>
              <a:ext cx="398814" cy="0"/>
            </a:xfrm>
            <a:prstGeom prst="line">
              <a:avLst/>
            </a:prstGeom>
            <a:ln w="57150" cmpd="sng">
              <a:solidFill>
                <a:srgbClr val="0E2748"/>
              </a:solidFill>
              <a:prstDash val="solid"/>
            </a:ln>
          </p:spPr>
          <p:style>
            <a:lnRef idx="1">
              <a:schemeClr val="accent1"/>
            </a:lnRef>
            <a:fillRef idx="0">
              <a:schemeClr val="accent1"/>
            </a:fillRef>
            <a:effectRef idx="0">
              <a:schemeClr val="accent1"/>
            </a:effectRef>
            <a:fontRef idx="minor">
              <a:schemeClr val="tx1"/>
            </a:fontRef>
          </p:style>
        </p:cxnSp>
        <p:sp>
          <p:nvSpPr>
            <p:cNvPr id="222" name="TextBox 221"/>
            <p:cNvSpPr txBox="1"/>
            <p:nvPr/>
          </p:nvSpPr>
          <p:spPr>
            <a:xfrm>
              <a:off x="567365" y="1330621"/>
              <a:ext cx="1069563" cy="232565"/>
            </a:xfrm>
            <a:prstGeom prst="rect">
              <a:avLst/>
            </a:prstGeom>
            <a:noFill/>
          </p:spPr>
          <p:txBody>
            <a:bodyPr wrap="none" lIns="77916" tIns="38958" rIns="77916" bIns="38958" rtlCol="0">
              <a:spAutoFit/>
            </a:bodyPr>
            <a:lstStyle/>
            <a:p>
              <a:r>
                <a:rPr lang="en-US" sz="1000" dirty="0">
                  <a:solidFill>
                    <a:schemeClr val="tx2">
                      <a:lumMod val="50000"/>
                    </a:schemeClr>
                  </a:solidFill>
                  <a:latin typeface="Ubuntu"/>
                  <a:cs typeface="Ubuntu"/>
                </a:rPr>
                <a:t>Existing System</a:t>
              </a:r>
            </a:p>
          </p:txBody>
        </p:sp>
      </p:grpSp>
      <p:cxnSp>
        <p:nvCxnSpPr>
          <p:cNvPr id="223" name="Straight Arrow Connector 222"/>
          <p:cNvCxnSpPr/>
          <p:nvPr/>
        </p:nvCxnSpPr>
        <p:spPr>
          <a:xfrm flipH="1" flipV="1">
            <a:off x="2878729" y="2865087"/>
            <a:ext cx="236986" cy="2338"/>
          </a:xfrm>
          <a:prstGeom prst="straightConnector1">
            <a:avLst/>
          </a:prstGeom>
          <a:ln w="38100" cmpd="sng">
            <a:solidFill>
              <a:srgbClr val="AF1C63"/>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10" name="Flowchart: Magnetic Disk 8"/>
          <p:cNvSpPr/>
          <p:nvPr/>
        </p:nvSpPr>
        <p:spPr>
          <a:xfrm>
            <a:off x="6056380" y="3430369"/>
            <a:ext cx="312041" cy="256487"/>
          </a:xfrm>
          <a:prstGeom prst="flowChartMagneticDisk">
            <a:avLst/>
          </a:prstGeom>
          <a:ln>
            <a:solidFill>
              <a:schemeClr val="tx1"/>
            </a:solidFill>
          </a:ln>
        </p:spPr>
        <p:style>
          <a:lnRef idx="2">
            <a:schemeClr val="accent4"/>
          </a:lnRef>
          <a:fillRef idx="1">
            <a:schemeClr val="lt1"/>
          </a:fillRef>
          <a:effectRef idx="0">
            <a:schemeClr val="accent4"/>
          </a:effectRef>
          <a:fontRef idx="minor">
            <a:schemeClr val="dk1"/>
          </a:fontRef>
        </p:style>
        <p:txBody>
          <a:bodyPr lIns="30632" tIns="30632" rIns="30632" bIns="38903" rtlCol="0" anchor="ctr"/>
          <a:lstStyle/>
          <a:p>
            <a:pPr algn="ctr"/>
            <a:r>
              <a:rPr lang="en-GB" sz="900" dirty="0">
                <a:solidFill>
                  <a:schemeClr val="tx2">
                    <a:lumMod val="50000"/>
                  </a:schemeClr>
                </a:solidFill>
                <a:latin typeface="Ubuntu"/>
                <a:cs typeface="Ubuntu"/>
              </a:rPr>
              <a:t>SQL</a:t>
            </a:r>
          </a:p>
        </p:txBody>
      </p:sp>
      <p:cxnSp>
        <p:nvCxnSpPr>
          <p:cNvPr id="112" name="Straight Arrow Connector 111"/>
          <p:cNvCxnSpPr/>
          <p:nvPr/>
        </p:nvCxnSpPr>
        <p:spPr>
          <a:xfrm>
            <a:off x="6206785" y="3209618"/>
            <a:ext cx="0" cy="215025"/>
          </a:xfrm>
          <a:prstGeom prst="straightConnector1">
            <a:avLst/>
          </a:prstGeom>
          <a:ln>
            <a:solidFill>
              <a:schemeClr val="tx2"/>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6427925" y="3424807"/>
            <a:ext cx="595035" cy="483613"/>
            <a:chOff x="4876209" y="4681538"/>
            <a:chExt cx="644621" cy="644816"/>
          </a:xfrm>
        </p:grpSpPr>
        <p:sp>
          <p:nvSpPr>
            <p:cNvPr id="123" name="Rectangle 122"/>
            <p:cNvSpPr/>
            <p:nvPr/>
          </p:nvSpPr>
          <p:spPr>
            <a:xfrm>
              <a:off x="4907667" y="4681538"/>
              <a:ext cx="566642" cy="574334"/>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sz="2000" dirty="0" err="1">
                <a:solidFill>
                  <a:schemeClr val="tx2">
                    <a:lumMod val="50000"/>
                  </a:schemeClr>
                </a:solidFill>
                <a:latin typeface="Ubuntu"/>
                <a:cs typeface="Ubuntu"/>
              </a:endParaRPr>
            </a:p>
          </p:txBody>
        </p:sp>
        <p:grpSp>
          <p:nvGrpSpPr>
            <p:cNvPr id="125" name="Group 124"/>
            <p:cNvGrpSpPr/>
            <p:nvPr/>
          </p:nvGrpSpPr>
          <p:grpSpPr>
            <a:xfrm>
              <a:off x="4967651" y="4752974"/>
              <a:ext cx="445078" cy="297656"/>
              <a:chOff x="4967651" y="4190759"/>
              <a:chExt cx="445078" cy="949124"/>
            </a:xfrm>
          </p:grpSpPr>
          <p:cxnSp>
            <p:nvCxnSpPr>
              <p:cNvPr id="127" name="Straight Connector 126"/>
              <p:cNvCxnSpPr/>
              <p:nvPr/>
            </p:nvCxnSpPr>
            <p:spPr>
              <a:xfrm flipH="1">
                <a:off x="4967651" y="4190759"/>
                <a:ext cx="1" cy="94912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5024797" y="4190759"/>
                <a:ext cx="1" cy="94912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H="1">
                <a:off x="5082316" y="4190759"/>
                <a:ext cx="1" cy="94912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5139462" y="4190759"/>
                <a:ext cx="1" cy="94912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5196972" y="4190759"/>
                <a:ext cx="1" cy="94912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H="1">
                <a:off x="5254118" y="4190759"/>
                <a:ext cx="1" cy="94912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5311637" y="4190759"/>
                <a:ext cx="1" cy="94912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5362433" y="4190759"/>
                <a:ext cx="1" cy="94912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H="1">
                <a:off x="5412728" y="4190759"/>
                <a:ext cx="1" cy="949124"/>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126" name="TextBox 125"/>
            <p:cNvSpPr txBox="1"/>
            <p:nvPr/>
          </p:nvSpPr>
          <p:spPr>
            <a:xfrm>
              <a:off x="4876209" y="5018578"/>
              <a:ext cx="644621" cy="307776"/>
            </a:xfrm>
            <a:prstGeom prst="rect">
              <a:avLst/>
            </a:prstGeom>
            <a:noFill/>
            <a:ln>
              <a:noFill/>
            </a:ln>
          </p:spPr>
          <p:txBody>
            <a:bodyPr wrap="none" rtlCol="0">
              <a:spAutoFit/>
            </a:bodyPr>
            <a:lstStyle/>
            <a:p>
              <a:r>
                <a:rPr lang="en-GB" sz="900" dirty="0">
                  <a:solidFill>
                    <a:schemeClr val="tx2">
                      <a:lumMod val="50000"/>
                    </a:schemeClr>
                  </a:solidFill>
                  <a:latin typeface="Ubuntu"/>
                  <a:cs typeface="Ubuntu"/>
                </a:rPr>
                <a:t>No SQL</a:t>
              </a:r>
            </a:p>
          </p:txBody>
        </p:sp>
      </p:grpSp>
      <p:cxnSp>
        <p:nvCxnSpPr>
          <p:cNvPr id="168" name="Straight Arrow Connector 167"/>
          <p:cNvCxnSpPr/>
          <p:nvPr/>
        </p:nvCxnSpPr>
        <p:spPr>
          <a:xfrm>
            <a:off x="6723462" y="3205427"/>
            <a:ext cx="0" cy="215025"/>
          </a:xfrm>
          <a:prstGeom prst="straightConnector1">
            <a:avLst/>
          </a:prstGeom>
          <a:ln>
            <a:solidFill>
              <a:schemeClr val="tx2"/>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170" name="Rectangle 169"/>
          <p:cNvSpPr/>
          <p:nvPr/>
        </p:nvSpPr>
        <p:spPr>
          <a:xfrm>
            <a:off x="6294563" y="3995464"/>
            <a:ext cx="742934" cy="48913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38903" rIns="0" bIns="38903" rtlCol="0" anchor="ctr"/>
          <a:lstStyle/>
          <a:p>
            <a:pPr algn="ctr"/>
            <a:r>
              <a:rPr lang="en-US" sz="900" dirty="0">
                <a:solidFill>
                  <a:schemeClr val="tx2">
                    <a:lumMod val="50000"/>
                  </a:schemeClr>
                </a:solidFill>
                <a:latin typeface="Ubuntu"/>
                <a:cs typeface="Ubuntu"/>
              </a:rPr>
              <a:t>API</a:t>
            </a:r>
          </a:p>
          <a:p>
            <a:pPr algn="ctr"/>
            <a:r>
              <a:rPr lang="en-US" sz="900" dirty="0">
                <a:solidFill>
                  <a:schemeClr val="tx2">
                    <a:lumMod val="50000"/>
                  </a:schemeClr>
                </a:solidFill>
                <a:latin typeface="Ubuntu"/>
                <a:cs typeface="Ubuntu"/>
              </a:rPr>
              <a:t>Portal</a:t>
            </a:r>
          </a:p>
          <a:p>
            <a:pPr algn="ctr"/>
            <a:r>
              <a:rPr lang="en-US" sz="900" dirty="0">
                <a:solidFill>
                  <a:schemeClr val="tx2">
                    <a:lumMod val="50000"/>
                  </a:schemeClr>
                </a:solidFill>
                <a:latin typeface="Ubuntu"/>
                <a:cs typeface="Ubuntu"/>
              </a:rPr>
              <a:t>(Internal)</a:t>
            </a:r>
          </a:p>
        </p:txBody>
      </p:sp>
      <p:sp>
        <p:nvSpPr>
          <p:cNvPr id="178" name="Rectangle 177"/>
          <p:cNvSpPr/>
          <p:nvPr/>
        </p:nvSpPr>
        <p:spPr>
          <a:xfrm>
            <a:off x="208363" y="2311355"/>
            <a:ext cx="94323" cy="86448"/>
          </a:xfrm>
          <a:prstGeom prst="rect">
            <a:avLst/>
          </a:prstGeom>
          <a:solidFill>
            <a:srgbClr val="3366FF"/>
          </a:solidFill>
          <a:ln>
            <a:solidFill>
              <a:schemeClr val="bg1"/>
            </a:solidFill>
          </a:ln>
        </p:spPr>
        <p:style>
          <a:lnRef idx="2">
            <a:schemeClr val="accent3"/>
          </a:lnRef>
          <a:fillRef idx="1">
            <a:schemeClr val="lt1"/>
          </a:fillRef>
          <a:effectRef idx="0">
            <a:schemeClr val="accent3"/>
          </a:effectRef>
          <a:fontRef idx="minor">
            <a:schemeClr val="dk1"/>
          </a:fontRef>
        </p:style>
        <p:txBody>
          <a:bodyPr lIns="91316" tIns="45652" rIns="91316" bIns="45652" rtlCol="0" anchor="ctr"/>
          <a:lstStyle/>
          <a:p>
            <a:pPr algn="ctr"/>
            <a:endParaRPr lang="en-GB" sz="2000" dirty="0" err="1">
              <a:solidFill>
                <a:schemeClr val="tx1"/>
              </a:solidFill>
              <a:latin typeface="Ubuntu"/>
              <a:cs typeface="Ubuntu"/>
            </a:endParaRPr>
          </a:p>
        </p:txBody>
      </p:sp>
      <p:sp>
        <p:nvSpPr>
          <p:cNvPr id="179" name="Rectangle 178"/>
          <p:cNvSpPr/>
          <p:nvPr/>
        </p:nvSpPr>
        <p:spPr>
          <a:xfrm>
            <a:off x="8951583" y="1182339"/>
            <a:ext cx="94323" cy="86448"/>
          </a:xfrm>
          <a:prstGeom prst="rect">
            <a:avLst/>
          </a:prstGeom>
          <a:solidFill>
            <a:srgbClr val="3366FF"/>
          </a:solidFill>
          <a:ln>
            <a:solidFill>
              <a:schemeClr val="bg1"/>
            </a:solidFill>
          </a:ln>
        </p:spPr>
        <p:style>
          <a:lnRef idx="2">
            <a:schemeClr val="accent3"/>
          </a:lnRef>
          <a:fillRef idx="1">
            <a:schemeClr val="lt1"/>
          </a:fillRef>
          <a:effectRef idx="0">
            <a:schemeClr val="accent3"/>
          </a:effectRef>
          <a:fontRef idx="minor">
            <a:schemeClr val="dk1"/>
          </a:fontRef>
        </p:style>
        <p:txBody>
          <a:bodyPr lIns="91316" tIns="45652" rIns="91316" bIns="45652" rtlCol="0" anchor="ctr"/>
          <a:lstStyle/>
          <a:p>
            <a:pPr algn="ctr"/>
            <a:endParaRPr lang="en-GB" sz="2000" dirty="0" err="1">
              <a:solidFill>
                <a:schemeClr val="tx1"/>
              </a:solidFill>
              <a:latin typeface="Ubuntu"/>
              <a:cs typeface="Ubuntu"/>
            </a:endParaRPr>
          </a:p>
        </p:txBody>
      </p:sp>
      <p:sp>
        <p:nvSpPr>
          <p:cNvPr id="177" name="Isosceles Triangle 176"/>
          <p:cNvSpPr/>
          <p:nvPr/>
        </p:nvSpPr>
        <p:spPr>
          <a:xfrm>
            <a:off x="196168" y="1235166"/>
            <a:ext cx="118697" cy="86448"/>
          </a:xfrm>
          <a:prstGeom prst="triangle">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316" tIns="45652" rIns="91316" bIns="45652" rtlCol="0" anchor="ctr"/>
          <a:lstStyle/>
          <a:p>
            <a:pPr algn="ctr"/>
            <a:endParaRPr lang="en-GB" sz="2000" dirty="0" err="1">
              <a:solidFill>
                <a:schemeClr val="tx2">
                  <a:lumMod val="50000"/>
                </a:schemeClr>
              </a:solidFill>
              <a:latin typeface="Ubuntu"/>
              <a:cs typeface="Ubuntu"/>
            </a:endParaRPr>
          </a:p>
        </p:txBody>
      </p:sp>
      <p:sp>
        <p:nvSpPr>
          <p:cNvPr id="182" name="Isosceles Triangle 181"/>
          <p:cNvSpPr/>
          <p:nvPr/>
        </p:nvSpPr>
        <p:spPr>
          <a:xfrm>
            <a:off x="4353928" y="2502505"/>
            <a:ext cx="118697" cy="86448"/>
          </a:xfrm>
          <a:prstGeom prst="triangle">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316" tIns="45652" rIns="91316" bIns="45652" rtlCol="0" anchor="ctr"/>
          <a:lstStyle/>
          <a:p>
            <a:pPr algn="ctr"/>
            <a:endParaRPr lang="en-GB" sz="2000" dirty="0" err="1">
              <a:solidFill>
                <a:schemeClr val="tx2">
                  <a:lumMod val="50000"/>
                </a:schemeClr>
              </a:solidFill>
              <a:latin typeface="Ubuntu"/>
              <a:cs typeface="Ubuntu"/>
            </a:endParaRPr>
          </a:p>
        </p:txBody>
      </p:sp>
      <p:sp>
        <p:nvSpPr>
          <p:cNvPr id="186" name="Isosceles Triangle 185"/>
          <p:cNvSpPr/>
          <p:nvPr/>
        </p:nvSpPr>
        <p:spPr>
          <a:xfrm>
            <a:off x="6193216" y="1281925"/>
            <a:ext cx="118697" cy="86448"/>
          </a:xfrm>
          <a:prstGeom prst="triangle">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316" tIns="45652" rIns="91316" bIns="45652" rtlCol="0" anchor="ctr"/>
          <a:lstStyle/>
          <a:p>
            <a:pPr algn="ctr"/>
            <a:endParaRPr lang="en-GB" sz="2000" dirty="0" err="1">
              <a:solidFill>
                <a:schemeClr val="tx2">
                  <a:lumMod val="50000"/>
                </a:schemeClr>
              </a:solidFill>
              <a:latin typeface="Ubuntu"/>
              <a:cs typeface="Ubuntu"/>
            </a:endParaRPr>
          </a:p>
        </p:txBody>
      </p:sp>
      <p:sp>
        <p:nvSpPr>
          <p:cNvPr id="171" name="Rectangle 170"/>
          <p:cNvSpPr/>
          <p:nvPr/>
        </p:nvSpPr>
        <p:spPr>
          <a:xfrm>
            <a:off x="208362" y="1492093"/>
            <a:ext cx="94323" cy="86448"/>
          </a:xfrm>
          <a:prstGeom prst="rect">
            <a:avLst/>
          </a:prstGeom>
          <a:solidFill>
            <a:srgbClr val="FF0000"/>
          </a:solidFill>
          <a:ln>
            <a:solidFill>
              <a:schemeClr val="bg1"/>
            </a:solidFill>
          </a:ln>
        </p:spPr>
        <p:style>
          <a:lnRef idx="2">
            <a:schemeClr val="accent3"/>
          </a:lnRef>
          <a:fillRef idx="1">
            <a:schemeClr val="lt1"/>
          </a:fillRef>
          <a:effectRef idx="0">
            <a:schemeClr val="accent3"/>
          </a:effectRef>
          <a:fontRef idx="minor">
            <a:schemeClr val="dk1"/>
          </a:fontRef>
        </p:style>
        <p:txBody>
          <a:bodyPr lIns="91316" tIns="45652" rIns="91316" bIns="45652" rtlCol="0" anchor="ctr"/>
          <a:lstStyle/>
          <a:p>
            <a:pPr algn="ctr"/>
            <a:endParaRPr lang="en-GB" sz="2000" dirty="0" err="1">
              <a:solidFill>
                <a:srgbClr val="FF0000"/>
              </a:solidFill>
              <a:latin typeface="Ubuntu"/>
              <a:cs typeface="Ubuntu"/>
            </a:endParaRPr>
          </a:p>
        </p:txBody>
      </p:sp>
      <p:sp>
        <p:nvSpPr>
          <p:cNvPr id="188" name="Rectangle 187"/>
          <p:cNvSpPr/>
          <p:nvPr/>
        </p:nvSpPr>
        <p:spPr>
          <a:xfrm>
            <a:off x="3472957" y="1172816"/>
            <a:ext cx="94323" cy="86448"/>
          </a:xfrm>
          <a:prstGeom prst="rect">
            <a:avLst/>
          </a:prstGeom>
          <a:solidFill>
            <a:srgbClr val="FF0000"/>
          </a:solidFill>
          <a:ln>
            <a:solidFill>
              <a:schemeClr val="bg1"/>
            </a:solidFill>
          </a:ln>
        </p:spPr>
        <p:style>
          <a:lnRef idx="2">
            <a:schemeClr val="accent3"/>
          </a:lnRef>
          <a:fillRef idx="1">
            <a:schemeClr val="lt1"/>
          </a:fillRef>
          <a:effectRef idx="0">
            <a:schemeClr val="accent3"/>
          </a:effectRef>
          <a:fontRef idx="minor">
            <a:schemeClr val="dk1"/>
          </a:fontRef>
        </p:style>
        <p:txBody>
          <a:bodyPr lIns="91316" tIns="45652" rIns="91316" bIns="45652" rtlCol="0" anchor="ctr"/>
          <a:lstStyle/>
          <a:p>
            <a:pPr algn="ctr"/>
            <a:endParaRPr lang="en-GB" sz="2000" dirty="0" err="1">
              <a:solidFill>
                <a:srgbClr val="FF0000"/>
              </a:solidFill>
              <a:latin typeface="Ubuntu"/>
              <a:cs typeface="Ubuntu"/>
            </a:endParaRPr>
          </a:p>
        </p:txBody>
      </p:sp>
      <p:sp>
        <p:nvSpPr>
          <p:cNvPr id="35" name="Can 34"/>
          <p:cNvSpPr/>
          <p:nvPr/>
        </p:nvSpPr>
        <p:spPr bwMode="auto">
          <a:xfrm rot="5400000">
            <a:off x="5215655" y="1319072"/>
            <a:ext cx="255664" cy="3517110"/>
          </a:xfrm>
          <a:prstGeom prst="can">
            <a:avLst/>
          </a:prstGeom>
          <a:solidFill>
            <a:schemeClr val="bg1"/>
          </a:solidFill>
          <a:ln>
            <a:solidFill>
              <a:srgbClr val="2668A5"/>
            </a:solidFill>
          </a:ln>
        </p:spPr>
        <p:style>
          <a:lnRef idx="2">
            <a:schemeClr val="accent1"/>
          </a:lnRef>
          <a:fillRef idx="1">
            <a:schemeClr val="lt1"/>
          </a:fillRef>
          <a:effectRef idx="0">
            <a:schemeClr val="accent1"/>
          </a:effectRef>
          <a:fontRef idx="minor">
            <a:schemeClr val="dk1"/>
          </a:fontRef>
        </p:style>
        <p:txBody>
          <a:bodyPr vert="vert270" lIns="77808" tIns="38903" rIns="77808" bIns="38903" anchor="ctr"/>
          <a:lstStyle/>
          <a:p>
            <a:pPr algn="ctr">
              <a:defRPr/>
            </a:pPr>
            <a:r>
              <a:rPr lang="en-GB" sz="1200" dirty="0">
                <a:solidFill>
                  <a:schemeClr val="tx2">
                    <a:lumMod val="50000"/>
                  </a:schemeClr>
                </a:solidFill>
                <a:latin typeface="Ubuntu"/>
                <a:cs typeface="Ubuntu"/>
              </a:rPr>
              <a:t>Integration</a:t>
            </a:r>
          </a:p>
        </p:txBody>
      </p:sp>
      <p:sp>
        <p:nvSpPr>
          <p:cNvPr id="173" name="Oval 172"/>
          <p:cNvSpPr/>
          <p:nvPr/>
        </p:nvSpPr>
        <p:spPr>
          <a:xfrm>
            <a:off x="206060" y="987347"/>
            <a:ext cx="98913" cy="86448"/>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316" tIns="45652" rIns="91316" bIns="45652" rtlCol="0" anchor="ctr"/>
          <a:lstStyle/>
          <a:p>
            <a:pPr algn="ctr"/>
            <a:endParaRPr lang="en-GB" sz="2000" dirty="0" err="1">
              <a:solidFill>
                <a:schemeClr val="tx2">
                  <a:lumMod val="50000"/>
                </a:schemeClr>
              </a:solidFill>
              <a:latin typeface="Ubuntu"/>
              <a:cs typeface="Ubuntu"/>
            </a:endParaRPr>
          </a:p>
        </p:txBody>
      </p:sp>
      <p:sp>
        <p:nvSpPr>
          <p:cNvPr id="189" name="Oval 188"/>
          <p:cNvSpPr/>
          <p:nvPr/>
        </p:nvSpPr>
        <p:spPr>
          <a:xfrm>
            <a:off x="4786484" y="3049035"/>
            <a:ext cx="98913" cy="86448"/>
          </a:xfrm>
          <a:prstGeom prst="ellipse">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316" tIns="45652" rIns="91316" bIns="45652" rtlCol="0" anchor="ctr"/>
          <a:lstStyle/>
          <a:p>
            <a:pPr algn="ctr"/>
            <a:endParaRPr lang="en-GB" sz="2000" dirty="0" err="1">
              <a:solidFill>
                <a:schemeClr val="tx2">
                  <a:lumMod val="50000"/>
                </a:schemeClr>
              </a:solidFill>
              <a:latin typeface="Ubuntu"/>
              <a:cs typeface="Ubuntu"/>
            </a:endParaRPr>
          </a:p>
        </p:txBody>
      </p:sp>
      <p:sp>
        <p:nvSpPr>
          <p:cNvPr id="174" name="Oval 173"/>
          <p:cNvSpPr/>
          <p:nvPr/>
        </p:nvSpPr>
        <p:spPr>
          <a:xfrm>
            <a:off x="206060" y="1743438"/>
            <a:ext cx="98913" cy="86448"/>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316" tIns="45652" rIns="91316" bIns="45652" rtlCol="0" anchor="ctr"/>
          <a:lstStyle/>
          <a:p>
            <a:pPr algn="ctr"/>
            <a:endParaRPr lang="en-GB" sz="2000" dirty="0" err="1">
              <a:solidFill>
                <a:schemeClr val="tx2">
                  <a:lumMod val="50000"/>
                </a:schemeClr>
              </a:solidFill>
              <a:latin typeface="Ubuntu"/>
              <a:cs typeface="Ubuntu"/>
            </a:endParaRPr>
          </a:p>
        </p:txBody>
      </p:sp>
      <p:sp>
        <p:nvSpPr>
          <p:cNvPr id="190" name="Oval 189"/>
          <p:cNvSpPr/>
          <p:nvPr/>
        </p:nvSpPr>
        <p:spPr>
          <a:xfrm>
            <a:off x="7513832" y="1187596"/>
            <a:ext cx="98913" cy="86448"/>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316" tIns="45652" rIns="91316" bIns="45652" rtlCol="0" anchor="ctr"/>
          <a:lstStyle/>
          <a:p>
            <a:pPr algn="ctr"/>
            <a:endParaRPr lang="en-GB" sz="2000" dirty="0" err="1">
              <a:solidFill>
                <a:schemeClr val="tx2">
                  <a:lumMod val="50000"/>
                </a:schemeClr>
              </a:solidFill>
              <a:latin typeface="Ubuntu"/>
              <a:cs typeface="Ubuntu"/>
            </a:endParaRPr>
          </a:p>
        </p:txBody>
      </p:sp>
      <p:sp>
        <p:nvSpPr>
          <p:cNvPr id="193" name="Isosceles Triangle 192"/>
          <p:cNvSpPr/>
          <p:nvPr/>
        </p:nvSpPr>
        <p:spPr>
          <a:xfrm>
            <a:off x="6974740" y="3971125"/>
            <a:ext cx="118697" cy="86448"/>
          </a:xfrm>
          <a:prstGeom prst="triangle">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7808" tIns="38903" rIns="77808" bIns="38903" rtlCol="0" anchor="ctr"/>
          <a:lstStyle/>
          <a:p>
            <a:pPr algn="ctr"/>
            <a:endParaRPr lang="en-GB" sz="2000" dirty="0" err="1">
              <a:solidFill>
                <a:schemeClr val="tx2">
                  <a:lumMod val="50000"/>
                </a:schemeClr>
              </a:solidFill>
              <a:latin typeface="Ubuntu"/>
              <a:cs typeface="Ubuntu"/>
            </a:endParaRPr>
          </a:p>
        </p:txBody>
      </p:sp>
      <p:grpSp>
        <p:nvGrpSpPr>
          <p:cNvPr id="11" name="Group 10"/>
          <p:cNvGrpSpPr/>
          <p:nvPr/>
        </p:nvGrpSpPr>
        <p:grpSpPr>
          <a:xfrm>
            <a:off x="3170976" y="3857381"/>
            <a:ext cx="2890744" cy="859077"/>
            <a:chOff x="4201432" y="5143172"/>
            <a:chExt cx="3131639" cy="1145436"/>
          </a:xfrm>
        </p:grpSpPr>
        <p:sp>
          <p:nvSpPr>
            <p:cNvPr id="100" name="Rectangle 99"/>
            <p:cNvSpPr/>
            <p:nvPr/>
          </p:nvSpPr>
          <p:spPr>
            <a:xfrm>
              <a:off x="5041478" y="5484263"/>
              <a:ext cx="622800" cy="439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2">
                      <a:lumMod val="50000"/>
                    </a:schemeClr>
                  </a:solidFill>
                  <a:latin typeface="Ubuntu"/>
                  <a:cs typeface="Ubuntu"/>
                </a:rPr>
                <a:t>Internal</a:t>
              </a:r>
            </a:p>
            <a:p>
              <a:pPr algn="ctr"/>
              <a:r>
                <a:rPr lang="en-US" sz="900" dirty="0">
                  <a:solidFill>
                    <a:schemeClr val="tx2">
                      <a:lumMod val="50000"/>
                    </a:schemeClr>
                  </a:solidFill>
                  <a:latin typeface="Ubuntu"/>
                  <a:cs typeface="Ubuntu"/>
                </a:rPr>
                <a:t>Strategic</a:t>
              </a:r>
            </a:p>
          </p:txBody>
        </p:sp>
        <p:sp>
          <p:nvSpPr>
            <p:cNvPr id="103" name="Rectangle 102"/>
            <p:cNvSpPr/>
            <p:nvPr/>
          </p:nvSpPr>
          <p:spPr>
            <a:xfrm>
              <a:off x="5720853" y="5484263"/>
              <a:ext cx="622800" cy="439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2">
                      <a:lumMod val="50000"/>
                    </a:schemeClr>
                  </a:solidFill>
                  <a:latin typeface="Ubuntu"/>
                  <a:cs typeface="Ubuntu"/>
                </a:rPr>
                <a:t>Internal</a:t>
              </a:r>
            </a:p>
            <a:p>
              <a:pPr algn="ctr"/>
              <a:r>
                <a:rPr lang="en-US" sz="900" dirty="0">
                  <a:solidFill>
                    <a:schemeClr val="tx2">
                      <a:lumMod val="50000"/>
                    </a:schemeClr>
                  </a:solidFill>
                  <a:latin typeface="Ubuntu"/>
                  <a:cs typeface="Ubuntu"/>
                </a:rPr>
                <a:t>Orgs</a:t>
              </a:r>
            </a:p>
          </p:txBody>
        </p:sp>
        <p:sp>
          <p:nvSpPr>
            <p:cNvPr id="23" name="Snip Single Corner Rectangle 22"/>
            <p:cNvSpPr/>
            <p:nvPr/>
          </p:nvSpPr>
          <p:spPr>
            <a:xfrm>
              <a:off x="4201432" y="5143172"/>
              <a:ext cx="3131639" cy="1090617"/>
            </a:xfrm>
            <a:prstGeom prst="snip1Rect">
              <a:avLst/>
            </a:prstGeom>
            <a:noFill/>
            <a:ln>
              <a:solidFill>
                <a:schemeClr val="bg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n>
                  <a:solidFill>
                    <a:schemeClr val="tx2">
                      <a:lumMod val="75000"/>
                    </a:schemeClr>
                  </a:solidFill>
                </a:ln>
                <a:solidFill>
                  <a:schemeClr val="tx2">
                    <a:lumMod val="50000"/>
                  </a:schemeClr>
                </a:solidFill>
                <a:latin typeface="Ubuntu"/>
                <a:cs typeface="Ubuntu"/>
              </a:endParaRPr>
            </a:p>
          </p:txBody>
        </p:sp>
        <p:sp>
          <p:nvSpPr>
            <p:cNvPr id="114" name="Rectangle 113"/>
            <p:cNvSpPr/>
            <p:nvPr/>
          </p:nvSpPr>
          <p:spPr>
            <a:xfrm>
              <a:off x="4364166" y="5484263"/>
              <a:ext cx="622800" cy="439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2">
                      <a:lumMod val="50000"/>
                    </a:schemeClr>
                  </a:solidFill>
                  <a:latin typeface="Ubuntu"/>
                  <a:cs typeface="Ubuntu"/>
                </a:rPr>
                <a:t>Internal</a:t>
              </a:r>
            </a:p>
            <a:p>
              <a:pPr algn="ctr"/>
              <a:r>
                <a:rPr lang="en-US" sz="900" dirty="0">
                  <a:solidFill>
                    <a:schemeClr val="tx2">
                      <a:lumMod val="50000"/>
                    </a:schemeClr>
                  </a:solidFill>
                  <a:latin typeface="Ubuntu"/>
                  <a:cs typeface="Ubuntu"/>
                </a:rPr>
                <a:t>Legacy</a:t>
              </a:r>
            </a:p>
          </p:txBody>
        </p:sp>
        <p:sp>
          <p:nvSpPr>
            <p:cNvPr id="27" name="TextBox 26"/>
            <p:cNvSpPr txBox="1"/>
            <p:nvPr/>
          </p:nvSpPr>
          <p:spPr>
            <a:xfrm>
              <a:off x="4244311" y="5960313"/>
              <a:ext cx="3010873" cy="328295"/>
            </a:xfrm>
            <a:prstGeom prst="rect">
              <a:avLst/>
            </a:prstGeom>
            <a:noFill/>
          </p:spPr>
          <p:txBody>
            <a:bodyPr wrap="square" rtlCol="0">
              <a:spAutoFit/>
            </a:bodyPr>
            <a:lstStyle/>
            <a:p>
              <a:pPr algn="ctr"/>
              <a:r>
                <a:rPr lang="en-US" sz="1000" i="1" dirty="0">
                  <a:solidFill>
                    <a:schemeClr val="tx2">
                      <a:lumMod val="50000"/>
                    </a:schemeClr>
                  </a:solidFill>
                  <a:latin typeface="Ubuntu"/>
                  <a:cs typeface="Ubuntu"/>
                </a:rPr>
                <a:t>Internal Systems</a:t>
              </a:r>
            </a:p>
          </p:txBody>
        </p:sp>
        <p:sp>
          <p:nvSpPr>
            <p:cNvPr id="86" name="Rectangle 85"/>
            <p:cNvSpPr/>
            <p:nvPr/>
          </p:nvSpPr>
          <p:spPr>
            <a:xfrm>
              <a:off x="6603410" y="5484263"/>
              <a:ext cx="622800" cy="439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900" dirty="0">
                  <a:solidFill>
                    <a:schemeClr val="tx2">
                      <a:lumMod val="50000"/>
                    </a:schemeClr>
                  </a:solidFill>
                  <a:latin typeface="Ubuntu"/>
                  <a:cs typeface="Ubuntu"/>
                </a:rPr>
                <a:t>etc..</a:t>
              </a:r>
            </a:p>
          </p:txBody>
        </p:sp>
        <p:cxnSp>
          <p:nvCxnSpPr>
            <p:cNvPr id="3" name="Straight Connector 2"/>
            <p:cNvCxnSpPr>
              <a:stCxn id="103" idx="3"/>
            </p:cNvCxnSpPr>
            <p:nvPr/>
          </p:nvCxnSpPr>
          <p:spPr>
            <a:xfrm>
              <a:off x="6343653" y="5703863"/>
              <a:ext cx="273512" cy="1896"/>
            </a:xfrm>
            <a:prstGeom prst="line">
              <a:avLst/>
            </a:prstGeom>
            <a:ln w="28575" cmpd="sng">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04" name="Can 203"/>
          <p:cNvSpPr/>
          <p:nvPr/>
        </p:nvSpPr>
        <p:spPr bwMode="auto">
          <a:xfrm rot="5400000">
            <a:off x="3553238" y="3798531"/>
            <a:ext cx="75141" cy="448762"/>
          </a:xfrm>
          <a:prstGeom prst="can">
            <a:avLst>
              <a:gd name="adj" fmla="val 52413"/>
            </a:avLst>
          </a:prstGeom>
          <a:solidFill>
            <a:schemeClr val="bg1"/>
          </a:solidFill>
          <a:ln>
            <a:solidFill>
              <a:schemeClr val="tx1"/>
            </a:solidFill>
          </a:ln>
        </p:spPr>
        <p:style>
          <a:lnRef idx="2">
            <a:schemeClr val="accent1"/>
          </a:lnRef>
          <a:fillRef idx="1">
            <a:schemeClr val="lt1"/>
          </a:fillRef>
          <a:effectRef idx="0">
            <a:schemeClr val="accent1"/>
          </a:effectRef>
          <a:fontRef idx="minor">
            <a:schemeClr val="dk1"/>
          </a:fontRef>
        </p:style>
        <p:txBody>
          <a:bodyPr vert="vert270" lIns="77808" tIns="38903" rIns="77808" bIns="38903" anchor="ctr"/>
          <a:lstStyle/>
          <a:p>
            <a:pPr algn="ctr">
              <a:spcAft>
                <a:spcPts val="0"/>
              </a:spcAft>
              <a:defRPr/>
            </a:pPr>
            <a:endParaRPr lang="en-GB" sz="1200" dirty="0">
              <a:solidFill>
                <a:schemeClr val="tx2">
                  <a:lumMod val="50000"/>
                </a:schemeClr>
              </a:solidFill>
              <a:latin typeface="Ubuntu"/>
              <a:cs typeface="Ubuntu"/>
            </a:endParaRPr>
          </a:p>
        </p:txBody>
      </p:sp>
      <p:sp>
        <p:nvSpPr>
          <p:cNvPr id="205" name="Can 204"/>
          <p:cNvSpPr/>
          <p:nvPr/>
        </p:nvSpPr>
        <p:spPr bwMode="auto">
          <a:xfrm rot="5400000">
            <a:off x="4199330" y="3807318"/>
            <a:ext cx="75141" cy="448762"/>
          </a:xfrm>
          <a:prstGeom prst="can">
            <a:avLst>
              <a:gd name="adj" fmla="val 52413"/>
            </a:avLst>
          </a:prstGeom>
          <a:solidFill>
            <a:schemeClr val="bg1"/>
          </a:solidFill>
          <a:ln>
            <a:solidFill>
              <a:schemeClr val="tx1"/>
            </a:solidFill>
          </a:ln>
        </p:spPr>
        <p:style>
          <a:lnRef idx="2">
            <a:schemeClr val="accent1"/>
          </a:lnRef>
          <a:fillRef idx="1">
            <a:schemeClr val="lt1"/>
          </a:fillRef>
          <a:effectRef idx="0">
            <a:schemeClr val="accent1"/>
          </a:effectRef>
          <a:fontRef idx="minor">
            <a:schemeClr val="dk1"/>
          </a:fontRef>
        </p:style>
        <p:txBody>
          <a:bodyPr vert="vert270" lIns="77808" tIns="38903" rIns="77808" bIns="38903" anchor="ctr"/>
          <a:lstStyle/>
          <a:p>
            <a:pPr algn="ctr">
              <a:spcAft>
                <a:spcPts val="0"/>
              </a:spcAft>
              <a:defRPr/>
            </a:pPr>
            <a:endParaRPr lang="en-GB" sz="1200" dirty="0">
              <a:solidFill>
                <a:schemeClr val="tx2">
                  <a:lumMod val="50000"/>
                </a:schemeClr>
              </a:solidFill>
              <a:latin typeface="Ubuntu"/>
              <a:cs typeface="Ubuntu"/>
            </a:endParaRPr>
          </a:p>
        </p:txBody>
      </p:sp>
      <p:sp>
        <p:nvSpPr>
          <p:cNvPr id="206" name="Can 205"/>
          <p:cNvSpPr/>
          <p:nvPr/>
        </p:nvSpPr>
        <p:spPr bwMode="auto">
          <a:xfrm rot="5400000">
            <a:off x="4820858" y="3807546"/>
            <a:ext cx="75141" cy="448762"/>
          </a:xfrm>
          <a:prstGeom prst="can">
            <a:avLst>
              <a:gd name="adj" fmla="val 52413"/>
            </a:avLst>
          </a:prstGeom>
          <a:solidFill>
            <a:schemeClr val="bg1"/>
          </a:solidFill>
          <a:ln>
            <a:solidFill>
              <a:schemeClr val="tx1"/>
            </a:solidFill>
          </a:ln>
        </p:spPr>
        <p:style>
          <a:lnRef idx="2">
            <a:schemeClr val="accent1"/>
          </a:lnRef>
          <a:fillRef idx="1">
            <a:schemeClr val="lt1"/>
          </a:fillRef>
          <a:effectRef idx="0">
            <a:schemeClr val="accent1"/>
          </a:effectRef>
          <a:fontRef idx="minor">
            <a:schemeClr val="dk1"/>
          </a:fontRef>
        </p:style>
        <p:txBody>
          <a:bodyPr vert="vert270" lIns="77808" tIns="38903" rIns="77808" bIns="38903" anchor="ctr"/>
          <a:lstStyle/>
          <a:p>
            <a:pPr algn="ctr">
              <a:spcAft>
                <a:spcPts val="0"/>
              </a:spcAft>
              <a:defRPr/>
            </a:pPr>
            <a:endParaRPr lang="en-GB" sz="1200" dirty="0">
              <a:solidFill>
                <a:schemeClr val="tx2">
                  <a:lumMod val="50000"/>
                </a:schemeClr>
              </a:solidFill>
              <a:latin typeface="Ubuntu"/>
              <a:cs typeface="Ubuntu"/>
            </a:endParaRPr>
          </a:p>
        </p:txBody>
      </p:sp>
      <p:sp>
        <p:nvSpPr>
          <p:cNvPr id="208" name="Can 207"/>
          <p:cNvSpPr/>
          <p:nvPr/>
        </p:nvSpPr>
        <p:spPr bwMode="auto">
          <a:xfrm rot="5400000">
            <a:off x="5624893" y="3802074"/>
            <a:ext cx="75141" cy="448762"/>
          </a:xfrm>
          <a:prstGeom prst="can">
            <a:avLst>
              <a:gd name="adj" fmla="val 52413"/>
            </a:avLst>
          </a:prstGeom>
          <a:solidFill>
            <a:schemeClr val="bg1"/>
          </a:solidFill>
          <a:ln>
            <a:solidFill>
              <a:schemeClr val="tx1"/>
            </a:solidFill>
          </a:ln>
        </p:spPr>
        <p:style>
          <a:lnRef idx="2">
            <a:schemeClr val="accent1"/>
          </a:lnRef>
          <a:fillRef idx="1">
            <a:schemeClr val="lt1"/>
          </a:fillRef>
          <a:effectRef idx="0">
            <a:schemeClr val="accent1"/>
          </a:effectRef>
          <a:fontRef idx="minor">
            <a:schemeClr val="dk1"/>
          </a:fontRef>
        </p:style>
        <p:txBody>
          <a:bodyPr vert="vert270" lIns="77808" tIns="38903" rIns="77808" bIns="38903" anchor="ctr"/>
          <a:lstStyle/>
          <a:p>
            <a:pPr algn="ctr">
              <a:spcAft>
                <a:spcPts val="0"/>
              </a:spcAft>
              <a:defRPr/>
            </a:pPr>
            <a:endParaRPr lang="en-GB" sz="1200" dirty="0">
              <a:solidFill>
                <a:schemeClr val="tx2">
                  <a:lumMod val="50000"/>
                </a:schemeClr>
              </a:solidFill>
              <a:latin typeface="Ubuntu"/>
              <a:cs typeface="Ubuntu"/>
            </a:endParaRPr>
          </a:p>
        </p:txBody>
      </p:sp>
      <p:cxnSp>
        <p:nvCxnSpPr>
          <p:cNvPr id="209" name="Straight Arrow Connector 208"/>
          <p:cNvCxnSpPr/>
          <p:nvPr/>
        </p:nvCxnSpPr>
        <p:spPr>
          <a:xfrm flipH="1" flipV="1">
            <a:off x="3703177" y="3194211"/>
            <a:ext cx="529" cy="791603"/>
          </a:xfrm>
          <a:prstGeom prst="straightConnector1">
            <a:avLst/>
          </a:prstGeom>
          <a:ln w="38100" cmpd="sng">
            <a:solidFill>
              <a:srgbClr val="AF1C63"/>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p:nvPr/>
        </p:nvCxnSpPr>
        <p:spPr>
          <a:xfrm flipH="1" flipV="1">
            <a:off x="4858175" y="3205847"/>
            <a:ext cx="529" cy="791603"/>
          </a:xfrm>
          <a:prstGeom prst="straightConnector1">
            <a:avLst/>
          </a:prstGeom>
          <a:ln w="38100" cmpd="sng">
            <a:solidFill>
              <a:srgbClr val="AF1C63"/>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flipH="1" flipV="1">
            <a:off x="5662199" y="3203225"/>
            <a:ext cx="529" cy="791603"/>
          </a:xfrm>
          <a:prstGeom prst="straightConnector1">
            <a:avLst/>
          </a:prstGeom>
          <a:ln w="38100" cmpd="sng">
            <a:solidFill>
              <a:srgbClr val="AF1C63"/>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17" name="Group 216"/>
          <p:cNvGrpSpPr/>
          <p:nvPr/>
        </p:nvGrpSpPr>
        <p:grpSpPr>
          <a:xfrm>
            <a:off x="3915995" y="606028"/>
            <a:ext cx="1886798" cy="592700"/>
            <a:chOff x="2412284" y="921378"/>
            <a:chExt cx="2044031" cy="790265"/>
          </a:xfrm>
        </p:grpSpPr>
        <p:pic>
          <p:nvPicPr>
            <p:cNvPr id="218"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5976" y="921378"/>
              <a:ext cx="357295" cy="357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0" name="TextBox 219"/>
            <p:cNvSpPr txBox="1"/>
            <p:nvPr/>
          </p:nvSpPr>
          <p:spPr>
            <a:xfrm>
              <a:off x="2412284" y="1219201"/>
              <a:ext cx="2044031" cy="492442"/>
            </a:xfrm>
            <a:prstGeom prst="rect">
              <a:avLst/>
            </a:prstGeom>
            <a:noFill/>
          </p:spPr>
          <p:txBody>
            <a:bodyPr wrap="square" rtlCol="0">
              <a:spAutoFit/>
            </a:bodyPr>
            <a:lstStyle/>
            <a:p>
              <a:pPr algn="ctr"/>
              <a:r>
                <a:rPr lang="en-US" sz="900" dirty="0">
                  <a:solidFill>
                    <a:schemeClr val="tx2">
                      <a:lumMod val="50000"/>
                    </a:schemeClr>
                  </a:solidFill>
                  <a:latin typeface="Ubuntu"/>
                  <a:cs typeface="Ubuntu"/>
                </a:rPr>
                <a:t>Users / Employees / Business Partners / 3</a:t>
              </a:r>
              <a:r>
                <a:rPr lang="en-US" sz="900" baseline="30000" dirty="0">
                  <a:solidFill>
                    <a:schemeClr val="tx2">
                      <a:lumMod val="50000"/>
                    </a:schemeClr>
                  </a:solidFill>
                  <a:latin typeface="Ubuntu"/>
                  <a:cs typeface="Ubuntu"/>
                </a:rPr>
                <a:t>rd</a:t>
              </a:r>
              <a:r>
                <a:rPr lang="en-US" sz="900" dirty="0">
                  <a:solidFill>
                    <a:schemeClr val="tx2">
                      <a:lumMod val="50000"/>
                    </a:schemeClr>
                  </a:solidFill>
                  <a:latin typeface="Ubuntu"/>
                  <a:cs typeface="Ubuntu"/>
                </a:rPr>
                <a:t> Parties</a:t>
              </a:r>
            </a:p>
          </p:txBody>
        </p:sp>
      </p:grpSp>
      <p:sp>
        <p:nvSpPr>
          <p:cNvPr id="139" name="Rectangle 138"/>
          <p:cNvSpPr/>
          <p:nvPr/>
        </p:nvSpPr>
        <p:spPr>
          <a:xfrm>
            <a:off x="7960956" y="3233957"/>
            <a:ext cx="1056796" cy="839812"/>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0" tIns="38903" rIns="0" bIns="38903" rtlCol="0" anchor="ctr"/>
          <a:lstStyle/>
          <a:p>
            <a:pPr algn="ctr"/>
            <a:r>
              <a:rPr lang="en-US" sz="1200" dirty="0">
                <a:solidFill>
                  <a:schemeClr val="tx2">
                    <a:lumMod val="50000"/>
                  </a:schemeClr>
                </a:solidFill>
                <a:latin typeface="Ubuntu"/>
                <a:cs typeface="Ubuntu"/>
              </a:rPr>
              <a:t>Automated </a:t>
            </a:r>
          </a:p>
          <a:p>
            <a:pPr algn="ctr"/>
            <a:r>
              <a:rPr lang="en-US" sz="1200" dirty="0">
                <a:solidFill>
                  <a:schemeClr val="tx2">
                    <a:lumMod val="50000"/>
                  </a:schemeClr>
                </a:solidFill>
                <a:latin typeface="Ubuntu"/>
                <a:cs typeface="Ubuntu"/>
              </a:rPr>
              <a:t>Provisioning</a:t>
            </a:r>
          </a:p>
        </p:txBody>
      </p:sp>
      <p:sp>
        <p:nvSpPr>
          <p:cNvPr id="176" name="Rectangle 175"/>
          <p:cNvSpPr/>
          <p:nvPr/>
        </p:nvSpPr>
        <p:spPr>
          <a:xfrm>
            <a:off x="208363" y="2003510"/>
            <a:ext cx="94323" cy="86448"/>
          </a:xfrm>
          <a:prstGeom prst="rect">
            <a:avLst/>
          </a:prstGeom>
          <a:solidFill>
            <a:srgbClr val="008000"/>
          </a:solidFill>
          <a:ln>
            <a:solidFill>
              <a:schemeClr val="bg1"/>
            </a:solidFill>
          </a:ln>
        </p:spPr>
        <p:style>
          <a:lnRef idx="2">
            <a:schemeClr val="accent3"/>
          </a:lnRef>
          <a:fillRef idx="1">
            <a:schemeClr val="lt1"/>
          </a:fillRef>
          <a:effectRef idx="0">
            <a:schemeClr val="accent3"/>
          </a:effectRef>
          <a:fontRef idx="minor">
            <a:schemeClr val="dk1"/>
          </a:fontRef>
        </p:style>
        <p:txBody>
          <a:bodyPr lIns="91316" tIns="45652" rIns="91316" bIns="45652" rtlCol="0" anchor="ctr"/>
          <a:lstStyle/>
          <a:p>
            <a:pPr algn="ctr"/>
            <a:endParaRPr lang="en-GB" sz="2000" dirty="0" err="1">
              <a:solidFill>
                <a:schemeClr val="tx1"/>
              </a:solidFill>
              <a:latin typeface="Ubuntu"/>
              <a:cs typeface="Ubuntu"/>
            </a:endParaRPr>
          </a:p>
        </p:txBody>
      </p:sp>
      <p:sp>
        <p:nvSpPr>
          <p:cNvPr id="181" name="Rectangle 180"/>
          <p:cNvSpPr/>
          <p:nvPr/>
        </p:nvSpPr>
        <p:spPr>
          <a:xfrm>
            <a:off x="8943608" y="3193479"/>
            <a:ext cx="94323" cy="86448"/>
          </a:xfrm>
          <a:prstGeom prst="rect">
            <a:avLst/>
          </a:prstGeom>
          <a:solidFill>
            <a:srgbClr val="008000"/>
          </a:solidFill>
          <a:ln>
            <a:solidFill>
              <a:schemeClr val="bg1"/>
            </a:solidFill>
          </a:ln>
        </p:spPr>
        <p:style>
          <a:lnRef idx="2">
            <a:schemeClr val="accent3"/>
          </a:lnRef>
          <a:fillRef idx="1">
            <a:schemeClr val="lt1"/>
          </a:fillRef>
          <a:effectRef idx="0">
            <a:schemeClr val="accent3"/>
          </a:effectRef>
          <a:fontRef idx="minor">
            <a:schemeClr val="dk1"/>
          </a:fontRef>
        </p:style>
        <p:txBody>
          <a:bodyPr lIns="91316" tIns="45652" rIns="91316" bIns="45652" rtlCol="0" anchor="ctr"/>
          <a:lstStyle/>
          <a:p>
            <a:pPr algn="ctr"/>
            <a:endParaRPr lang="en-GB" sz="2000" dirty="0" err="1">
              <a:solidFill>
                <a:schemeClr val="tx1"/>
              </a:solidFill>
              <a:latin typeface="Ubuntu"/>
              <a:cs typeface="Ubuntu"/>
            </a:endParaRPr>
          </a:p>
        </p:txBody>
      </p:sp>
      <p:cxnSp>
        <p:nvCxnSpPr>
          <p:cNvPr id="192" name="Straight Arrow Connector 191"/>
          <p:cNvCxnSpPr/>
          <p:nvPr/>
        </p:nvCxnSpPr>
        <p:spPr>
          <a:xfrm>
            <a:off x="7610982" y="1072675"/>
            <a:ext cx="347777" cy="2160859"/>
          </a:xfrm>
          <a:prstGeom prst="straightConnector1">
            <a:avLst/>
          </a:prstGeom>
          <a:ln>
            <a:solidFill>
              <a:schemeClr val="tx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flipH="1" flipV="1">
            <a:off x="4236637" y="3202537"/>
            <a:ext cx="528" cy="791603"/>
          </a:xfrm>
          <a:prstGeom prst="straightConnector1">
            <a:avLst/>
          </a:prstGeom>
          <a:ln w="38100" cmpd="sng">
            <a:solidFill>
              <a:srgbClr val="AF1C63"/>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2424383" y="3145137"/>
            <a:ext cx="437798" cy="380800"/>
          </a:xfrm>
          <a:prstGeom prst="rect">
            <a:avLst/>
          </a:pr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tIns="38903" rIns="0" bIns="38903" rtlCol="0" anchor="ctr"/>
          <a:lstStyle/>
          <a:p>
            <a:pPr algn="ctr"/>
            <a:r>
              <a:rPr lang="en-US" sz="1200" dirty="0">
                <a:solidFill>
                  <a:schemeClr val="tx2">
                    <a:lumMod val="50000"/>
                  </a:schemeClr>
                </a:solidFill>
                <a:latin typeface="Ubuntu"/>
                <a:cs typeface="Ubuntu"/>
              </a:rPr>
              <a:t>ID Store</a:t>
            </a:r>
          </a:p>
        </p:txBody>
      </p:sp>
      <p:cxnSp>
        <p:nvCxnSpPr>
          <p:cNvPr id="149" name="Straight Arrow Connector 148"/>
          <p:cNvCxnSpPr/>
          <p:nvPr/>
        </p:nvCxnSpPr>
        <p:spPr>
          <a:xfrm flipH="1" flipV="1">
            <a:off x="2875072" y="3329622"/>
            <a:ext cx="236986" cy="2338"/>
          </a:xfrm>
          <a:prstGeom prst="straightConnector1">
            <a:avLst/>
          </a:prstGeom>
          <a:ln w="38100" cmpd="sng">
            <a:solidFill>
              <a:srgbClr val="AF1C63"/>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169" name="Rectangle 168"/>
          <p:cNvSpPr/>
          <p:nvPr/>
        </p:nvSpPr>
        <p:spPr>
          <a:xfrm>
            <a:off x="3632446" y="3429330"/>
            <a:ext cx="2118784" cy="158494"/>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7808" tIns="38903" rIns="77808" bIns="38903" rtlCol="0" anchor="ctr"/>
          <a:lstStyle/>
          <a:p>
            <a:pPr algn="ctr"/>
            <a:r>
              <a:rPr lang="en-US" sz="1000" dirty="0">
                <a:solidFill>
                  <a:schemeClr val="tx2">
                    <a:lumMod val="50000"/>
                  </a:schemeClr>
                </a:solidFill>
                <a:latin typeface="Ubuntu"/>
                <a:cs typeface="Ubuntu"/>
              </a:rPr>
              <a:t>API Gateway (Internal)</a:t>
            </a:r>
          </a:p>
        </p:txBody>
      </p:sp>
      <p:sp>
        <p:nvSpPr>
          <p:cNvPr id="191" name="Isosceles Triangle 190"/>
          <p:cNvSpPr/>
          <p:nvPr/>
        </p:nvSpPr>
        <p:spPr>
          <a:xfrm>
            <a:off x="3848656" y="3459205"/>
            <a:ext cx="118697" cy="86448"/>
          </a:xfrm>
          <a:prstGeom prst="triangle">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7808" tIns="38903" rIns="77808" bIns="38903" rtlCol="0" anchor="ctr"/>
          <a:lstStyle/>
          <a:p>
            <a:pPr algn="ctr"/>
            <a:endParaRPr lang="en-GB" sz="2000" dirty="0" err="1">
              <a:solidFill>
                <a:schemeClr val="tx2">
                  <a:lumMod val="50000"/>
                </a:schemeClr>
              </a:solidFill>
              <a:latin typeface="Ubuntu"/>
              <a:cs typeface="Ubuntu"/>
            </a:endParaRPr>
          </a:p>
        </p:txBody>
      </p:sp>
    </p:spTree>
    <p:extLst>
      <p:ext uri="{BB962C8B-B14F-4D97-AF65-F5344CB8AC3E}">
        <p14:creationId xmlns:p14="http://schemas.microsoft.com/office/powerpoint/2010/main" val="1334463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2"/>
                                        </p:tgtEl>
                                        <p:attrNameLst>
                                          <p:attrName>style.visibility</p:attrName>
                                        </p:attrNameLst>
                                      </p:cBhvr>
                                      <p:to>
                                        <p:strVal val="visible"/>
                                      </p:to>
                                    </p:set>
                                    <p:animEffect transition="in" filter="fade">
                                      <p:cBhvr>
                                        <p:cTn id="12" dur="500"/>
                                        <p:tgtEl>
                                          <p:spTgt spid="212"/>
                                        </p:tgtEl>
                                      </p:cBhvr>
                                    </p:animEffect>
                                  </p:childTnLst>
                                </p:cTn>
                              </p:par>
                              <p:par>
                                <p:cTn id="13" presetID="1" presetClass="entr" presetSubtype="0" fill="hold" nodeType="with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17"/>
                                        </p:tgtEl>
                                        <p:attrNameLst>
                                          <p:attrName>style.visibility</p:attrName>
                                        </p:attrNameLst>
                                      </p:cBhvr>
                                      <p:to>
                                        <p:strVal val="visible"/>
                                      </p:to>
                                    </p:set>
                                    <p:animEffect transition="in" filter="fade">
                                      <p:cBhvr>
                                        <p:cTn id="19" dur="500"/>
                                        <p:tgtEl>
                                          <p:spTgt spid="2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7"/>
                                        </p:tgtEl>
                                        <p:attrNameLst>
                                          <p:attrName>style.visibility</p:attrName>
                                        </p:attrNameLst>
                                      </p:cBhvr>
                                      <p:to>
                                        <p:strVal val="visible"/>
                                      </p:to>
                                    </p:set>
                                    <p:animEffect transition="in" filter="fade">
                                      <p:cBhvr>
                                        <p:cTn id="24" dur="500"/>
                                        <p:tgtEl>
                                          <p:spTgt spid="20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0"/>
                                        </p:tgtEl>
                                        <p:attrNameLst>
                                          <p:attrName>style.visibility</p:attrName>
                                        </p:attrNameLst>
                                      </p:cBhvr>
                                      <p:to>
                                        <p:strVal val="visible"/>
                                      </p:to>
                                    </p:set>
                                    <p:animEffect transition="in" filter="fade">
                                      <p:cBhvr>
                                        <p:cTn id="29" dur="500"/>
                                        <p:tgtEl>
                                          <p:spTgt spid="110"/>
                                        </p:tgtEl>
                                      </p:cBhvr>
                                    </p:animEffect>
                                  </p:childTnLst>
                                </p:cTn>
                              </p:par>
                              <p:par>
                                <p:cTn id="30" presetID="10" presetClass="entr" presetSubtype="0" fill="hold" nodeType="with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fade">
                                      <p:cBhvr>
                                        <p:cTn id="32" dur="500"/>
                                        <p:tgtEl>
                                          <p:spTgt spid="117"/>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4"/>
                                        </p:tgtEl>
                                        <p:attrNameLst>
                                          <p:attrName>style.visibility</p:attrName>
                                        </p:attrNameLst>
                                      </p:cBhvr>
                                      <p:to>
                                        <p:strVal val="visible"/>
                                      </p:to>
                                    </p:set>
                                    <p:animEffect transition="in" filter="fade">
                                      <p:cBhvr>
                                        <p:cTn id="40" dur="500"/>
                                        <p:tgtEl>
                                          <p:spTgt spid="20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5"/>
                                        </p:tgtEl>
                                        <p:attrNameLst>
                                          <p:attrName>style.visibility</p:attrName>
                                        </p:attrNameLst>
                                      </p:cBhvr>
                                      <p:to>
                                        <p:strVal val="visible"/>
                                      </p:to>
                                    </p:set>
                                    <p:animEffect transition="in" filter="fade">
                                      <p:cBhvr>
                                        <p:cTn id="43" dur="500"/>
                                        <p:tgtEl>
                                          <p:spTgt spid="20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6"/>
                                        </p:tgtEl>
                                        <p:attrNameLst>
                                          <p:attrName>style.visibility</p:attrName>
                                        </p:attrNameLst>
                                      </p:cBhvr>
                                      <p:to>
                                        <p:strVal val="visible"/>
                                      </p:to>
                                    </p:set>
                                    <p:animEffect transition="in" filter="fade">
                                      <p:cBhvr>
                                        <p:cTn id="46" dur="500"/>
                                        <p:tgtEl>
                                          <p:spTgt spid="20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8"/>
                                        </p:tgtEl>
                                        <p:attrNameLst>
                                          <p:attrName>style.visibility</p:attrName>
                                        </p:attrNameLst>
                                      </p:cBhvr>
                                      <p:to>
                                        <p:strVal val="visible"/>
                                      </p:to>
                                    </p:set>
                                    <p:animEffect transition="in" filter="fade">
                                      <p:cBhvr>
                                        <p:cTn id="49" dur="500"/>
                                        <p:tgtEl>
                                          <p:spTgt spid="208"/>
                                        </p:tgtEl>
                                      </p:cBhvr>
                                    </p:animEffect>
                                  </p:childTnLst>
                                </p:cTn>
                              </p:par>
                              <p:par>
                                <p:cTn id="50" presetID="10" presetClass="entr" presetSubtype="0" fill="hold" nodeType="withEffect">
                                  <p:stCondLst>
                                    <p:cond delay="0"/>
                                  </p:stCondLst>
                                  <p:childTnLst>
                                    <p:set>
                                      <p:cBhvr>
                                        <p:cTn id="51" dur="1" fill="hold">
                                          <p:stCondLst>
                                            <p:cond delay="0"/>
                                          </p:stCondLst>
                                        </p:cTn>
                                        <p:tgtEl>
                                          <p:spTgt spid="112"/>
                                        </p:tgtEl>
                                        <p:attrNameLst>
                                          <p:attrName>style.visibility</p:attrName>
                                        </p:attrNameLst>
                                      </p:cBhvr>
                                      <p:to>
                                        <p:strVal val="visible"/>
                                      </p:to>
                                    </p:set>
                                    <p:animEffect transition="in" filter="fade">
                                      <p:cBhvr>
                                        <p:cTn id="52" dur="500"/>
                                        <p:tgtEl>
                                          <p:spTgt spid="112"/>
                                        </p:tgtEl>
                                      </p:cBhvr>
                                    </p:animEffect>
                                  </p:childTnLst>
                                </p:cTn>
                              </p:par>
                              <p:par>
                                <p:cTn id="53" presetID="10" presetClass="entr" presetSubtype="0" fill="hold" nodeType="withEffect">
                                  <p:stCondLst>
                                    <p:cond delay="0"/>
                                  </p:stCondLst>
                                  <p:childTnLst>
                                    <p:set>
                                      <p:cBhvr>
                                        <p:cTn id="54" dur="1" fill="hold">
                                          <p:stCondLst>
                                            <p:cond delay="0"/>
                                          </p:stCondLst>
                                        </p:cTn>
                                        <p:tgtEl>
                                          <p:spTgt spid="168"/>
                                        </p:tgtEl>
                                        <p:attrNameLst>
                                          <p:attrName>style.visibility</p:attrName>
                                        </p:attrNameLst>
                                      </p:cBhvr>
                                      <p:to>
                                        <p:strVal val="visible"/>
                                      </p:to>
                                    </p:set>
                                    <p:animEffect transition="in" filter="fade">
                                      <p:cBhvr>
                                        <p:cTn id="55" dur="500"/>
                                        <p:tgtEl>
                                          <p:spTgt spid="168"/>
                                        </p:tgtEl>
                                      </p:cBhvr>
                                    </p:animEffect>
                                  </p:childTnLst>
                                </p:cTn>
                              </p:par>
                              <p:par>
                                <p:cTn id="56" presetID="10" presetClass="entr" presetSubtype="0" fill="hold" nodeType="withEffect">
                                  <p:stCondLst>
                                    <p:cond delay="0"/>
                                  </p:stCondLst>
                                  <p:childTnLst>
                                    <p:set>
                                      <p:cBhvr>
                                        <p:cTn id="57" dur="1" fill="hold">
                                          <p:stCondLst>
                                            <p:cond delay="0"/>
                                          </p:stCondLst>
                                        </p:cTn>
                                        <p:tgtEl>
                                          <p:spTgt spid="209"/>
                                        </p:tgtEl>
                                        <p:attrNameLst>
                                          <p:attrName>style.visibility</p:attrName>
                                        </p:attrNameLst>
                                      </p:cBhvr>
                                      <p:to>
                                        <p:strVal val="visible"/>
                                      </p:to>
                                    </p:set>
                                    <p:animEffect transition="in" filter="fade">
                                      <p:cBhvr>
                                        <p:cTn id="58" dur="500"/>
                                        <p:tgtEl>
                                          <p:spTgt spid="209"/>
                                        </p:tgtEl>
                                      </p:cBhvr>
                                    </p:animEffect>
                                  </p:childTnLst>
                                </p:cTn>
                              </p:par>
                              <p:par>
                                <p:cTn id="59" presetID="10" presetClass="entr" presetSubtype="0" fill="hold" nodeType="withEffect">
                                  <p:stCondLst>
                                    <p:cond delay="0"/>
                                  </p:stCondLst>
                                  <p:childTnLst>
                                    <p:set>
                                      <p:cBhvr>
                                        <p:cTn id="60" dur="1" fill="hold">
                                          <p:stCondLst>
                                            <p:cond delay="0"/>
                                          </p:stCondLst>
                                        </p:cTn>
                                        <p:tgtEl>
                                          <p:spTgt spid="180"/>
                                        </p:tgtEl>
                                        <p:attrNameLst>
                                          <p:attrName>style.visibility</p:attrName>
                                        </p:attrNameLst>
                                      </p:cBhvr>
                                      <p:to>
                                        <p:strVal val="visible"/>
                                      </p:to>
                                    </p:set>
                                    <p:animEffect transition="in" filter="fade">
                                      <p:cBhvr>
                                        <p:cTn id="61" dur="500"/>
                                        <p:tgtEl>
                                          <p:spTgt spid="180"/>
                                        </p:tgtEl>
                                      </p:cBhvr>
                                    </p:animEffect>
                                  </p:childTnLst>
                                </p:cTn>
                              </p:par>
                              <p:par>
                                <p:cTn id="62" presetID="10" presetClass="entr" presetSubtype="0" fill="hold" nodeType="withEffect">
                                  <p:stCondLst>
                                    <p:cond delay="0"/>
                                  </p:stCondLst>
                                  <p:childTnLst>
                                    <p:set>
                                      <p:cBhvr>
                                        <p:cTn id="63" dur="1" fill="hold">
                                          <p:stCondLst>
                                            <p:cond delay="0"/>
                                          </p:stCondLst>
                                        </p:cTn>
                                        <p:tgtEl>
                                          <p:spTgt spid="210"/>
                                        </p:tgtEl>
                                        <p:attrNameLst>
                                          <p:attrName>style.visibility</p:attrName>
                                        </p:attrNameLst>
                                      </p:cBhvr>
                                      <p:to>
                                        <p:strVal val="visible"/>
                                      </p:to>
                                    </p:set>
                                    <p:animEffect transition="in" filter="fade">
                                      <p:cBhvr>
                                        <p:cTn id="64" dur="500"/>
                                        <p:tgtEl>
                                          <p:spTgt spid="210"/>
                                        </p:tgtEl>
                                      </p:cBhvr>
                                    </p:animEffect>
                                  </p:childTnLst>
                                </p:cTn>
                              </p:par>
                              <p:par>
                                <p:cTn id="65" presetID="10" presetClass="entr" presetSubtype="0" fill="hold" nodeType="withEffect">
                                  <p:stCondLst>
                                    <p:cond delay="0"/>
                                  </p:stCondLst>
                                  <p:childTnLst>
                                    <p:set>
                                      <p:cBhvr>
                                        <p:cTn id="66" dur="1" fill="hold">
                                          <p:stCondLst>
                                            <p:cond delay="0"/>
                                          </p:stCondLst>
                                        </p:cTn>
                                        <p:tgtEl>
                                          <p:spTgt spid="211"/>
                                        </p:tgtEl>
                                        <p:attrNameLst>
                                          <p:attrName>style.visibility</p:attrName>
                                        </p:attrNameLst>
                                      </p:cBhvr>
                                      <p:to>
                                        <p:strVal val="visible"/>
                                      </p:to>
                                    </p:set>
                                    <p:animEffect transition="in" filter="fade">
                                      <p:cBhvr>
                                        <p:cTn id="67" dur="500"/>
                                        <p:tgtEl>
                                          <p:spTgt spid="21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89"/>
                                        </p:tgtEl>
                                        <p:attrNameLst>
                                          <p:attrName>style.visibility</p:attrName>
                                        </p:attrNameLst>
                                      </p:cBhvr>
                                      <p:to>
                                        <p:strVal val="visible"/>
                                      </p:to>
                                    </p:set>
                                    <p:animEffect transition="in" filter="fade">
                                      <p:cBhvr>
                                        <p:cTn id="72" dur="500"/>
                                        <p:tgtEl>
                                          <p:spTgt spid="18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73"/>
                                        </p:tgtEl>
                                        <p:attrNameLst>
                                          <p:attrName>style.visibility</p:attrName>
                                        </p:attrNameLst>
                                      </p:cBhvr>
                                      <p:to>
                                        <p:strVal val="visible"/>
                                      </p:to>
                                    </p:set>
                                    <p:animEffect transition="in" filter="fade">
                                      <p:cBhvr>
                                        <p:cTn id="78" dur="500"/>
                                        <p:tgtEl>
                                          <p:spTgt spid="173"/>
                                        </p:tgtEl>
                                      </p:cBhvr>
                                    </p:animEffect>
                                  </p:childTnLst>
                                </p:cTn>
                              </p:par>
                              <p:par>
                                <p:cTn id="79" presetID="10" presetClass="entr" presetSubtype="0" fill="hold" nodeType="withEffect">
                                  <p:stCondLst>
                                    <p:cond delay="0"/>
                                  </p:stCondLst>
                                  <p:childTnLst>
                                    <p:set>
                                      <p:cBhvr>
                                        <p:cTn id="80" dur="1" fill="hold">
                                          <p:stCondLst>
                                            <p:cond delay="0"/>
                                          </p:stCondLst>
                                        </p:cTn>
                                        <p:tgtEl>
                                          <p:spTgt spid="258">
                                            <p:txEl>
                                              <p:pRg st="0" end="0"/>
                                            </p:txEl>
                                          </p:spTgt>
                                        </p:tgtEl>
                                        <p:attrNameLst>
                                          <p:attrName>style.visibility</p:attrName>
                                        </p:attrNameLst>
                                      </p:cBhvr>
                                      <p:to>
                                        <p:strVal val="visible"/>
                                      </p:to>
                                    </p:set>
                                    <p:animEffect transition="in" filter="fade">
                                      <p:cBhvr>
                                        <p:cTn id="81" dur="500"/>
                                        <p:tgtEl>
                                          <p:spTgt spid="258">
                                            <p:txEl>
                                              <p:pRg st="0" end="0"/>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258">
                                            <p:txEl>
                                              <p:pRg st="1" end="1"/>
                                            </p:txEl>
                                          </p:spTgt>
                                        </p:tgtEl>
                                        <p:attrNameLst>
                                          <p:attrName>style.visibility</p:attrName>
                                        </p:attrNameLst>
                                      </p:cBhvr>
                                      <p:to>
                                        <p:strVal val="visible"/>
                                      </p:to>
                                    </p:set>
                                    <p:animEffect transition="in" filter="fade">
                                      <p:cBhvr>
                                        <p:cTn id="84" dur="500"/>
                                        <p:tgtEl>
                                          <p:spTgt spid="258">
                                            <p:txEl>
                                              <p:pRg st="1" end="1"/>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155"/>
                                        </p:tgtEl>
                                        <p:attrNameLst>
                                          <p:attrName>style.visibility</p:attrName>
                                        </p:attrNameLst>
                                      </p:cBhvr>
                                      <p:to>
                                        <p:strVal val="visible"/>
                                      </p:to>
                                    </p:set>
                                    <p:animEffect transition="in" filter="fade">
                                      <p:cBhvr>
                                        <p:cTn id="87" dur="500"/>
                                        <p:tgtEl>
                                          <p:spTgt spid="155"/>
                                        </p:tgtEl>
                                      </p:cBhvr>
                                    </p:animEffect>
                                  </p:childTnLst>
                                </p:cTn>
                              </p:par>
                              <p:par>
                                <p:cTn id="88" presetID="10" presetClass="entr" presetSubtype="0" fill="hold" nodeType="withEffect">
                                  <p:stCondLst>
                                    <p:cond delay="0"/>
                                  </p:stCondLst>
                                  <p:childTnLst>
                                    <p:set>
                                      <p:cBhvr>
                                        <p:cTn id="89" dur="1" fill="hold">
                                          <p:stCondLst>
                                            <p:cond delay="0"/>
                                          </p:stCondLst>
                                        </p:cTn>
                                        <p:tgtEl>
                                          <p:spTgt spid="157"/>
                                        </p:tgtEl>
                                        <p:attrNameLst>
                                          <p:attrName>style.visibility</p:attrName>
                                        </p:attrNameLst>
                                      </p:cBhvr>
                                      <p:to>
                                        <p:strVal val="visible"/>
                                      </p:to>
                                    </p:set>
                                    <p:animEffect transition="in" filter="fade">
                                      <p:cBhvr>
                                        <p:cTn id="90" dur="500"/>
                                        <p:tgtEl>
                                          <p:spTgt spid="157"/>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77"/>
                                        </p:tgtEl>
                                        <p:attrNameLst>
                                          <p:attrName>style.visibility</p:attrName>
                                        </p:attrNameLst>
                                      </p:cBhvr>
                                      <p:to>
                                        <p:strVal val="visible"/>
                                      </p:to>
                                    </p:set>
                                    <p:animEffect transition="in" filter="fade">
                                      <p:cBhvr>
                                        <p:cTn id="95" dur="500"/>
                                        <p:tgtEl>
                                          <p:spTgt spid="177"/>
                                        </p:tgtEl>
                                      </p:cBhvr>
                                    </p:animEffect>
                                  </p:childTnLst>
                                </p:cTn>
                              </p:par>
                              <p:par>
                                <p:cTn id="96" presetID="1" presetClass="entr" presetSubtype="0" fill="hold" nodeType="withEffect">
                                  <p:stCondLst>
                                    <p:cond delay="0"/>
                                  </p:stCondLst>
                                  <p:childTnLst>
                                    <p:set>
                                      <p:cBhvr>
                                        <p:cTn id="97" dur="1" fill="hold">
                                          <p:stCondLst>
                                            <p:cond delay="0"/>
                                          </p:stCondLst>
                                        </p:cTn>
                                        <p:tgtEl>
                                          <p:spTgt spid="231"/>
                                        </p:tgtEl>
                                        <p:attrNameLst>
                                          <p:attrName>style.visibility</p:attrName>
                                        </p:attrNameLst>
                                      </p:cBhvr>
                                      <p:to>
                                        <p:strVal val="visible"/>
                                      </p:to>
                                    </p:set>
                                  </p:childTnLst>
                                </p:cTn>
                              </p:par>
                              <p:par>
                                <p:cTn id="98" presetID="10" presetClass="entr" presetSubtype="0" fill="hold" nodeType="withEffect">
                                  <p:stCondLst>
                                    <p:cond delay="0"/>
                                  </p:stCondLst>
                                  <p:childTnLst>
                                    <p:set>
                                      <p:cBhvr>
                                        <p:cTn id="99" dur="1" fill="hold">
                                          <p:stCondLst>
                                            <p:cond delay="0"/>
                                          </p:stCondLst>
                                        </p:cTn>
                                        <p:tgtEl>
                                          <p:spTgt spid="201"/>
                                        </p:tgtEl>
                                        <p:attrNameLst>
                                          <p:attrName>style.visibility</p:attrName>
                                        </p:attrNameLst>
                                      </p:cBhvr>
                                      <p:to>
                                        <p:strVal val="visible"/>
                                      </p:to>
                                    </p:set>
                                    <p:animEffect transition="in" filter="fade">
                                      <p:cBhvr>
                                        <p:cTn id="100" dur="500"/>
                                        <p:tgtEl>
                                          <p:spTgt spid="201"/>
                                        </p:tgtEl>
                                      </p:cBhvr>
                                    </p:animEffect>
                                  </p:childTnLst>
                                </p:cTn>
                              </p:par>
                              <p:par>
                                <p:cTn id="101" presetID="10" presetClass="entr" presetSubtype="0" fill="hold" nodeType="withEffect">
                                  <p:stCondLst>
                                    <p:cond delay="0"/>
                                  </p:stCondLst>
                                  <p:childTnLst>
                                    <p:set>
                                      <p:cBhvr>
                                        <p:cTn id="102" dur="1" fill="hold">
                                          <p:stCondLst>
                                            <p:cond delay="0"/>
                                          </p:stCondLst>
                                        </p:cTn>
                                        <p:tgtEl>
                                          <p:spTgt spid="154"/>
                                        </p:tgtEl>
                                        <p:attrNameLst>
                                          <p:attrName>style.visibility</p:attrName>
                                        </p:attrNameLst>
                                      </p:cBhvr>
                                      <p:to>
                                        <p:strVal val="visible"/>
                                      </p:to>
                                    </p:set>
                                    <p:animEffect transition="in" filter="fade">
                                      <p:cBhvr>
                                        <p:cTn id="103" dur="500"/>
                                        <p:tgtEl>
                                          <p:spTgt spid="154"/>
                                        </p:tgtEl>
                                      </p:cBhvr>
                                    </p:animEffect>
                                  </p:childTnLst>
                                </p:cTn>
                              </p:par>
                              <p:par>
                                <p:cTn id="104" presetID="10" presetClass="entr" presetSubtype="0" fill="hold" nodeType="withEffect">
                                  <p:stCondLst>
                                    <p:cond delay="0"/>
                                  </p:stCondLst>
                                  <p:childTnLst>
                                    <p:set>
                                      <p:cBhvr>
                                        <p:cTn id="105" dur="1" fill="hold">
                                          <p:stCondLst>
                                            <p:cond delay="0"/>
                                          </p:stCondLst>
                                        </p:cTn>
                                        <p:tgtEl>
                                          <p:spTgt spid="133"/>
                                        </p:tgtEl>
                                        <p:attrNameLst>
                                          <p:attrName>style.visibility</p:attrName>
                                        </p:attrNameLst>
                                      </p:cBhvr>
                                      <p:to>
                                        <p:strVal val="visible"/>
                                      </p:to>
                                    </p:set>
                                    <p:animEffect transition="in" filter="fade">
                                      <p:cBhvr>
                                        <p:cTn id="106" dur="500"/>
                                        <p:tgtEl>
                                          <p:spTgt spid="133"/>
                                        </p:tgtEl>
                                      </p:cBhvr>
                                    </p:animEffect>
                                  </p:childTnLst>
                                </p:cTn>
                              </p:par>
                              <p:par>
                                <p:cTn id="107" presetID="10" presetClass="entr" presetSubtype="0" fill="hold" nodeType="withEffect">
                                  <p:stCondLst>
                                    <p:cond delay="0"/>
                                  </p:stCondLst>
                                  <p:childTnLst>
                                    <p:set>
                                      <p:cBhvr>
                                        <p:cTn id="108" dur="1" fill="hold">
                                          <p:stCondLst>
                                            <p:cond delay="0"/>
                                          </p:stCondLst>
                                        </p:cTn>
                                        <p:tgtEl>
                                          <p:spTgt spid="8"/>
                                        </p:tgtEl>
                                        <p:attrNameLst>
                                          <p:attrName>style.visibility</p:attrName>
                                        </p:attrNameLst>
                                      </p:cBhvr>
                                      <p:to>
                                        <p:strVal val="visible"/>
                                      </p:to>
                                    </p:set>
                                    <p:animEffect transition="in" filter="fade">
                                      <p:cBhvr>
                                        <p:cTn id="109" dur="500"/>
                                        <p:tgtEl>
                                          <p:spTgt spid="8"/>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86"/>
                                        </p:tgtEl>
                                        <p:attrNameLst>
                                          <p:attrName>style.visibility</p:attrName>
                                        </p:attrNameLst>
                                      </p:cBhvr>
                                      <p:to>
                                        <p:strVal val="visible"/>
                                      </p:to>
                                    </p:set>
                                    <p:animEffect transition="in" filter="fade">
                                      <p:cBhvr>
                                        <p:cTn id="112" dur="500"/>
                                        <p:tgtEl>
                                          <p:spTgt spid="18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82"/>
                                        </p:tgtEl>
                                        <p:attrNameLst>
                                          <p:attrName>style.visibility</p:attrName>
                                        </p:attrNameLst>
                                      </p:cBhvr>
                                      <p:to>
                                        <p:strVal val="visible"/>
                                      </p:to>
                                    </p:set>
                                    <p:animEffect transition="in" filter="fade">
                                      <p:cBhvr>
                                        <p:cTn id="115" dur="500"/>
                                        <p:tgtEl>
                                          <p:spTgt spid="182"/>
                                        </p:tgtEl>
                                      </p:cBhvr>
                                    </p:animEffect>
                                  </p:childTnLst>
                                </p:cTn>
                              </p:par>
                              <p:par>
                                <p:cTn id="116" presetID="10" presetClass="entr" presetSubtype="0" fill="hold" nodeType="withEffect">
                                  <p:stCondLst>
                                    <p:cond delay="0"/>
                                  </p:stCondLst>
                                  <p:childTnLst>
                                    <p:set>
                                      <p:cBhvr>
                                        <p:cTn id="117" dur="1" fill="hold">
                                          <p:stCondLst>
                                            <p:cond delay="0"/>
                                          </p:stCondLst>
                                        </p:cTn>
                                        <p:tgtEl>
                                          <p:spTgt spid="258">
                                            <p:txEl>
                                              <p:pRg st="2" end="2"/>
                                            </p:txEl>
                                          </p:spTgt>
                                        </p:tgtEl>
                                        <p:attrNameLst>
                                          <p:attrName>style.visibility</p:attrName>
                                        </p:attrNameLst>
                                      </p:cBhvr>
                                      <p:to>
                                        <p:strVal val="visible"/>
                                      </p:to>
                                    </p:set>
                                    <p:animEffect transition="in" filter="fade">
                                      <p:cBhvr>
                                        <p:cTn id="118" dur="500"/>
                                        <p:tgtEl>
                                          <p:spTgt spid="258">
                                            <p:txEl>
                                              <p:pRg st="2" end="2"/>
                                            </p:txEl>
                                          </p:spTgt>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193"/>
                                        </p:tgtEl>
                                        <p:attrNameLst>
                                          <p:attrName>style.visibility</p:attrName>
                                        </p:attrNameLst>
                                      </p:cBhvr>
                                      <p:to>
                                        <p:strVal val="visible"/>
                                      </p:to>
                                    </p:set>
                                    <p:animEffect transition="in" filter="fade">
                                      <p:cBhvr>
                                        <p:cTn id="123" dur="500"/>
                                        <p:tgtEl>
                                          <p:spTgt spid="19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170"/>
                                        </p:tgtEl>
                                        <p:attrNameLst>
                                          <p:attrName>style.visibility</p:attrName>
                                        </p:attrNameLst>
                                      </p:cBhvr>
                                      <p:to>
                                        <p:strVal val="visible"/>
                                      </p:to>
                                    </p:set>
                                    <p:animEffect transition="in" filter="fade">
                                      <p:cBhvr>
                                        <p:cTn id="126" dur="500"/>
                                        <p:tgtEl>
                                          <p:spTgt spid="170"/>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169"/>
                                        </p:tgtEl>
                                        <p:attrNameLst>
                                          <p:attrName>style.visibility</p:attrName>
                                        </p:attrNameLst>
                                      </p:cBhvr>
                                      <p:to>
                                        <p:strVal val="visible"/>
                                      </p:to>
                                    </p:set>
                                    <p:animEffect transition="in" filter="fade">
                                      <p:cBhvr>
                                        <p:cTn id="129" dur="500"/>
                                        <p:tgtEl>
                                          <p:spTgt spid="169"/>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191"/>
                                        </p:tgtEl>
                                        <p:attrNameLst>
                                          <p:attrName>style.visibility</p:attrName>
                                        </p:attrNameLst>
                                      </p:cBhvr>
                                      <p:to>
                                        <p:strVal val="visible"/>
                                      </p:to>
                                    </p:set>
                                    <p:animEffect transition="in" filter="fade">
                                      <p:cBhvr>
                                        <p:cTn id="132" dur="500"/>
                                        <p:tgtEl>
                                          <p:spTgt spid="191"/>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137"/>
                                        </p:tgtEl>
                                        <p:attrNameLst>
                                          <p:attrName>style.visibility</p:attrName>
                                        </p:attrNameLst>
                                      </p:cBhvr>
                                      <p:to>
                                        <p:strVal val="visible"/>
                                      </p:to>
                                    </p:set>
                                    <p:animEffect transition="in" filter="fade">
                                      <p:cBhvr>
                                        <p:cTn id="137" dur="500"/>
                                        <p:tgtEl>
                                          <p:spTgt spid="137"/>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71"/>
                                        </p:tgtEl>
                                        <p:attrNameLst>
                                          <p:attrName>style.visibility</p:attrName>
                                        </p:attrNameLst>
                                      </p:cBhvr>
                                      <p:to>
                                        <p:strVal val="visible"/>
                                      </p:to>
                                    </p:set>
                                    <p:animEffect transition="in" filter="fade">
                                      <p:cBhvr>
                                        <p:cTn id="140" dur="500"/>
                                        <p:tgtEl>
                                          <p:spTgt spid="171"/>
                                        </p:tgtEl>
                                      </p:cBhvr>
                                    </p:animEffect>
                                  </p:childTnLst>
                                </p:cTn>
                              </p:par>
                              <p:par>
                                <p:cTn id="141" presetID="10" presetClass="entr" presetSubtype="0" fill="hold" nodeType="withEffect">
                                  <p:stCondLst>
                                    <p:cond delay="0"/>
                                  </p:stCondLst>
                                  <p:childTnLst>
                                    <p:set>
                                      <p:cBhvr>
                                        <p:cTn id="142" dur="1" fill="hold">
                                          <p:stCondLst>
                                            <p:cond delay="0"/>
                                          </p:stCondLst>
                                        </p:cTn>
                                        <p:tgtEl>
                                          <p:spTgt spid="258">
                                            <p:txEl>
                                              <p:pRg st="3" end="3"/>
                                            </p:txEl>
                                          </p:spTgt>
                                        </p:tgtEl>
                                        <p:attrNameLst>
                                          <p:attrName>style.visibility</p:attrName>
                                        </p:attrNameLst>
                                      </p:cBhvr>
                                      <p:to>
                                        <p:strVal val="visible"/>
                                      </p:to>
                                    </p:set>
                                    <p:animEffect transition="in" filter="fade">
                                      <p:cBhvr>
                                        <p:cTn id="143" dur="500"/>
                                        <p:tgtEl>
                                          <p:spTgt spid="258">
                                            <p:txEl>
                                              <p:pRg st="3" end="3"/>
                                            </p:txEl>
                                          </p:spTgt>
                                        </p:tgtEl>
                                      </p:cBhvr>
                                    </p:animEffect>
                                  </p:childTnLst>
                                </p:cTn>
                              </p:par>
                              <p:par>
                                <p:cTn id="144" presetID="10" presetClass="entr" presetSubtype="0" fill="hold" nodeType="withEffect">
                                  <p:stCondLst>
                                    <p:cond delay="0"/>
                                  </p:stCondLst>
                                  <p:childTnLst>
                                    <p:set>
                                      <p:cBhvr>
                                        <p:cTn id="145" dur="1" fill="hold">
                                          <p:stCondLst>
                                            <p:cond delay="0"/>
                                          </p:stCondLst>
                                        </p:cTn>
                                        <p:tgtEl>
                                          <p:spTgt spid="163"/>
                                        </p:tgtEl>
                                        <p:attrNameLst>
                                          <p:attrName>style.visibility</p:attrName>
                                        </p:attrNameLst>
                                      </p:cBhvr>
                                      <p:to>
                                        <p:strVal val="visible"/>
                                      </p:to>
                                    </p:set>
                                    <p:animEffect transition="in" filter="fade">
                                      <p:cBhvr>
                                        <p:cTn id="146" dur="500"/>
                                        <p:tgtEl>
                                          <p:spTgt spid="163"/>
                                        </p:tgtEl>
                                      </p:cBhvr>
                                    </p:animEffect>
                                  </p:childTnLst>
                                </p:cTn>
                              </p:par>
                              <p:par>
                                <p:cTn id="147" presetID="10" presetClass="entr" presetSubtype="0" fill="hold" nodeType="withEffect">
                                  <p:stCondLst>
                                    <p:cond delay="0"/>
                                  </p:stCondLst>
                                  <p:childTnLst>
                                    <p:set>
                                      <p:cBhvr>
                                        <p:cTn id="148" dur="1" fill="hold">
                                          <p:stCondLst>
                                            <p:cond delay="0"/>
                                          </p:stCondLst>
                                        </p:cTn>
                                        <p:tgtEl>
                                          <p:spTgt spid="167"/>
                                        </p:tgtEl>
                                        <p:attrNameLst>
                                          <p:attrName>style.visibility</p:attrName>
                                        </p:attrNameLst>
                                      </p:cBhvr>
                                      <p:to>
                                        <p:strVal val="visible"/>
                                      </p:to>
                                    </p:set>
                                    <p:animEffect transition="in" filter="fade">
                                      <p:cBhvr>
                                        <p:cTn id="149" dur="500"/>
                                        <p:tgtEl>
                                          <p:spTgt spid="167"/>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88"/>
                                        </p:tgtEl>
                                        <p:attrNameLst>
                                          <p:attrName>style.visibility</p:attrName>
                                        </p:attrNameLst>
                                      </p:cBhvr>
                                      <p:to>
                                        <p:strVal val="visible"/>
                                      </p:to>
                                    </p:set>
                                    <p:animEffect transition="in" filter="fade">
                                      <p:cBhvr>
                                        <p:cTn id="152" dur="500"/>
                                        <p:tgtEl>
                                          <p:spTgt spid="188"/>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219"/>
                                        </p:tgtEl>
                                        <p:attrNameLst>
                                          <p:attrName>style.visibility</p:attrName>
                                        </p:attrNameLst>
                                      </p:cBhvr>
                                      <p:to>
                                        <p:strVal val="visible"/>
                                      </p:to>
                                    </p:set>
                                    <p:animEffect transition="in" filter="fade">
                                      <p:cBhvr>
                                        <p:cTn id="157" dur="500"/>
                                        <p:tgtEl>
                                          <p:spTgt spid="219"/>
                                        </p:tgtEl>
                                      </p:cBhvr>
                                    </p:animEffect>
                                  </p:childTnLst>
                                </p:cTn>
                              </p:par>
                              <p:par>
                                <p:cTn id="158" presetID="10" presetClass="entr" presetSubtype="0" fill="hold" nodeType="withEffect">
                                  <p:stCondLst>
                                    <p:cond delay="0"/>
                                  </p:stCondLst>
                                  <p:childTnLst>
                                    <p:set>
                                      <p:cBhvr>
                                        <p:cTn id="159" dur="1" fill="hold">
                                          <p:stCondLst>
                                            <p:cond delay="0"/>
                                          </p:stCondLst>
                                        </p:cTn>
                                        <p:tgtEl>
                                          <p:spTgt spid="223"/>
                                        </p:tgtEl>
                                        <p:attrNameLst>
                                          <p:attrName>style.visibility</p:attrName>
                                        </p:attrNameLst>
                                      </p:cBhvr>
                                      <p:to>
                                        <p:strVal val="visible"/>
                                      </p:to>
                                    </p:set>
                                    <p:animEffect transition="in" filter="fade">
                                      <p:cBhvr>
                                        <p:cTn id="160" dur="500"/>
                                        <p:tgtEl>
                                          <p:spTgt spid="223"/>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146"/>
                                        </p:tgtEl>
                                        <p:attrNameLst>
                                          <p:attrName>style.visibility</p:attrName>
                                        </p:attrNameLst>
                                      </p:cBhvr>
                                      <p:to>
                                        <p:strVal val="visible"/>
                                      </p:to>
                                    </p:set>
                                    <p:animEffect transition="in" filter="fade">
                                      <p:cBhvr>
                                        <p:cTn id="165" dur="500"/>
                                        <p:tgtEl>
                                          <p:spTgt spid="146"/>
                                        </p:tgtEl>
                                      </p:cBhvr>
                                    </p:animEffect>
                                  </p:childTnLst>
                                </p:cTn>
                              </p:par>
                              <p:par>
                                <p:cTn id="166" presetID="10" presetClass="entr" presetSubtype="0" fill="hold" nodeType="withEffect">
                                  <p:stCondLst>
                                    <p:cond delay="0"/>
                                  </p:stCondLst>
                                  <p:childTnLst>
                                    <p:set>
                                      <p:cBhvr>
                                        <p:cTn id="167" dur="1" fill="hold">
                                          <p:stCondLst>
                                            <p:cond delay="0"/>
                                          </p:stCondLst>
                                        </p:cTn>
                                        <p:tgtEl>
                                          <p:spTgt spid="149"/>
                                        </p:tgtEl>
                                        <p:attrNameLst>
                                          <p:attrName>style.visibility</p:attrName>
                                        </p:attrNameLst>
                                      </p:cBhvr>
                                      <p:to>
                                        <p:strVal val="visible"/>
                                      </p:to>
                                    </p:set>
                                    <p:animEffect transition="in" filter="fade">
                                      <p:cBhvr>
                                        <p:cTn id="168" dur="500"/>
                                        <p:tgtEl>
                                          <p:spTgt spid="149"/>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190"/>
                                        </p:tgtEl>
                                        <p:attrNameLst>
                                          <p:attrName>style.visibility</p:attrName>
                                        </p:attrNameLst>
                                      </p:cBhvr>
                                      <p:to>
                                        <p:strVal val="visible"/>
                                      </p:to>
                                    </p:set>
                                    <p:animEffect transition="in" filter="fade">
                                      <p:cBhvr>
                                        <p:cTn id="173" dur="500"/>
                                        <p:tgtEl>
                                          <p:spTgt spid="190"/>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52"/>
                                        </p:tgtEl>
                                        <p:attrNameLst>
                                          <p:attrName>style.visibility</p:attrName>
                                        </p:attrNameLst>
                                      </p:cBhvr>
                                      <p:to>
                                        <p:strVal val="visible"/>
                                      </p:to>
                                    </p:set>
                                    <p:animEffect transition="in" filter="fade">
                                      <p:cBhvr>
                                        <p:cTn id="176" dur="500"/>
                                        <p:tgtEl>
                                          <p:spTgt spid="152"/>
                                        </p:tgtEl>
                                      </p:cBhvr>
                                    </p:animEffect>
                                  </p:childTnLst>
                                </p:cTn>
                              </p:par>
                              <p:par>
                                <p:cTn id="177" presetID="10" presetClass="entr" presetSubtype="0" fill="hold" nodeType="withEffect">
                                  <p:stCondLst>
                                    <p:cond delay="0"/>
                                  </p:stCondLst>
                                  <p:childTnLst>
                                    <p:set>
                                      <p:cBhvr>
                                        <p:cTn id="178" dur="1" fill="hold">
                                          <p:stCondLst>
                                            <p:cond delay="0"/>
                                          </p:stCondLst>
                                        </p:cTn>
                                        <p:tgtEl>
                                          <p:spTgt spid="158"/>
                                        </p:tgtEl>
                                        <p:attrNameLst>
                                          <p:attrName>style.visibility</p:attrName>
                                        </p:attrNameLst>
                                      </p:cBhvr>
                                      <p:to>
                                        <p:strVal val="visible"/>
                                      </p:to>
                                    </p:set>
                                    <p:animEffect transition="in" filter="fade">
                                      <p:cBhvr>
                                        <p:cTn id="179" dur="500"/>
                                        <p:tgtEl>
                                          <p:spTgt spid="158"/>
                                        </p:tgtEl>
                                      </p:cBhvr>
                                    </p:animEffect>
                                  </p:childTnLst>
                                </p:cTn>
                              </p:par>
                              <p:par>
                                <p:cTn id="180" presetID="10" presetClass="entr" presetSubtype="0" fill="hold" nodeType="withEffect">
                                  <p:stCondLst>
                                    <p:cond delay="0"/>
                                  </p:stCondLst>
                                  <p:childTnLst>
                                    <p:set>
                                      <p:cBhvr>
                                        <p:cTn id="181" dur="1" fill="hold">
                                          <p:stCondLst>
                                            <p:cond delay="0"/>
                                          </p:stCondLst>
                                        </p:cTn>
                                        <p:tgtEl>
                                          <p:spTgt spid="160"/>
                                        </p:tgtEl>
                                        <p:attrNameLst>
                                          <p:attrName>style.visibility</p:attrName>
                                        </p:attrNameLst>
                                      </p:cBhvr>
                                      <p:to>
                                        <p:strVal val="visible"/>
                                      </p:to>
                                    </p:set>
                                    <p:animEffect transition="in" filter="fade">
                                      <p:cBhvr>
                                        <p:cTn id="182" dur="500"/>
                                        <p:tgtEl>
                                          <p:spTgt spid="160"/>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74"/>
                                        </p:tgtEl>
                                        <p:attrNameLst>
                                          <p:attrName>style.visibility</p:attrName>
                                        </p:attrNameLst>
                                      </p:cBhvr>
                                      <p:to>
                                        <p:strVal val="visible"/>
                                      </p:to>
                                    </p:set>
                                    <p:animEffect transition="in" filter="fade">
                                      <p:cBhvr>
                                        <p:cTn id="185" dur="500"/>
                                        <p:tgtEl>
                                          <p:spTgt spid="174"/>
                                        </p:tgtEl>
                                      </p:cBhvr>
                                    </p:animEffect>
                                  </p:childTnLst>
                                </p:cTn>
                              </p:par>
                              <p:par>
                                <p:cTn id="186" presetID="10" presetClass="entr" presetSubtype="0" fill="hold" nodeType="withEffect">
                                  <p:stCondLst>
                                    <p:cond delay="0"/>
                                  </p:stCondLst>
                                  <p:childTnLst>
                                    <p:set>
                                      <p:cBhvr>
                                        <p:cTn id="187" dur="1" fill="hold">
                                          <p:stCondLst>
                                            <p:cond delay="0"/>
                                          </p:stCondLst>
                                        </p:cTn>
                                        <p:tgtEl>
                                          <p:spTgt spid="258">
                                            <p:txEl>
                                              <p:pRg st="4" end="4"/>
                                            </p:txEl>
                                          </p:spTgt>
                                        </p:tgtEl>
                                        <p:attrNameLst>
                                          <p:attrName>style.visibility</p:attrName>
                                        </p:attrNameLst>
                                      </p:cBhvr>
                                      <p:to>
                                        <p:strVal val="visible"/>
                                      </p:to>
                                    </p:set>
                                    <p:animEffect transition="in" filter="fade">
                                      <p:cBhvr>
                                        <p:cTn id="188" dur="500"/>
                                        <p:tgtEl>
                                          <p:spTgt spid="258">
                                            <p:txEl>
                                              <p:pRg st="4" end="4"/>
                                            </p:txEl>
                                          </p:spTgt>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grpId="0" nodeType="clickEffect">
                                  <p:stCondLst>
                                    <p:cond delay="0"/>
                                  </p:stCondLst>
                                  <p:childTnLst>
                                    <p:set>
                                      <p:cBhvr>
                                        <p:cTn id="192" dur="1" fill="hold">
                                          <p:stCondLst>
                                            <p:cond delay="0"/>
                                          </p:stCondLst>
                                        </p:cTn>
                                        <p:tgtEl>
                                          <p:spTgt spid="181"/>
                                        </p:tgtEl>
                                        <p:attrNameLst>
                                          <p:attrName>style.visibility</p:attrName>
                                        </p:attrNameLst>
                                      </p:cBhvr>
                                      <p:to>
                                        <p:strVal val="visible"/>
                                      </p:to>
                                    </p:set>
                                    <p:animEffect transition="in" filter="fade">
                                      <p:cBhvr>
                                        <p:cTn id="193" dur="500"/>
                                        <p:tgtEl>
                                          <p:spTgt spid="181"/>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39"/>
                                        </p:tgtEl>
                                        <p:attrNameLst>
                                          <p:attrName>style.visibility</p:attrName>
                                        </p:attrNameLst>
                                      </p:cBhvr>
                                      <p:to>
                                        <p:strVal val="visible"/>
                                      </p:to>
                                    </p:set>
                                    <p:animEffect transition="in" filter="fade">
                                      <p:cBhvr>
                                        <p:cTn id="196" dur="500"/>
                                        <p:tgtEl>
                                          <p:spTgt spid="139"/>
                                        </p:tgtEl>
                                      </p:cBhvr>
                                    </p:animEffect>
                                  </p:childTnLst>
                                </p:cTn>
                              </p:par>
                              <p:par>
                                <p:cTn id="197" presetID="10" presetClass="entr" presetSubtype="0" fill="hold" nodeType="withEffect">
                                  <p:stCondLst>
                                    <p:cond delay="0"/>
                                  </p:stCondLst>
                                  <p:childTnLst>
                                    <p:set>
                                      <p:cBhvr>
                                        <p:cTn id="198" dur="1" fill="hold">
                                          <p:stCondLst>
                                            <p:cond delay="0"/>
                                          </p:stCondLst>
                                        </p:cTn>
                                        <p:tgtEl>
                                          <p:spTgt spid="192"/>
                                        </p:tgtEl>
                                        <p:attrNameLst>
                                          <p:attrName>style.visibility</p:attrName>
                                        </p:attrNameLst>
                                      </p:cBhvr>
                                      <p:to>
                                        <p:strVal val="visible"/>
                                      </p:to>
                                    </p:set>
                                    <p:animEffect transition="in" filter="fade">
                                      <p:cBhvr>
                                        <p:cTn id="199" dur="500"/>
                                        <p:tgtEl>
                                          <p:spTgt spid="192"/>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76"/>
                                        </p:tgtEl>
                                        <p:attrNameLst>
                                          <p:attrName>style.visibility</p:attrName>
                                        </p:attrNameLst>
                                      </p:cBhvr>
                                      <p:to>
                                        <p:strVal val="visible"/>
                                      </p:to>
                                    </p:set>
                                    <p:animEffect transition="in" filter="fade">
                                      <p:cBhvr>
                                        <p:cTn id="202" dur="500"/>
                                        <p:tgtEl>
                                          <p:spTgt spid="176"/>
                                        </p:tgtEl>
                                      </p:cBhvr>
                                    </p:animEffect>
                                  </p:childTnLst>
                                </p:cTn>
                              </p:par>
                              <p:par>
                                <p:cTn id="203" presetID="10" presetClass="entr" presetSubtype="0" fill="hold" nodeType="withEffect">
                                  <p:stCondLst>
                                    <p:cond delay="0"/>
                                  </p:stCondLst>
                                  <p:childTnLst>
                                    <p:set>
                                      <p:cBhvr>
                                        <p:cTn id="204" dur="1" fill="hold">
                                          <p:stCondLst>
                                            <p:cond delay="0"/>
                                          </p:stCondLst>
                                        </p:cTn>
                                        <p:tgtEl>
                                          <p:spTgt spid="258">
                                            <p:txEl>
                                              <p:pRg st="5" end="5"/>
                                            </p:txEl>
                                          </p:spTgt>
                                        </p:tgtEl>
                                        <p:attrNameLst>
                                          <p:attrName>style.visibility</p:attrName>
                                        </p:attrNameLst>
                                      </p:cBhvr>
                                      <p:to>
                                        <p:strVal val="visible"/>
                                      </p:to>
                                    </p:set>
                                    <p:animEffect transition="in" filter="fade">
                                      <p:cBhvr>
                                        <p:cTn id="205" dur="500"/>
                                        <p:tgtEl>
                                          <p:spTgt spid="258">
                                            <p:txEl>
                                              <p:pRg st="5" end="5"/>
                                            </p:txEl>
                                          </p:spTgt>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nodeType="clickEffect">
                                  <p:stCondLst>
                                    <p:cond delay="0"/>
                                  </p:stCondLst>
                                  <p:childTnLst>
                                    <p:set>
                                      <p:cBhvr>
                                        <p:cTn id="209" dur="1" fill="hold">
                                          <p:stCondLst>
                                            <p:cond delay="0"/>
                                          </p:stCondLst>
                                        </p:cTn>
                                        <p:tgtEl>
                                          <p:spTgt spid="4"/>
                                        </p:tgtEl>
                                        <p:attrNameLst>
                                          <p:attrName>style.visibility</p:attrName>
                                        </p:attrNameLst>
                                      </p:cBhvr>
                                      <p:to>
                                        <p:strVal val="visible"/>
                                      </p:to>
                                    </p:set>
                                    <p:animEffect transition="in" filter="fade">
                                      <p:cBhvr>
                                        <p:cTn id="210" dur="500"/>
                                        <p:tgtEl>
                                          <p:spTgt spid="4"/>
                                        </p:tgtEl>
                                      </p:cBhvr>
                                    </p:animEffect>
                                  </p:childTnLst>
                                </p:cTn>
                              </p:par>
                              <p:par>
                                <p:cTn id="211" presetID="10" presetClass="entr" presetSubtype="0" fill="hold" nodeType="withEffect">
                                  <p:stCondLst>
                                    <p:cond delay="0"/>
                                  </p:stCondLst>
                                  <p:childTnLst>
                                    <p:set>
                                      <p:cBhvr>
                                        <p:cTn id="212" dur="1" fill="hold">
                                          <p:stCondLst>
                                            <p:cond delay="0"/>
                                          </p:stCondLst>
                                        </p:cTn>
                                        <p:tgtEl>
                                          <p:spTgt spid="195"/>
                                        </p:tgtEl>
                                        <p:attrNameLst>
                                          <p:attrName>style.visibility</p:attrName>
                                        </p:attrNameLst>
                                      </p:cBhvr>
                                      <p:to>
                                        <p:strVal val="visible"/>
                                      </p:to>
                                    </p:set>
                                    <p:animEffect transition="in" filter="fade">
                                      <p:cBhvr>
                                        <p:cTn id="213" dur="500"/>
                                        <p:tgtEl>
                                          <p:spTgt spid="195"/>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78"/>
                                        </p:tgtEl>
                                        <p:attrNameLst>
                                          <p:attrName>style.visibility</p:attrName>
                                        </p:attrNameLst>
                                      </p:cBhvr>
                                      <p:to>
                                        <p:strVal val="visible"/>
                                      </p:to>
                                    </p:set>
                                    <p:animEffect transition="in" filter="fade">
                                      <p:cBhvr>
                                        <p:cTn id="216" dur="500"/>
                                        <p:tgtEl>
                                          <p:spTgt spid="178"/>
                                        </p:tgtEl>
                                      </p:cBhvr>
                                    </p:animEffect>
                                  </p:childTnLst>
                                </p:cTn>
                              </p:par>
                              <p:par>
                                <p:cTn id="217" presetID="10" presetClass="entr" presetSubtype="0" fill="hold" nodeType="withEffect">
                                  <p:stCondLst>
                                    <p:cond delay="0"/>
                                  </p:stCondLst>
                                  <p:childTnLst>
                                    <p:set>
                                      <p:cBhvr>
                                        <p:cTn id="218" dur="1" fill="hold">
                                          <p:stCondLst>
                                            <p:cond delay="0"/>
                                          </p:stCondLst>
                                        </p:cTn>
                                        <p:tgtEl>
                                          <p:spTgt spid="258">
                                            <p:txEl>
                                              <p:pRg st="6" end="6"/>
                                            </p:txEl>
                                          </p:spTgt>
                                        </p:tgtEl>
                                        <p:attrNameLst>
                                          <p:attrName>style.visibility</p:attrName>
                                        </p:attrNameLst>
                                      </p:cBhvr>
                                      <p:to>
                                        <p:strVal val="visible"/>
                                      </p:to>
                                    </p:set>
                                    <p:animEffect transition="in" filter="fade">
                                      <p:cBhvr>
                                        <p:cTn id="219" dur="500"/>
                                        <p:tgtEl>
                                          <p:spTgt spid="258">
                                            <p:txEl>
                                              <p:pRg st="6" end="6"/>
                                            </p:txEl>
                                          </p:spTgt>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179"/>
                                        </p:tgtEl>
                                        <p:attrNameLst>
                                          <p:attrName>style.visibility</p:attrName>
                                        </p:attrNameLst>
                                      </p:cBhvr>
                                      <p:to>
                                        <p:strVal val="visible"/>
                                      </p:to>
                                    </p:set>
                                    <p:animEffect transition="in" filter="fade">
                                      <p:cBhvr>
                                        <p:cTn id="222" dur="500"/>
                                        <p:tgtEl>
                                          <p:spTgt spid="179"/>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nodeType="clickEffect">
                                  <p:stCondLst>
                                    <p:cond delay="0"/>
                                  </p:stCondLst>
                                  <p:childTnLst>
                                    <p:set>
                                      <p:cBhvr>
                                        <p:cTn id="226" dur="1" fill="hold">
                                          <p:stCondLst>
                                            <p:cond delay="0"/>
                                          </p:stCondLst>
                                        </p:cTn>
                                        <p:tgtEl>
                                          <p:spTgt spid="13"/>
                                        </p:tgtEl>
                                        <p:attrNameLst>
                                          <p:attrName>style.visibility</p:attrName>
                                        </p:attrNameLst>
                                      </p:cBhvr>
                                      <p:to>
                                        <p:strVal val="visible"/>
                                      </p:to>
                                    </p:set>
                                    <p:animEffect transition="in" filter="fade">
                                      <p:cBhvr>
                                        <p:cTn id="2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52" grpId="0" animBg="1"/>
      <p:bldP spid="219" grpId="0" animBg="1"/>
      <p:bldP spid="110" grpId="0" animBg="1"/>
      <p:bldP spid="170" grpId="0" animBg="1"/>
      <p:bldP spid="178" grpId="0" animBg="1"/>
      <p:bldP spid="179" grpId="0" animBg="1"/>
      <p:bldP spid="177" grpId="0" animBg="1"/>
      <p:bldP spid="182" grpId="0" animBg="1"/>
      <p:bldP spid="186" grpId="0" animBg="1"/>
      <p:bldP spid="171" grpId="0" animBg="1"/>
      <p:bldP spid="188" grpId="0" animBg="1"/>
      <p:bldP spid="35" grpId="0" animBg="1"/>
      <p:bldP spid="173" grpId="0" animBg="1"/>
      <p:bldP spid="189" grpId="0" animBg="1"/>
      <p:bldP spid="174" grpId="0" animBg="1"/>
      <p:bldP spid="190" grpId="0" animBg="1"/>
      <p:bldP spid="193" grpId="0" animBg="1"/>
      <p:bldP spid="204" grpId="0" animBg="1"/>
      <p:bldP spid="205" grpId="0" animBg="1"/>
      <p:bldP spid="206" grpId="0" animBg="1"/>
      <p:bldP spid="208" grpId="0" animBg="1"/>
      <p:bldP spid="139" grpId="0" animBg="1"/>
      <p:bldP spid="176" grpId="0" animBg="1"/>
      <p:bldP spid="181" grpId="0" animBg="1"/>
      <p:bldP spid="146" grpId="0" animBg="1"/>
      <p:bldP spid="169" grpId="0" animBg="1"/>
      <p:bldP spid="19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Ubuntu"/>
                <a:cs typeface="Ubuntu"/>
              </a:rPr>
              <a:t>THE KEY ELEMENTS OF AN ACCELERATOR</a:t>
            </a:r>
            <a:endParaRPr lang="en-US" dirty="0">
              <a:latin typeface="Ubuntu"/>
              <a:cs typeface="Ubuntu"/>
            </a:endParaRPr>
          </a:p>
        </p:txBody>
      </p:sp>
      <p:sp>
        <p:nvSpPr>
          <p:cNvPr id="3" name="Content Placeholder 2"/>
          <p:cNvSpPr txBox="1">
            <a:spLocks/>
          </p:cNvSpPr>
          <p:nvPr/>
        </p:nvSpPr>
        <p:spPr bwMode="auto">
          <a:xfrm>
            <a:off x="59139" y="679623"/>
            <a:ext cx="8963190" cy="4013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799" tIns="38899" rIns="77799" bIns="38899">
            <a:noAutofit/>
          </a:bodyPr>
          <a:lstStyle>
            <a:lvl1pPr marL="165100" indent="-165100" defTabSz="912813" eaLnBrk="0" hangingPunct="0">
              <a:defRPr sz="1900">
                <a:solidFill>
                  <a:schemeClr val="tx1"/>
                </a:solidFill>
                <a:latin typeface="Arial" charset="0"/>
                <a:cs typeface="Arial" charset="0"/>
              </a:defRPr>
            </a:lvl1pPr>
            <a:lvl2pPr marL="355600" indent="-180975" defTabSz="912813" eaLnBrk="0" hangingPunct="0">
              <a:defRPr sz="1900">
                <a:solidFill>
                  <a:schemeClr val="tx1"/>
                </a:solidFill>
                <a:latin typeface="Arial" charset="0"/>
                <a:cs typeface="Arial" charset="0"/>
              </a:defRPr>
            </a:lvl2pPr>
            <a:lvl3pPr marL="1143000" indent="-228600" defTabSz="912813" eaLnBrk="0" hangingPunct="0">
              <a:defRPr sz="1900">
                <a:solidFill>
                  <a:schemeClr val="tx1"/>
                </a:solidFill>
                <a:latin typeface="Arial" charset="0"/>
                <a:cs typeface="Arial" charset="0"/>
              </a:defRPr>
            </a:lvl3pPr>
            <a:lvl4pPr marL="1600200" indent="-228600" defTabSz="912813" eaLnBrk="0" hangingPunct="0">
              <a:defRPr sz="1900">
                <a:solidFill>
                  <a:schemeClr val="tx1"/>
                </a:solidFill>
                <a:latin typeface="Arial" charset="0"/>
                <a:cs typeface="Arial" charset="0"/>
              </a:defRPr>
            </a:lvl4pPr>
            <a:lvl5pPr marL="2057400" indent="-228600" defTabSz="912813" eaLnBrk="0" hangingPunct="0">
              <a:defRPr sz="1900">
                <a:solidFill>
                  <a:schemeClr val="tx1"/>
                </a:solidFill>
                <a:latin typeface="Arial" charset="0"/>
                <a:cs typeface="Arial" charset="0"/>
              </a:defRPr>
            </a:lvl5pPr>
            <a:lvl6pPr marL="2514600" indent="-228600" defTabSz="912813" eaLnBrk="0" fontAlgn="base" hangingPunct="0">
              <a:spcBef>
                <a:spcPct val="0"/>
              </a:spcBef>
              <a:spcAft>
                <a:spcPct val="0"/>
              </a:spcAft>
              <a:defRPr sz="1900">
                <a:solidFill>
                  <a:schemeClr val="tx1"/>
                </a:solidFill>
                <a:latin typeface="Arial" charset="0"/>
                <a:cs typeface="Arial" charset="0"/>
              </a:defRPr>
            </a:lvl6pPr>
            <a:lvl7pPr marL="2971800" indent="-228600" defTabSz="912813" eaLnBrk="0" fontAlgn="base" hangingPunct="0">
              <a:spcBef>
                <a:spcPct val="0"/>
              </a:spcBef>
              <a:spcAft>
                <a:spcPct val="0"/>
              </a:spcAft>
              <a:defRPr sz="1900">
                <a:solidFill>
                  <a:schemeClr val="tx1"/>
                </a:solidFill>
                <a:latin typeface="Arial" charset="0"/>
                <a:cs typeface="Arial" charset="0"/>
              </a:defRPr>
            </a:lvl7pPr>
            <a:lvl8pPr marL="3429000" indent="-228600" defTabSz="912813" eaLnBrk="0" fontAlgn="base" hangingPunct="0">
              <a:spcBef>
                <a:spcPct val="0"/>
              </a:spcBef>
              <a:spcAft>
                <a:spcPct val="0"/>
              </a:spcAft>
              <a:defRPr sz="1900">
                <a:solidFill>
                  <a:schemeClr val="tx1"/>
                </a:solidFill>
                <a:latin typeface="Arial" charset="0"/>
                <a:cs typeface="Arial" charset="0"/>
              </a:defRPr>
            </a:lvl8pPr>
            <a:lvl9pPr marL="3886200" indent="-228600" defTabSz="912813" eaLnBrk="0" fontAlgn="base" hangingPunct="0">
              <a:spcBef>
                <a:spcPct val="0"/>
              </a:spcBef>
              <a:spcAft>
                <a:spcPct val="0"/>
              </a:spcAft>
              <a:defRPr sz="1900">
                <a:solidFill>
                  <a:schemeClr val="tx1"/>
                </a:solidFill>
                <a:latin typeface="Arial" charset="0"/>
                <a:cs typeface="Arial" charset="0"/>
              </a:defRPr>
            </a:lvl9pPr>
          </a:lstStyle>
          <a:p>
            <a:pPr marL="74297" lvl="1" indent="0" eaLnBrk="1" hangingPunct="1">
              <a:spcBef>
                <a:spcPts val="341"/>
              </a:spcBef>
              <a:buClr>
                <a:srgbClr val="AC2B37"/>
              </a:buClr>
            </a:pPr>
            <a:r>
              <a:rPr lang="en-GB" sz="1700" dirty="0">
                <a:solidFill>
                  <a:srgbClr val="000000"/>
                </a:solidFill>
                <a:latin typeface="Ubuntu"/>
                <a:cs typeface="Ubuntu"/>
              </a:rPr>
              <a:t>Where applicable each accelerator has the following.</a:t>
            </a:r>
          </a:p>
          <a:p>
            <a:pPr marL="376891" lvl="2" indent="-145890" eaLnBrk="1" hangingPunct="1">
              <a:spcBef>
                <a:spcPts val="100"/>
              </a:spcBef>
              <a:buClr>
                <a:srgbClr val="AC2B37"/>
              </a:buClr>
              <a:buFont typeface="Arial" charset="0"/>
              <a:buChar char="•"/>
            </a:pPr>
            <a:r>
              <a:rPr lang="en-GB" sz="1500" dirty="0">
                <a:solidFill>
                  <a:srgbClr val="000000"/>
                </a:solidFill>
                <a:latin typeface="Ubuntu"/>
                <a:cs typeface="Ubuntu"/>
              </a:rPr>
              <a:t>Introduction </a:t>
            </a:r>
            <a:r>
              <a:rPr lang="en-GB" sz="1400" i="1" dirty="0">
                <a:solidFill>
                  <a:srgbClr val="000000"/>
                </a:solidFill>
                <a:latin typeface="Ubuntu"/>
                <a:cs typeface="Ubuntu"/>
              </a:rPr>
              <a:t>- High level overview of the accelerator.</a:t>
            </a:r>
          </a:p>
          <a:p>
            <a:pPr marL="376891" lvl="2" indent="-145890" eaLnBrk="1" hangingPunct="1">
              <a:spcBef>
                <a:spcPts val="100"/>
              </a:spcBef>
              <a:buClr>
                <a:srgbClr val="AC2B37"/>
              </a:buClr>
              <a:buFont typeface="Arial" charset="0"/>
              <a:buChar char="•"/>
            </a:pPr>
            <a:r>
              <a:rPr lang="en-GB" sz="1500" dirty="0">
                <a:solidFill>
                  <a:srgbClr val="000000"/>
                </a:solidFill>
                <a:latin typeface="Ubuntu"/>
                <a:cs typeface="Ubuntu"/>
              </a:rPr>
              <a:t>Accelerator Concepts</a:t>
            </a:r>
          </a:p>
          <a:p>
            <a:pPr marL="376891" lvl="2" indent="-145890" eaLnBrk="1" hangingPunct="1">
              <a:spcBef>
                <a:spcPts val="100"/>
              </a:spcBef>
              <a:buClr>
                <a:srgbClr val="AC2B37"/>
              </a:buClr>
              <a:buFont typeface="Arial" charset="0"/>
              <a:buChar char="•"/>
            </a:pPr>
            <a:r>
              <a:rPr lang="en-GB" sz="1500" dirty="0">
                <a:solidFill>
                  <a:srgbClr val="000000"/>
                </a:solidFill>
                <a:latin typeface="Ubuntu"/>
                <a:cs typeface="Ubuntu"/>
              </a:rPr>
              <a:t>Customer Journeys </a:t>
            </a:r>
            <a:r>
              <a:rPr lang="en-GB" sz="1400" i="1" dirty="0">
                <a:solidFill>
                  <a:srgbClr val="000000"/>
                </a:solidFill>
                <a:latin typeface="Ubuntu"/>
                <a:cs typeface="Ubuntu"/>
              </a:rPr>
              <a:t>– Designed to communicate the practical use of the Accelerator.</a:t>
            </a:r>
          </a:p>
          <a:p>
            <a:pPr marL="765944" lvl="3" indent="-145890" eaLnBrk="1" hangingPunct="1">
              <a:spcBef>
                <a:spcPts val="100"/>
              </a:spcBef>
              <a:buClr>
                <a:srgbClr val="AC2B37"/>
              </a:buClr>
              <a:buFont typeface="Arial" charset="0"/>
              <a:buChar char="•"/>
            </a:pPr>
            <a:r>
              <a:rPr lang="en-GB" sz="1400" dirty="0">
                <a:solidFill>
                  <a:srgbClr val="000000"/>
                </a:solidFill>
                <a:latin typeface="Ubuntu"/>
                <a:cs typeface="Ubuntu"/>
              </a:rPr>
              <a:t>Demonstration Environment –</a:t>
            </a:r>
            <a:r>
              <a:rPr lang="en-GB" sz="1400" i="1" dirty="0">
                <a:solidFill>
                  <a:srgbClr val="000000"/>
                </a:solidFill>
                <a:latin typeface="Ubuntu"/>
                <a:cs typeface="Ubuntu"/>
              </a:rPr>
              <a:t> Environment hosting a working copy of the accelerator.</a:t>
            </a:r>
          </a:p>
          <a:p>
            <a:pPr marL="765944" lvl="3" indent="-145890" eaLnBrk="1" hangingPunct="1">
              <a:spcBef>
                <a:spcPts val="100"/>
              </a:spcBef>
              <a:buClr>
                <a:srgbClr val="AC2B37"/>
              </a:buClr>
              <a:buFont typeface="Arial" charset="0"/>
              <a:buChar char="•"/>
            </a:pPr>
            <a:r>
              <a:rPr lang="en-GB" sz="1400" dirty="0">
                <a:solidFill>
                  <a:srgbClr val="000000"/>
                </a:solidFill>
                <a:latin typeface="Ubuntu"/>
                <a:cs typeface="Ubuntu"/>
              </a:rPr>
              <a:t>Demo Scripts</a:t>
            </a:r>
          </a:p>
          <a:p>
            <a:pPr marL="376891" lvl="2" indent="-145890" eaLnBrk="1" hangingPunct="1">
              <a:spcBef>
                <a:spcPts val="100"/>
              </a:spcBef>
              <a:buClr>
                <a:srgbClr val="AC2B37"/>
              </a:buClr>
              <a:buFont typeface="Arial" charset="0"/>
              <a:buChar char="•"/>
            </a:pPr>
            <a:r>
              <a:rPr lang="en-GB" sz="1500" dirty="0">
                <a:solidFill>
                  <a:srgbClr val="000000"/>
                </a:solidFill>
                <a:latin typeface="Ubuntu"/>
                <a:cs typeface="Ubuntu"/>
              </a:rPr>
              <a:t>Architecture</a:t>
            </a:r>
          </a:p>
          <a:p>
            <a:pPr marL="765944" lvl="3" indent="-145890" eaLnBrk="1" hangingPunct="1">
              <a:spcBef>
                <a:spcPts val="100"/>
              </a:spcBef>
              <a:buClr>
                <a:srgbClr val="AC2B37"/>
              </a:buClr>
              <a:buFont typeface="Arial" charset="0"/>
              <a:buChar char="•"/>
            </a:pPr>
            <a:r>
              <a:rPr lang="en-GB" sz="1400" dirty="0">
                <a:solidFill>
                  <a:srgbClr val="000000"/>
                </a:solidFill>
                <a:latin typeface="Ubuntu"/>
                <a:cs typeface="Ubuntu"/>
              </a:rPr>
              <a:t>Principles: </a:t>
            </a:r>
            <a:r>
              <a:rPr lang="en-GB" sz="1400" i="1" dirty="0">
                <a:solidFill>
                  <a:srgbClr val="000000"/>
                </a:solidFill>
                <a:latin typeface="Ubuntu"/>
                <a:cs typeface="Ubuntu"/>
              </a:rPr>
              <a:t>used to help shape the Accelerator</a:t>
            </a:r>
            <a:r>
              <a:rPr lang="en-GB" sz="1400" dirty="0">
                <a:solidFill>
                  <a:srgbClr val="000000"/>
                </a:solidFill>
                <a:latin typeface="Ubuntu"/>
                <a:cs typeface="Ubuntu"/>
              </a:rPr>
              <a:t>.</a:t>
            </a:r>
          </a:p>
          <a:p>
            <a:pPr marL="765944" lvl="3" indent="-145890" eaLnBrk="1" hangingPunct="1">
              <a:spcBef>
                <a:spcPts val="100"/>
              </a:spcBef>
              <a:buClr>
                <a:srgbClr val="AC2B37"/>
              </a:buClr>
              <a:buFont typeface="Arial" charset="0"/>
              <a:buChar char="•"/>
            </a:pPr>
            <a:r>
              <a:rPr lang="en-GB" sz="1400" dirty="0">
                <a:solidFill>
                  <a:srgbClr val="000000"/>
                </a:solidFill>
                <a:latin typeface="Ubuntu"/>
                <a:cs typeface="Ubuntu"/>
              </a:rPr>
              <a:t>Logical View that describes the main components of the Accelerator and their responsibilities</a:t>
            </a:r>
          </a:p>
          <a:p>
            <a:pPr marL="765944" lvl="3" indent="-145890" eaLnBrk="1" hangingPunct="1">
              <a:spcBef>
                <a:spcPts val="100"/>
              </a:spcBef>
              <a:buClr>
                <a:srgbClr val="AC2B37"/>
              </a:buClr>
              <a:buFont typeface="Arial" charset="0"/>
              <a:buChar char="•"/>
            </a:pPr>
            <a:r>
              <a:rPr lang="en-GB" sz="1400" dirty="0">
                <a:solidFill>
                  <a:srgbClr val="000000"/>
                </a:solidFill>
                <a:latin typeface="Ubuntu"/>
                <a:cs typeface="Ubuntu"/>
              </a:rPr>
              <a:t>Process View that describes at a high level how the components of the Accelerator interact</a:t>
            </a:r>
          </a:p>
          <a:p>
            <a:pPr marL="765944" lvl="3" indent="-145890" eaLnBrk="1" hangingPunct="1">
              <a:spcBef>
                <a:spcPts val="100"/>
              </a:spcBef>
              <a:buClr>
                <a:srgbClr val="AC2B37"/>
              </a:buClr>
              <a:buFont typeface="Arial" charset="0"/>
              <a:buChar char="•"/>
            </a:pPr>
            <a:r>
              <a:rPr lang="en-GB" sz="1400" dirty="0">
                <a:solidFill>
                  <a:srgbClr val="000000"/>
                </a:solidFill>
                <a:latin typeface="Ubuntu"/>
                <a:cs typeface="Ubuntu"/>
              </a:rPr>
              <a:t>Security View that describes some candidate secure deployments of the Accelerator</a:t>
            </a:r>
          </a:p>
          <a:p>
            <a:pPr marL="376891" lvl="2" indent="-145890" eaLnBrk="1" hangingPunct="1">
              <a:spcBef>
                <a:spcPts val="100"/>
              </a:spcBef>
              <a:buClr>
                <a:srgbClr val="AC2B37"/>
              </a:buClr>
              <a:buFont typeface="Arial" charset="0"/>
              <a:buChar char="•"/>
            </a:pPr>
            <a:r>
              <a:rPr lang="en-GB" sz="1500" dirty="0">
                <a:solidFill>
                  <a:srgbClr val="000000"/>
                </a:solidFill>
                <a:latin typeface="Ubuntu"/>
                <a:cs typeface="Ubuntu"/>
              </a:rPr>
              <a:t>Features</a:t>
            </a:r>
            <a:r>
              <a:rPr lang="en-GB" sz="1400" i="1" dirty="0">
                <a:solidFill>
                  <a:srgbClr val="000000"/>
                </a:solidFill>
                <a:latin typeface="Ubuntu"/>
                <a:cs typeface="Ubuntu"/>
              </a:rPr>
              <a:t> – Product Features + Capgemini Features (Tools, Scripts and Extensions)</a:t>
            </a:r>
          </a:p>
          <a:p>
            <a:pPr marL="376891" lvl="2" indent="-145890" eaLnBrk="1" hangingPunct="1">
              <a:spcBef>
                <a:spcPts val="100"/>
              </a:spcBef>
              <a:buClr>
                <a:srgbClr val="AC2B37"/>
              </a:buClr>
              <a:buFont typeface="Arial" charset="0"/>
              <a:buChar char="•"/>
            </a:pPr>
            <a:r>
              <a:rPr lang="en-GB" sz="1500" dirty="0">
                <a:solidFill>
                  <a:srgbClr val="000000"/>
                </a:solidFill>
                <a:latin typeface="Ubuntu"/>
                <a:cs typeface="Ubuntu"/>
              </a:rPr>
              <a:t>Automated Provisioning </a:t>
            </a:r>
            <a:r>
              <a:rPr lang="en-GB" sz="1400" i="1" dirty="0">
                <a:solidFill>
                  <a:srgbClr val="000000"/>
                </a:solidFill>
                <a:latin typeface="Ubuntu"/>
                <a:cs typeface="Ubuntu"/>
              </a:rPr>
              <a:t>– Scripts that deploy accelerator locally and/or into the Cloud</a:t>
            </a:r>
          </a:p>
          <a:p>
            <a:pPr marL="376891" lvl="2" indent="-145890" eaLnBrk="1" hangingPunct="1">
              <a:spcBef>
                <a:spcPts val="100"/>
              </a:spcBef>
              <a:buClr>
                <a:srgbClr val="AC2B37"/>
              </a:buClr>
              <a:buFont typeface="Arial" charset="0"/>
              <a:buChar char="•"/>
            </a:pPr>
            <a:r>
              <a:rPr lang="en-GB" sz="1500" dirty="0">
                <a:solidFill>
                  <a:srgbClr val="000000"/>
                </a:solidFill>
                <a:latin typeface="Ubuntu"/>
                <a:cs typeface="Ubuntu"/>
              </a:rPr>
              <a:t>Continuous Integration</a:t>
            </a:r>
            <a:endParaRPr lang="en-GB" sz="1400" i="1" dirty="0">
              <a:solidFill>
                <a:srgbClr val="000000"/>
              </a:solidFill>
              <a:latin typeface="Ubuntu"/>
              <a:cs typeface="Ubuntu"/>
            </a:endParaRPr>
          </a:p>
          <a:p>
            <a:pPr marL="376891" lvl="2" indent="-145890" eaLnBrk="1" hangingPunct="1">
              <a:spcBef>
                <a:spcPts val="100"/>
              </a:spcBef>
              <a:buClr>
                <a:srgbClr val="AC2B37"/>
              </a:buClr>
              <a:buFont typeface="Arial" charset="0"/>
              <a:buChar char="•"/>
            </a:pPr>
            <a:r>
              <a:rPr lang="en-GB" sz="1500" dirty="0">
                <a:solidFill>
                  <a:srgbClr val="000000"/>
                </a:solidFill>
                <a:latin typeface="Ubuntu"/>
                <a:cs typeface="Ubuntu"/>
              </a:rPr>
              <a:t>Decision Log </a:t>
            </a:r>
            <a:r>
              <a:rPr lang="en-GB" sz="1400" i="1" dirty="0">
                <a:solidFill>
                  <a:srgbClr val="000000"/>
                </a:solidFill>
                <a:latin typeface="Ubuntu"/>
                <a:cs typeface="Ubuntu"/>
              </a:rPr>
              <a:t>- The Decision Log captures the technical/selection decisions and rationale</a:t>
            </a:r>
          </a:p>
          <a:p>
            <a:pPr marL="376891" lvl="2" indent="-145890" eaLnBrk="1" hangingPunct="1">
              <a:spcBef>
                <a:spcPts val="100"/>
              </a:spcBef>
              <a:buClr>
                <a:srgbClr val="AC2B37"/>
              </a:buClr>
              <a:buFont typeface="Arial" charset="0"/>
              <a:buChar char="•"/>
            </a:pPr>
            <a:r>
              <a:rPr lang="en-GB" sz="1500" dirty="0">
                <a:solidFill>
                  <a:srgbClr val="000000"/>
                </a:solidFill>
                <a:latin typeface="Ubuntu"/>
                <a:cs typeface="Ubuntu"/>
              </a:rPr>
              <a:t>Supporting Software </a:t>
            </a:r>
            <a:r>
              <a:rPr lang="en-GB" sz="1400" i="1" dirty="0">
                <a:solidFill>
                  <a:srgbClr val="000000"/>
                </a:solidFill>
                <a:latin typeface="Ubuntu"/>
                <a:cs typeface="Ubuntu"/>
              </a:rPr>
              <a:t>- The software used to create the Accelerator</a:t>
            </a:r>
          </a:p>
        </p:txBody>
      </p:sp>
    </p:spTree>
    <p:extLst>
      <p:ext uri="{BB962C8B-B14F-4D97-AF65-F5344CB8AC3E}">
        <p14:creationId xmlns:p14="http://schemas.microsoft.com/office/powerpoint/2010/main" val="1190614072"/>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heme/theme1.xml><?xml version="1.0" encoding="utf-8"?>
<a:theme xmlns:a="http://schemas.openxmlformats.org/drawingml/2006/main" name="BIG INTEGRATION - PRESENTATIONS">
  <a:themeElements>
    <a:clrScheme name="Custom 1">
      <a:dk1>
        <a:srgbClr val="000000"/>
      </a:dk1>
      <a:lt1>
        <a:sysClr val="window" lastClr="FFFFFF"/>
      </a:lt1>
      <a:dk2>
        <a:srgbClr val="998C85"/>
      </a:dk2>
      <a:lt2>
        <a:srgbClr val="909090"/>
      </a:lt2>
      <a:accent1>
        <a:srgbClr val="C5C5C5"/>
      </a:accent1>
      <a:accent2>
        <a:srgbClr val="2668A5"/>
      </a:accent2>
      <a:accent3>
        <a:srgbClr val="AC2B37"/>
      </a:accent3>
      <a:accent4>
        <a:srgbClr val="762C7C"/>
      </a:accent4>
      <a:accent5>
        <a:srgbClr val="0098C7"/>
      </a:accent5>
      <a:accent6>
        <a:srgbClr val="B7BE16"/>
      </a:accent6>
      <a:hlink>
        <a:srgbClr val="A2BFAF"/>
      </a:hlink>
      <a:folHlink>
        <a:srgbClr val="AF1C63"/>
      </a:folHlink>
    </a:clrScheme>
    <a:fontScheme name="Digital VI temp">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bg1"/>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extraClrScheme>
      <a:clrScheme name="">
        <a:dk1>
          <a:srgbClr val="000000"/>
        </a:dk1>
        <a:lt1>
          <a:srgbClr val="FFFFFF"/>
        </a:lt1>
        <a:dk2>
          <a:srgbClr val="AC2B37"/>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5C5C5"/>
        </a:solidFill>
        <a:ln>
          <a:solidFill>
            <a:srgbClr val="C5C5C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23B7D8895A6B4D893801484E9DCEC9" ma:contentTypeVersion="0" ma:contentTypeDescription="Create a new document." ma:contentTypeScope="" ma:versionID="64cd00e27cb708649e0238e3a259d69c">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FFFFC1-17BE-4913-824B-F74EDC62DAC6}"/>
</file>

<file path=customXml/itemProps2.xml><?xml version="1.0" encoding="utf-8"?>
<ds:datastoreItem xmlns:ds="http://schemas.openxmlformats.org/officeDocument/2006/customXml" ds:itemID="{FE5B70F8-9B5C-4CD4-B100-831D2ABEAE54}"/>
</file>

<file path=customXml/itemProps3.xml><?xml version="1.0" encoding="utf-8"?>
<ds:datastoreItem xmlns:ds="http://schemas.openxmlformats.org/officeDocument/2006/customXml" ds:itemID="{42A73977-A9E7-4A80-8050-1D9781671DD7}"/>
</file>

<file path=docProps/app.xml><?xml version="1.0" encoding="utf-8"?>
<Properties xmlns="http://schemas.openxmlformats.org/officeDocument/2006/extended-properties" xmlns:vt="http://schemas.openxmlformats.org/officeDocument/2006/docPropsVTypes">
  <Template>BIG INTEGRATION - PRESENTATIONS</Template>
  <TotalTime>26702</TotalTime>
  <Words>3904</Words>
  <Application>Microsoft Macintosh PowerPoint</Application>
  <PresentationFormat>On-screen Show (16:9)</PresentationFormat>
  <Paragraphs>584</Paragraphs>
  <Slides>17</Slides>
  <Notes>0</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17</vt:i4>
      </vt:variant>
    </vt:vector>
  </HeadingPairs>
  <TitlesOfParts>
    <vt:vector size="20" baseType="lpstr">
      <vt:lpstr>BIG INTEGRATION - PRESENTATIONS</vt:lpstr>
      <vt:lpstr>Closing slides</vt:lpstr>
      <vt:lpstr>think-cell Slide</vt:lpstr>
      <vt:lpstr>PowerPoint Presentation</vt:lpstr>
      <vt:lpstr>Immediate Overview</vt:lpstr>
      <vt:lpstr>IMMEDIATE DESCRIBED</vt:lpstr>
      <vt:lpstr>THE SIX IMMEDIATE ACCELERATORS</vt:lpstr>
      <vt:lpstr>WAYS OF CONSUMING IMMEDIATE</vt:lpstr>
      <vt:lpstr>IMMEDIATE FEATURES &amp; BENEFITS</vt:lpstr>
      <vt:lpstr>IMMEDIATE TECHNOLOGIES</vt:lpstr>
      <vt:lpstr>IMMEDIATE REFERENCE ARCHITECTURE </vt:lpstr>
      <vt:lpstr>THE KEY ELEMENTS OF AN ACCELERATOR</vt:lpstr>
      <vt:lpstr>01 IMMEDIATE INTEGRATION ACCELERATOR</vt:lpstr>
      <vt:lpstr>02 IMMEDIATE API MANAGEMENT</vt:lpstr>
      <vt:lpstr>03 IMMEDIATE IDENTITIY &amp; ACCESS MANAGEMENT ACCELERATOR</vt:lpstr>
      <vt:lpstr>04 IMMEDIATE SERVICE MANAGEMENT ACCELERATOR</vt:lpstr>
      <vt:lpstr>05 IMMEDIATE AUTOMATED PROVISIONING ACCELERATOR</vt:lpstr>
      <vt:lpstr>06 IMMEDIATE APPLICATION LIFECYCLE MANAGEMENT ACCELERATOR</vt:lpstr>
      <vt:lpstr>Immediate Digital Innovation Team – Services &amp; Contacts</vt:lpstr>
      <vt:lpstr>PowerPoint Presentation</vt:lpstr>
    </vt:vector>
  </TitlesOfParts>
  <Company>Capgemini UK plc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Integration - A Systems Integrator’s Perspective</dc:title>
  <dc:creator>Narinder Sahota</dc:creator>
  <cp:lastModifiedBy>Ben Scowen</cp:lastModifiedBy>
  <cp:revision>487</cp:revision>
  <dcterms:created xsi:type="dcterms:W3CDTF">2013-10-09T17:30:32Z</dcterms:created>
  <dcterms:modified xsi:type="dcterms:W3CDTF">2015-05-22T21:34:42Z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0x0101002523B7D8895A6B4D893801484E9DCEC9</vt:lpwstr>
  </property>
</Properties>
</file>